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5" r:id="rId4"/>
    <p:sldId id="266" r:id="rId5"/>
    <p:sldId id="259" r:id="rId6"/>
    <p:sldId id="276" r:id="rId7"/>
    <p:sldId id="261" r:id="rId8"/>
    <p:sldId id="267" r:id="rId9"/>
    <p:sldId id="270" r:id="rId10"/>
    <p:sldId id="262" r:id="rId11"/>
    <p:sldId id="263" r:id="rId12"/>
    <p:sldId id="274" r:id="rId13"/>
    <p:sldId id="260" r:id="rId14"/>
    <p:sldId id="273" r:id="rId15"/>
    <p:sldId id="275" r:id="rId16"/>
    <p:sldId id="264" r:id="rId17"/>
    <p:sldId id="271" r:id="rId18"/>
    <p:sldId id="257" r:id="rId19"/>
    <p:sldId id="272" r:id="rId20"/>
    <p:sldId id="268"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3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3D0E188E-C537-4D20-8EC2-EF50B73B600C}"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D0E188E-C537-4D20-8EC2-EF50B73B600C}"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3D0E188E-C537-4D20-8EC2-EF50B73B600C}"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D0E188E-C537-4D20-8EC2-EF50B73B600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C199BDA6-4B7B-4C43-A8F4-40BBE3B742D1}" type="datetimeFigureOut">
              <a:rPr lang="ru-RU" smtClean="0"/>
              <a:t>18.12.2014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D0E188E-C537-4D20-8EC2-EF50B73B600C}"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199BDA6-4B7B-4C43-A8F4-40BBE3B742D1}" type="datetimeFigureOut">
              <a:rPr lang="ru-RU" smtClean="0"/>
              <a:t>18.12.2014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D0E188E-C537-4D20-8EC2-EF50B73B600C}"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5656" y="1668784"/>
            <a:ext cx="7406640" cy="2840336"/>
          </a:xfrm>
        </p:spPr>
        <p:txBody>
          <a:bodyPr>
            <a:normAutofit/>
          </a:bodyPr>
          <a:lstStyle/>
          <a:p>
            <a:pPr algn="ctr"/>
            <a:r>
              <a:rPr lang="ru-RU" dirty="0" smtClean="0"/>
              <a:t>11 лекция. </a:t>
            </a:r>
            <a:r>
              <a:rPr lang="ru-RU" b="1" dirty="0">
                <a:effectLst/>
              </a:rPr>
              <a:t>Предварительные понятия о православном </a:t>
            </a:r>
            <a:r>
              <a:rPr lang="ru-RU" b="1" dirty="0" smtClean="0">
                <a:effectLst/>
              </a:rPr>
              <a:t>вероучении. </a:t>
            </a:r>
            <a:r>
              <a:rPr lang="ru-RU" b="1" dirty="0">
                <a:effectLst/>
              </a:rPr>
              <a:t>Понятие о Символе веры</a:t>
            </a:r>
            <a:endParaRPr lang="ru-RU" b="1" dirty="0"/>
          </a:p>
        </p:txBody>
      </p:sp>
    </p:spTree>
    <p:extLst>
      <p:ext uri="{BB962C8B-B14F-4D97-AF65-F5344CB8AC3E}">
        <p14:creationId xmlns:p14="http://schemas.microsoft.com/office/powerpoint/2010/main" val="479412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Священное Писание</a:t>
            </a:r>
            <a:endParaRPr lang="ru-RU" dirty="0"/>
          </a:p>
        </p:txBody>
      </p:sp>
      <p:sp>
        <p:nvSpPr>
          <p:cNvPr id="3" name="Объект 2"/>
          <p:cNvSpPr>
            <a:spLocks noGrp="1"/>
          </p:cNvSpPr>
          <p:nvPr>
            <p:ph idx="1"/>
          </p:nvPr>
        </p:nvSpPr>
        <p:spPr/>
        <p:txBody>
          <a:bodyPr>
            <a:normAutofit fontScale="70000" lnSpcReduction="20000"/>
          </a:bodyPr>
          <a:lstStyle/>
          <a:p>
            <a:pPr marL="82296" indent="457200" algn="just">
              <a:lnSpc>
                <a:spcPct val="120000"/>
              </a:lnSpc>
              <a:buNone/>
            </a:pPr>
            <a:r>
              <a:rPr lang="ru-RU" b="1" dirty="0"/>
              <a:t>Священным Писанием </a:t>
            </a:r>
            <a:r>
              <a:rPr lang="ru-RU" dirty="0"/>
              <a:t>называются книги, написанные Святым Духом через освящённых от Бога людей, называемых пророками и апостолами. Обычно эти книги называют Библией</a:t>
            </a:r>
          </a:p>
          <a:p>
            <a:pPr marL="82296" indent="457200" algn="just">
              <a:lnSpc>
                <a:spcPct val="120000"/>
              </a:lnSpc>
              <a:buNone/>
            </a:pPr>
            <a:endParaRPr lang="ru-RU" dirty="0" smtClean="0"/>
          </a:p>
          <a:p>
            <a:pPr marL="82296" indent="457200" algn="just">
              <a:lnSpc>
                <a:spcPct val="120000"/>
              </a:lnSpc>
              <a:buNone/>
            </a:pPr>
            <a:r>
              <a:rPr lang="ru-RU" dirty="0" smtClean="0"/>
              <a:t>Священное </a:t>
            </a:r>
            <a:r>
              <a:rPr lang="ru-RU" dirty="0"/>
              <a:t>Писание дано для того, чтобы откровение Божие сохранилось более точно и неизменно. В Священном Писании мы читаем слова пророков и апостолов точно так, как если бы мы сами с ними жили и их слышали, несмотря на то, что Священные книги написаны за несколько веков или тысячелетий до нашего </a:t>
            </a:r>
            <a:r>
              <a:rPr lang="ru-RU" dirty="0" smtClean="0"/>
              <a:t>времени.</a:t>
            </a:r>
            <a:endParaRPr lang="ru-RU" dirty="0"/>
          </a:p>
        </p:txBody>
      </p:sp>
    </p:spTree>
    <p:extLst>
      <p:ext uri="{BB962C8B-B14F-4D97-AF65-F5344CB8AC3E}">
        <p14:creationId xmlns:p14="http://schemas.microsoft.com/office/powerpoint/2010/main" val="1479813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404664"/>
            <a:ext cx="7498080" cy="5843736"/>
          </a:xfrm>
        </p:spPr>
        <p:txBody>
          <a:bodyPr>
            <a:noAutofit/>
          </a:bodyPr>
          <a:lstStyle/>
          <a:p>
            <a:pPr marL="82296" indent="457200" algn="just">
              <a:buNone/>
            </a:pPr>
            <a:r>
              <a:rPr lang="ru-RU" sz="1600" dirty="0" smtClean="0"/>
              <a:t>"</a:t>
            </a:r>
            <a:r>
              <a:rPr lang="ru-RU" sz="1600" dirty="0"/>
              <a:t>Из всех хранимых Церковью догматов и традиций, одни получены из письменного источника, а другие приняты от переданного тайно Апостольского предания. Для благочестия же те и другие имеют одинаковую силу, и этому не будет противоречить никто, мало-мальски разбирающийся в церковных правилах. Поскольку если мы осмелимся отвергнуть неписаные обычаи, как якобы не имеющие большого значения, то обязательно повредим Евангелию в самом главном, — более того, оставим от апостольской проповеди одну внешнюю оболочку. Так, например, где написано, чтобы надеющиеся на имя Господа нашего Иисуса Христа осеняли себя крестным знамением? Какое писание нас научило в молитве обращаться к востоку? Кто из святых записал нам слова </a:t>
            </a:r>
            <a:r>
              <a:rPr lang="ru-RU" sz="1600" dirty="0" err="1"/>
              <a:t>призывания</a:t>
            </a:r>
            <a:r>
              <a:rPr lang="ru-RU" sz="1600" dirty="0"/>
              <a:t> в </a:t>
            </a:r>
            <a:r>
              <a:rPr lang="ru-RU" sz="1600" dirty="0" err="1"/>
              <a:t>преложении</a:t>
            </a:r>
            <a:r>
              <a:rPr lang="ru-RU" sz="1600" dirty="0"/>
              <a:t> Хлеба Евхаристии и Чаши Благословения? Ведь мы пользуемся не только словами из Апостола и Евангелия, но и перед ними, и после, произносим слова, взятые из неписаного учения и имеющие великую силу для Таинства. По какому писанию мы благословляем воду Крещения, елей Помазания, самого </a:t>
            </a:r>
            <a:r>
              <a:rPr lang="ru-RU" sz="1600" dirty="0" err="1"/>
              <a:t>крещаемого</a:t>
            </a:r>
            <a:r>
              <a:rPr lang="ru-RU" sz="1600" dirty="0"/>
              <a:t>? Не по тайному ли и неписаному преданию? Что ещё? Помазанию елеем какое написанное слово научило нас? Откуда троекратное погружение человека? И относящееся к Крещению отрицание сатаны и ангелов его, — из какого взято писания? Не из </a:t>
            </a:r>
            <a:r>
              <a:rPr lang="ru-RU" sz="1600" dirty="0" err="1"/>
              <a:t>необнародываемого</a:t>
            </a:r>
            <a:r>
              <a:rPr lang="ru-RU" sz="1600" dirty="0"/>
              <a:t> ли и негласного учения, которое отцы наши, быв основательно научены молчанием охранять святыню таинств, сохранили в недоступном любопытству и выведыванию молчании? Поскольку было бы недостойно писанием оглашать учение о том, на что некрещёным и воззреть непозволительно?" </a:t>
            </a:r>
            <a:endParaRPr lang="ru-RU" sz="1600" dirty="0" smtClean="0"/>
          </a:p>
          <a:p>
            <a:pPr marL="82296" indent="457200" algn="r">
              <a:buNone/>
            </a:pPr>
            <a:r>
              <a:rPr lang="ru-RU" sz="1600" dirty="0" smtClean="0"/>
              <a:t>(</a:t>
            </a:r>
            <a:r>
              <a:rPr lang="ru-RU" sz="1600" dirty="0" err="1" smtClean="0"/>
              <a:t>Свт</a:t>
            </a:r>
            <a:r>
              <a:rPr lang="ru-RU" sz="1600" dirty="0" smtClean="0"/>
              <a:t>. Василий Великий. Правило </a:t>
            </a:r>
            <a:r>
              <a:rPr lang="ru-RU" sz="1600" dirty="0"/>
              <a:t>97, О Святом Духе, гл. 27).</a:t>
            </a:r>
          </a:p>
          <a:p>
            <a:pPr indent="457200" algn="just"/>
            <a:endParaRPr lang="ru-RU" sz="1600" dirty="0"/>
          </a:p>
        </p:txBody>
      </p:sp>
    </p:spTree>
    <p:extLst>
      <p:ext uri="{BB962C8B-B14F-4D97-AF65-F5344CB8AC3E}">
        <p14:creationId xmlns:p14="http://schemas.microsoft.com/office/powerpoint/2010/main" val="2464801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31640" y="1484784"/>
            <a:ext cx="7406640" cy="3416400"/>
          </a:xfrm>
        </p:spPr>
        <p:txBody>
          <a:bodyPr>
            <a:normAutofit/>
          </a:bodyPr>
          <a:lstStyle/>
          <a:p>
            <a:pPr algn="ctr"/>
            <a:r>
              <a:rPr lang="ru-RU" b="1" dirty="0">
                <a:effectLst/>
              </a:rPr>
              <a:t>Естественный и сверхъестественный пути </a:t>
            </a:r>
            <a:r>
              <a:rPr lang="ru-RU" b="1" dirty="0" err="1">
                <a:effectLst/>
              </a:rPr>
              <a:t>богопознания</a:t>
            </a:r>
            <a:r>
              <a:rPr lang="ru-RU" dirty="0">
                <a:effectLst/>
              </a:rPr>
              <a:t/>
            </a:r>
            <a:br>
              <a:rPr lang="ru-RU" dirty="0">
                <a:effectLst/>
              </a:rPr>
            </a:br>
            <a:endParaRPr lang="ru-RU" dirty="0"/>
          </a:p>
        </p:txBody>
      </p:sp>
    </p:spTree>
    <p:extLst>
      <p:ext uri="{BB962C8B-B14F-4D97-AF65-F5344CB8AC3E}">
        <p14:creationId xmlns:p14="http://schemas.microsoft.com/office/powerpoint/2010/main" val="3314400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5121"/>
            <a:ext cx="7498080" cy="850106"/>
          </a:xfrm>
        </p:spPr>
        <p:txBody>
          <a:bodyPr>
            <a:noAutofit/>
          </a:bodyPr>
          <a:lstStyle/>
          <a:p>
            <a:pPr algn="ctr"/>
            <a:r>
              <a:rPr lang="ru-RU" sz="3200" b="1" dirty="0" smtClean="0"/>
              <a:t>Естественное </a:t>
            </a:r>
            <a:r>
              <a:rPr lang="ru-RU" sz="3200" b="1" dirty="0" err="1" smtClean="0"/>
              <a:t>богопознание</a:t>
            </a:r>
            <a:r>
              <a:rPr lang="ru-RU" sz="3200" b="1" dirty="0" smtClean="0"/>
              <a:t> </a:t>
            </a:r>
            <a:r>
              <a:rPr lang="ru-RU" sz="3200" b="1" dirty="0">
                <a:effectLst/>
              </a:rPr>
              <a:t>(естественное Откровение) </a:t>
            </a:r>
            <a:endParaRPr lang="ru-RU" sz="3200" b="1" dirty="0"/>
          </a:p>
        </p:txBody>
      </p:sp>
      <p:sp>
        <p:nvSpPr>
          <p:cNvPr id="3" name="Объект 2"/>
          <p:cNvSpPr>
            <a:spLocks noGrp="1"/>
          </p:cNvSpPr>
          <p:nvPr>
            <p:ph idx="1"/>
          </p:nvPr>
        </p:nvSpPr>
        <p:spPr>
          <a:xfrm>
            <a:off x="1435608" y="980728"/>
            <a:ext cx="7498080" cy="5544616"/>
          </a:xfrm>
        </p:spPr>
        <p:txBody>
          <a:bodyPr>
            <a:noAutofit/>
          </a:bodyPr>
          <a:lstStyle/>
          <a:p>
            <a:pPr marL="285750" indent="-285750" algn="just">
              <a:spcBef>
                <a:spcPts val="0"/>
              </a:spcBef>
            </a:pPr>
            <a:r>
              <a:rPr lang="ru-RU" sz="1800" b="1" dirty="0" smtClean="0"/>
              <a:t>А) </a:t>
            </a:r>
            <a:r>
              <a:rPr lang="ru-RU" sz="1800" b="1" dirty="0"/>
              <a:t>Путь космологического </a:t>
            </a:r>
            <a:r>
              <a:rPr lang="ru-RU" sz="1800" b="1" dirty="0" smtClean="0"/>
              <a:t>умозаключения </a:t>
            </a:r>
            <a:r>
              <a:rPr lang="ru-RU" sz="1800" dirty="0" smtClean="0"/>
              <a:t>(</a:t>
            </a:r>
            <a:r>
              <a:rPr lang="ru-RU" sz="1800" b="1" dirty="0" smtClean="0"/>
              <a:t>через </a:t>
            </a:r>
            <a:r>
              <a:rPr lang="ru-RU" sz="1800" b="1" dirty="0" smtClean="0"/>
              <a:t>рассмотрение </a:t>
            </a:r>
            <a:r>
              <a:rPr lang="ru-RU" sz="1800" b="1" dirty="0" smtClean="0"/>
              <a:t>материального </a:t>
            </a:r>
            <a:r>
              <a:rPr lang="ru-RU" sz="1800" b="1" dirty="0" smtClean="0"/>
              <a:t>мира)</a:t>
            </a:r>
            <a:r>
              <a:rPr lang="ru-RU" sz="1800" i="1" dirty="0" smtClean="0"/>
              <a:t>: </a:t>
            </a:r>
          </a:p>
          <a:p>
            <a:pPr marL="0" indent="457200" algn="just">
              <a:spcBef>
                <a:spcPts val="0"/>
              </a:spcBef>
              <a:buNone/>
            </a:pPr>
            <a:r>
              <a:rPr lang="ru-RU" sz="1800" i="1" dirty="0"/>
              <a:t>Небеса проповедуют славу Божию, и о делах рук Его вещает </a:t>
            </a:r>
            <a:r>
              <a:rPr lang="ru-RU" sz="1800" i="1" dirty="0" smtClean="0"/>
              <a:t>твердь </a:t>
            </a:r>
            <a:r>
              <a:rPr lang="ru-RU" sz="1800" dirty="0" smtClean="0"/>
              <a:t>(</a:t>
            </a:r>
            <a:r>
              <a:rPr lang="ru-RU" sz="1800" dirty="0" err="1" smtClean="0"/>
              <a:t>пс</a:t>
            </a:r>
            <a:r>
              <a:rPr lang="ru-RU" sz="1800" dirty="0" smtClean="0"/>
              <a:t>. 18:2).</a:t>
            </a:r>
          </a:p>
          <a:p>
            <a:pPr marL="0" indent="457200" algn="just">
              <a:spcBef>
                <a:spcPts val="0"/>
              </a:spcBef>
              <a:buNone/>
            </a:pPr>
            <a:r>
              <a:rPr lang="ru-RU" sz="1800" i="1" dirty="0"/>
              <a:t>П</a:t>
            </a:r>
            <a:r>
              <a:rPr lang="ru-RU" sz="1800" i="1" dirty="0" smtClean="0"/>
              <a:t>одлинно </a:t>
            </a:r>
            <a:r>
              <a:rPr lang="ru-RU" sz="1800" i="1" dirty="0"/>
              <a:t>суетны по природе все люди, у которых не было ведения о Боге, которые из видимых совершенств не могли познать Сущего и, взирая на дела, не познали </a:t>
            </a:r>
            <a:r>
              <a:rPr lang="ru-RU" sz="1800" i="1" dirty="0" smtClean="0"/>
              <a:t>Виновника </a:t>
            </a:r>
            <a:r>
              <a:rPr lang="ru-RU" sz="1800" dirty="0" smtClean="0"/>
              <a:t>(Прем. 13:1-2)</a:t>
            </a:r>
            <a:endParaRPr lang="ru-RU" sz="1800" i="1" dirty="0"/>
          </a:p>
          <a:p>
            <a:pPr marL="0" indent="457200" algn="just">
              <a:spcBef>
                <a:spcPts val="0"/>
              </a:spcBef>
              <a:buNone/>
            </a:pPr>
            <a:r>
              <a:rPr lang="ru-RU" sz="1800" i="1" dirty="0" smtClean="0"/>
              <a:t>Ибо </a:t>
            </a:r>
            <a:r>
              <a:rPr lang="ru-RU" sz="1800" i="1" dirty="0"/>
              <a:t>невидимое Его, вечная сила Его и Божество, от создания мира чрез рассматривание творений видимы</a:t>
            </a:r>
            <a:r>
              <a:rPr lang="ru-RU" sz="1800" dirty="0"/>
              <a:t> (Рим. 1:20</a:t>
            </a:r>
            <a:r>
              <a:rPr lang="ru-RU" sz="1800" dirty="0" smtClean="0"/>
              <a:t>).</a:t>
            </a:r>
          </a:p>
          <a:p>
            <a:pPr marL="0" indent="457200" algn="just">
              <a:spcBef>
                <a:spcPts val="0"/>
              </a:spcBef>
              <a:buNone/>
            </a:pPr>
            <a:r>
              <a:rPr lang="ru-RU" sz="1800" i="1" dirty="0" smtClean="0"/>
              <a:t>От </a:t>
            </a:r>
            <a:r>
              <a:rPr lang="ru-RU" sz="1800" i="1" dirty="0"/>
              <a:t>одной крови Он произвел весь род человеческий для обитания по всему лицу земли, назначив предопределенные времена и пределы их обитанию, дабы они искали Бога, не ощутят ли Его и не найдут ли, хотя Он и недалеко от каждого из нас: ибо мы Им живем и движемся и существуем</a:t>
            </a:r>
            <a:r>
              <a:rPr lang="ru-RU" sz="1800" dirty="0"/>
              <a:t> (</a:t>
            </a:r>
            <a:r>
              <a:rPr lang="ru-RU" sz="1800" dirty="0" err="1"/>
              <a:t>Деян</a:t>
            </a:r>
            <a:r>
              <a:rPr lang="ru-RU" sz="1800" dirty="0"/>
              <a:t>. 17:26-28</a:t>
            </a:r>
            <a:r>
              <a:rPr lang="ru-RU" sz="1800" dirty="0" smtClean="0"/>
              <a:t>).</a:t>
            </a:r>
          </a:p>
          <a:p>
            <a:pPr marL="0" indent="457200" algn="just">
              <a:spcBef>
                <a:spcPts val="0"/>
              </a:spcBef>
              <a:buNone/>
            </a:pPr>
            <a:r>
              <a:rPr lang="ru-RU" sz="1800" dirty="0" err="1" smtClean="0"/>
              <a:t>Прп</a:t>
            </a:r>
            <a:r>
              <a:rPr lang="ru-RU" sz="1800" dirty="0" smtClean="0"/>
              <a:t>. Иоанн </a:t>
            </a:r>
            <a:r>
              <a:rPr lang="ru-RU" sz="1800" dirty="0" err="1" smtClean="0"/>
              <a:t>Дамаскин</a:t>
            </a:r>
            <a:r>
              <a:rPr lang="ru-RU" sz="1800" dirty="0" smtClean="0"/>
              <a:t>: </a:t>
            </a:r>
            <a:r>
              <a:rPr lang="ru-RU" sz="1800" b="1" dirty="0" smtClean="0"/>
              <a:t>«</a:t>
            </a:r>
            <a:r>
              <a:rPr lang="ru-RU" sz="1800" dirty="0" smtClean="0"/>
              <a:t>И </a:t>
            </a:r>
            <a:r>
              <a:rPr lang="ru-RU" sz="1800" dirty="0"/>
              <a:t>самое создание мира, его сохранение и управление возвещают величие </a:t>
            </a:r>
            <a:r>
              <a:rPr lang="ru-RU" sz="1800" dirty="0" smtClean="0"/>
              <a:t>Божества… и </a:t>
            </a:r>
            <a:r>
              <a:rPr lang="ru-RU" sz="1800" dirty="0"/>
              <a:t>самый состав, сохранение и управление тварей показывает нам, что есть Бог, Который все это сотворил, содержит и обо всем </a:t>
            </a:r>
            <a:r>
              <a:rPr lang="ru-RU" sz="1800" dirty="0" smtClean="0"/>
              <a:t>промышляет» (</a:t>
            </a:r>
            <a:r>
              <a:rPr lang="ru-RU" sz="1800" i="1" dirty="0" smtClean="0"/>
              <a:t>Точное </a:t>
            </a:r>
            <a:r>
              <a:rPr lang="ru-RU" sz="1800" i="1" dirty="0"/>
              <a:t>изложения Православной веры</a:t>
            </a:r>
            <a:r>
              <a:rPr lang="ru-RU" sz="1800" dirty="0" smtClean="0"/>
              <a:t>).</a:t>
            </a:r>
            <a:endParaRPr lang="ru-RU" sz="1800" b="1" dirty="0" smtClean="0"/>
          </a:p>
          <a:p>
            <a:pPr marL="0" indent="457200" algn="just">
              <a:spcBef>
                <a:spcPts val="0"/>
              </a:spcBef>
              <a:buNone/>
            </a:pPr>
            <a:r>
              <a:rPr lang="ru-RU" sz="1800" dirty="0" err="1" smtClean="0"/>
              <a:t>Свт</a:t>
            </a:r>
            <a:r>
              <a:rPr lang="ru-RU" sz="1800" dirty="0" smtClean="0"/>
              <a:t>. Василий Великий: «Не</a:t>
            </a:r>
            <a:r>
              <a:rPr lang="ru-RU" sz="1800" dirty="0" smtClean="0"/>
              <a:t> </a:t>
            </a:r>
            <a:r>
              <a:rPr lang="ru-RU" sz="1800" dirty="0"/>
              <a:t>познать Творца из созерцания мира — ничего не видеть в ясный полдень</a:t>
            </a:r>
            <a:r>
              <a:rPr lang="ru-RU" sz="1800" dirty="0" smtClean="0"/>
              <a:t>» (</a:t>
            </a:r>
            <a:r>
              <a:rPr lang="ru-RU" sz="1800" i="1" dirty="0" err="1" smtClean="0"/>
              <a:t>Шестоднев</a:t>
            </a:r>
            <a:r>
              <a:rPr lang="ru-RU" sz="1800" dirty="0" smtClean="0"/>
              <a:t>)</a:t>
            </a:r>
            <a:endParaRPr lang="ru-RU" sz="1800" dirty="0"/>
          </a:p>
          <a:p>
            <a:pPr marL="0" indent="457200" algn="just">
              <a:spcBef>
                <a:spcPts val="0"/>
              </a:spcBef>
            </a:pPr>
            <a:endParaRPr lang="ru-RU" sz="1800" dirty="0"/>
          </a:p>
        </p:txBody>
      </p:sp>
    </p:spTree>
    <p:extLst>
      <p:ext uri="{BB962C8B-B14F-4D97-AF65-F5344CB8AC3E}">
        <p14:creationId xmlns:p14="http://schemas.microsoft.com/office/powerpoint/2010/main" val="3998032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476672"/>
            <a:ext cx="7498080" cy="5771728"/>
          </a:xfrm>
        </p:spPr>
        <p:txBody>
          <a:bodyPr>
            <a:noAutofit/>
          </a:bodyPr>
          <a:lstStyle/>
          <a:p>
            <a:pPr marL="457200" indent="-457200" algn="just">
              <a:lnSpc>
                <a:spcPct val="120000"/>
              </a:lnSpc>
              <a:spcBef>
                <a:spcPts val="0"/>
              </a:spcBef>
            </a:pPr>
            <a:r>
              <a:rPr lang="ru-RU" sz="2400" b="1" dirty="0"/>
              <a:t>Б) </a:t>
            </a:r>
            <a:r>
              <a:rPr lang="ru-RU" sz="2400" b="1" dirty="0"/>
              <a:t>Ч</a:t>
            </a:r>
            <a:r>
              <a:rPr lang="ru-RU" sz="2400" b="1" dirty="0" smtClean="0"/>
              <a:t>ерез </a:t>
            </a:r>
            <a:r>
              <a:rPr lang="ru-RU" sz="2400" b="1" dirty="0"/>
              <a:t>познание самого себя </a:t>
            </a:r>
            <a:r>
              <a:rPr lang="ru-RU" sz="2400" b="1" dirty="0" smtClean="0"/>
              <a:t> </a:t>
            </a:r>
            <a:r>
              <a:rPr lang="ru-RU" sz="2400" b="1" dirty="0"/>
              <a:t>(совесть):</a:t>
            </a:r>
          </a:p>
          <a:p>
            <a:pPr marL="0" indent="457200" algn="just">
              <a:lnSpc>
                <a:spcPct val="120000"/>
              </a:lnSpc>
              <a:spcBef>
                <a:spcPts val="0"/>
              </a:spcBef>
              <a:buNone/>
            </a:pPr>
            <a:r>
              <a:rPr lang="ru-RU" sz="2400" i="1" dirty="0"/>
              <a:t>Когда язычники, не имеющие закона, по природе законное делают, то, не имея закона, они сами себе закон: они показывают, что дело закона у них написано в сердцах, о чем свидетельствует совесть их и мысли их, то обвиняющие, то оправдывающие одна другую</a:t>
            </a:r>
            <a:r>
              <a:rPr lang="ru-RU" sz="2400" dirty="0"/>
              <a:t>» (Рим. 2, 14–15</a:t>
            </a:r>
            <a:r>
              <a:rPr lang="ru-RU" sz="2400" dirty="0" smtClean="0"/>
              <a:t>).</a:t>
            </a:r>
          </a:p>
          <a:p>
            <a:pPr marL="0" indent="457200" algn="just">
              <a:lnSpc>
                <a:spcPct val="120000"/>
              </a:lnSpc>
              <a:spcBef>
                <a:spcPts val="0"/>
              </a:spcBef>
              <a:buNone/>
            </a:pPr>
            <a:r>
              <a:rPr lang="ru-RU" sz="2400" b="1" dirty="0" err="1" smtClean="0"/>
              <a:t>Прп</a:t>
            </a:r>
            <a:r>
              <a:rPr lang="ru-RU" sz="2400" b="1" dirty="0" smtClean="0"/>
              <a:t>. Иоанн </a:t>
            </a:r>
            <a:r>
              <a:rPr lang="ru-RU" sz="2400" b="1" dirty="0" err="1" smtClean="0"/>
              <a:t>Дамаскин</a:t>
            </a:r>
            <a:r>
              <a:rPr lang="ru-RU" sz="2400" dirty="0" smtClean="0"/>
              <a:t>: «Познание </a:t>
            </a:r>
            <a:r>
              <a:rPr lang="ru-RU" sz="2400" dirty="0"/>
              <a:t>в том, что Бог есть, Он Сам насадил в природе </a:t>
            </a:r>
            <a:r>
              <a:rPr lang="ru-RU" sz="2400" dirty="0" smtClean="0"/>
              <a:t>каждого (</a:t>
            </a:r>
            <a:r>
              <a:rPr lang="ru-RU" sz="2400" i="1" dirty="0" smtClean="0"/>
              <a:t>человека</a:t>
            </a:r>
            <a:r>
              <a:rPr lang="ru-RU" sz="2400" dirty="0" smtClean="0"/>
              <a:t>)».</a:t>
            </a:r>
          </a:p>
          <a:p>
            <a:pPr marL="0" indent="457200" algn="just">
              <a:lnSpc>
                <a:spcPct val="120000"/>
              </a:lnSpc>
              <a:spcBef>
                <a:spcPts val="0"/>
              </a:spcBef>
              <a:buNone/>
            </a:pPr>
            <a:r>
              <a:rPr lang="ru-RU" sz="2400" b="1" dirty="0" err="1" smtClean="0"/>
              <a:t>Свт</a:t>
            </a:r>
            <a:r>
              <a:rPr lang="ru-RU" sz="2400" b="1" dirty="0" smtClean="0"/>
              <a:t>. Василий Великий</a:t>
            </a:r>
            <a:r>
              <a:rPr lang="ru-RU" sz="2400" dirty="0" smtClean="0"/>
              <a:t>: «Если </a:t>
            </a:r>
            <a:r>
              <a:rPr lang="ru-RU" sz="2400" dirty="0"/>
              <a:t>внемлешь себе, ты не будешь иметь нужды искать следы Зиждителя в устройстве вселенной, но в себе самом, как бы в малом каком-то мире, усмотришь великую премудрость своего </a:t>
            </a:r>
            <a:r>
              <a:rPr lang="ru-RU" sz="2400" dirty="0" smtClean="0"/>
              <a:t>Создателя».</a:t>
            </a:r>
            <a:endParaRPr lang="ru-RU" sz="2400" dirty="0"/>
          </a:p>
          <a:p>
            <a:pPr marL="82296" indent="0">
              <a:lnSpc>
                <a:spcPct val="120000"/>
              </a:lnSpc>
              <a:buNone/>
            </a:pPr>
            <a:endParaRPr lang="ru-RU" sz="2400" dirty="0"/>
          </a:p>
        </p:txBody>
      </p:sp>
    </p:spTree>
    <p:extLst>
      <p:ext uri="{BB962C8B-B14F-4D97-AF65-F5344CB8AC3E}">
        <p14:creationId xmlns:p14="http://schemas.microsoft.com/office/powerpoint/2010/main" val="2141978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116632"/>
            <a:ext cx="7746064" cy="1143000"/>
          </a:xfrm>
        </p:spPr>
        <p:txBody>
          <a:bodyPr>
            <a:normAutofit/>
          </a:bodyPr>
          <a:lstStyle/>
          <a:p>
            <a:pPr algn="ctr"/>
            <a:r>
              <a:rPr lang="ru-RU" sz="3600" b="1" dirty="0" smtClean="0"/>
              <a:t>Сверхъестественное </a:t>
            </a:r>
            <a:r>
              <a:rPr lang="ru-RU" sz="3600" b="1" dirty="0" err="1" smtClean="0"/>
              <a:t>богопознание</a:t>
            </a:r>
            <a:endParaRPr lang="ru-RU" sz="3600" b="1" dirty="0"/>
          </a:p>
        </p:txBody>
      </p:sp>
      <p:sp>
        <p:nvSpPr>
          <p:cNvPr id="3" name="Объект 2"/>
          <p:cNvSpPr>
            <a:spLocks noGrp="1"/>
          </p:cNvSpPr>
          <p:nvPr>
            <p:ph idx="1"/>
          </p:nvPr>
        </p:nvSpPr>
        <p:spPr/>
        <p:txBody>
          <a:bodyPr/>
          <a:lstStyle/>
          <a:p>
            <a:pPr marL="82296" indent="457200" algn="just">
              <a:buNone/>
            </a:pPr>
            <a:r>
              <a:rPr lang="ru-RU" b="1" dirty="0" smtClean="0"/>
              <a:t>Сверхъестественное </a:t>
            </a:r>
            <a:r>
              <a:rPr lang="ru-RU" b="1" dirty="0" err="1" smtClean="0"/>
              <a:t>богопознание</a:t>
            </a:r>
            <a:r>
              <a:rPr lang="ru-RU" b="1" dirty="0" smtClean="0"/>
              <a:t> </a:t>
            </a:r>
            <a:r>
              <a:rPr lang="ru-RU" dirty="0" smtClean="0"/>
              <a:t>– это такой способ </a:t>
            </a:r>
            <a:r>
              <a:rPr lang="ru-RU" dirty="0" err="1"/>
              <a:t>богопознания</a:t>
            </a:r>
            <a:r>
              <a:rPr lang="ru-RU" dirty="0"/>
              <a:t>, когда Бог Сам непосредственно сообщает человеку некоторое знание о </a:t>
            </a:r>
            <a:r>
              <a:rPr lang="ru-RU" dirty="0" smtClean="0"/>
              <a:t>Себе.</a:t>
            </a:r>
          </a:p>
          <a:p>
            <a:pPr marL="82296" indent="457200" algn="just">
              <a:buNone/>
            </a:pPr>
            <a:r>
              <a:rPr lang="ru-RU" dirty="0"/>
              <a:t>Этот способ называется познанием из Божественного </a:t>
            </a:r>
            <a:r>
              <a:rPr lang="ru-RU" dirty="0" smtClean="0"/>
              <a:t>Откровения.</a:t>
            </a:r>
            <a:endParaRPr lang="ru-RU" dirty="0"/>
          </a:p>
        </p:txBody>
      </p:sp>
    </p:spTree>
    <p:extLst>
      <p:ext uri="{BB962C8B-B14F-4D97-AF65-F5344CB8AC3E}">
        <p14:creationId xmlns:p14="http://schemas.microsoft.com/office/powerpoint/2010/main" val="2369891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262623" y="509246"/>
            <a:ext cx="3484627" cy="61206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chemeClr val="tx1"/>
                </a:solidFill>
              </a:rPr>
              <a:t>Богопознание</a:t>
            </a:r>
            <a:r>
              <a:rPr lang="ru-RU" b="1" dirty="0" smtClean="0">
                <a:solidFill>
                  <a:schemeClr val="tx1"/>
                </a:solidFill>
              </a:rPr>
              <a:t> (познание воли Божией)</a:t>
            </a:r>
            <a:endParaRPr lang="ru-RU" b="1" dirty="0">
              <a:solidFill>
                <a:schemeClr val="tx1"/>
              </a:solidFill>
            </a:endParaRPr>
          </a:p>
        </p:txBody>
      </p:sp>
      <p:sp>
        <p:nvSpPr>
          <p:cNvPr id="6" name="Прямоугольник 5"/>
          <p:cNvSpPr/>
          <p:nvPr/>
        </p:nvSpPr>
        <p:spPr>
          <a:xfrm>
            <a:off x="1443510" y="2096852"/>
            <a:ext cx="2768450" cy="914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Естественное</a:t>
            </a:r>
            <a:endParaRPr lang="ru-RU" b="1" dirty="0">
              <a:solidFill>
                <a:schemeClr val="tx1"/>
              </a:solidFill>
            </a:endParaRPr>
          </a:p>
        </p:txBody>
      </p:sp>
      <p:sp>
        <p:nvSpPr>
          <p:cNvPr id="8" name="Прямоугольник 7"/>
          <p:cNvSpPr/>
          <p:nvPr/>
        </p:nvSpPr>
        <p:spPr>
          <a:xfrm>
            <a:off x="1129915" y="3789040"/>
            <a:ext cx="2472577" cy="107647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а) рассмотрение мира, его </a:t>
            </a:r>
            <a:r>
              <a:rPr lang="ru-RU" dirty="0" smtClean="0">
                <a:solidFill>
                  <a:schemeClr val="tx1"/>
                </a:solidFill>
              </a:rPr>
              <a:t>устройства</a:t>
            </a:r>
            <a:r>
              <a:rPr lang="ru-RU" dirty="0">
                <a:solidFill>
                  <a:schemeClr val="tx1"/>
                </a:solidFill>
              </a:rPr>
              <a:t> </a:t>
            </a:r>
            <a:r>
              <a:rPr lang="ru-RU" dirty="0" smtClean="0">
                <a:solidFill>
                  <a:schemeClr val="tx1"/>
                </a:solidFill>
              </a:rPr>
              <a:t>и красоты</a:t>
            </a:r>
            <a:endParaRPr lang="ru-RU" dirty="0">
              <a:solidFill>
                <a:schemeClr val="tx1"/>
              </a:solidFill>
            </a:endParaRPr>
          </a:p>
        </p:txBody>
      </p:sp>
      <p:sp>
        <p:nvSpPr>
          <p:cNvPr id="7" name="Прямоугольник 6"/>
          <p:cNvSpPr/>
          <p:nvPr/>
        </p:nvSpPr>
        <p:spPr>
          <a:xfrm>
            <a:off x="5580112" y="2132856"/>
            <a:ext cx="3380674" cy="914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Сверхъестественное  </a:t>
            </a:r>
            <a:r>
              <a:rPr lang="ru-RU" b="1" dirty="0">
                <a:solidFill>
                  <a:schemeClr val="tx1"/>
                </a:solidFill>
              </a:rPr>
              <a:t>(Божественное </a:t>
            </a:r>
            <a:r>
              <a:rPr lang="ru-RU" b="1" dirty="0" smtClean="0">
                <a:solidFill>
                  <a:schemeClr val="tx1"/>
                </a:solidFill>
              </a:rPr>
              <a:t>Откровение)</a:t>
            </a:r>
            <a:endParaRPr lang="ru-RU" b="1" dirty="0">
              <a:solidFill>
                <a:schemeClr val="tx1"/>
              </a:solidFill>
            </a:endParaRPr>
          </a:p>
        </p:txBody>
      </p:sp>
      <p:sp>
        <p:nvSpPr>
          <p:cNvPr id="9" name="Прямоугольник 8"/>
          <p:cNvSpPr/>
          <p:nvPr/>
        </p:nvSpPr>
        <p:spPr>
          <a:xfrm>
            <a:off x="2282044" y="5600569"/>
            <a:ext cx="2160240" cy="914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б) </a:t>
            </a:r>
            <a:r>
              <a:rPr lang="ru-RU" dirty="0" smtClean="0">
                <a:solidFill>
                  <a:schemeClr val="tx1"/>
                </a:solidFill>
              </a:rPr>
              <a:t>самопознание </a:t>
            </a:r>
            <a:r>
              <a:rPr lang="ru-RU" dirty="0">
                <a:solidFill>
                  <a:schemeClr val="tx1"/>
                </a:solidFill>
              </a:rPr>
              <a:t>(совесть)</a:t>
            </a:r>
          </a:p>
        </p:txBody>
      </p:sp>
      <p:sp>
        <p:nvSpPr>
          <p:cNvPr id="11" name="Прямоугольник 10"/>
          <p:cNvSpPr/>
          <p:nvPr/>
        </p:nvSpPr>
        <p:spPr>
          <a:xfrm>
            <a:off x="6535108" y="5600569"/>
            <a:ext cx="2463971" cy="9144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Священное </a:t>
            </a:r>
            <a:r>
              <a:rPr lang="ru-RU" dirty="0" smtClean="0">
                <a:solidFill>
                  <a:schemeClr val="tx1"/>
                </a:solidFill>
              </a:rPr>
              <a:t>Предание (Символ веры)</a:t>
            </a:r>
            <a:endParaRPr lang="ru-RU" dirty="0">
              <a:solidFill>
                <a:schemeClr val="tx1"/>
              </a:solidFill>
            </a:endParaRPr>
          </a:p>
        </p:txBody>
      </p:sp>
      <p:sp>
        <p:nvSpPr>
          <p:cNvPr id="12" name="Прямоугольник 11"/>
          <p:cNvSpPr/>
          <p:nvPr/>
        </p:nvSpPr>
        <p:spPr>
          <a:xfrm>
            <a:off x="5004937" y="3789040"/>
            <a:ext cx="3311479" cy="115941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a:solidFill>
                  <a:schemeClr val="tx1"/>
                </a:solidFill>
              </a:rPr>
              <a:t>Священное Писание (</a:t>
            </a:r>
            <a:r>
              <a:rPr lang="ru-RU" dirty="0" smtClean="0">
                <a:solidFill>
                  <a:schemeClr val="tx1"/>
                </a:solidFill>
              </a:rPr>
              <a:t>10 заповедей Закона Божия (ВЗ), молитва Господня, Евангельские блаженства (НЗ)</a:t>
            </a:r>
            <a:endParaRPr lang="ru-RU" dirty="0">
              <a:solidFill>
                <a:schemeClr val="tx1"/>
              </a:solidFill>
            </a:endParaRPr>
          </a:p>
        </p:txBody>
      </p:sp>
      <p:cxnSp>
        <p:nvCxnSpPr>
          <p:cNvPr id="23" name="Прямая со стрелкой 22"/>
          <p:cNvCxnSpPr/>
          <p:nvPr/>
        </p:nvCxnSpPr>
        <p:spPr>
          <a:xfrm flipH="1">
            <a:off x="2483768" y="1268760"/>
            <a:ext cx="2237450" cy="8280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5041044" y="1268760"/>
            <a:ext cx="2195252"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2627784" y="3198556"/>
            <a:ext cx="0" cy="446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p:nvPr/>
        </p:nvCxnSpPr>
        <p:spPr>
          <a:xfrm>
            <a:off x="3787062" y="3198556"/>
            <a:ext cx="0" cy="2246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a:off x="7018814" y="3140968"/>
            <a:ext cx="0" cy="4464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a:off x="8532440" y="3140968"/>
            <a:ext cx="0" cy="2304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20217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31640" y="1844824"/>
            <a:ext cx="7406640" cy="1472184"/>
          </a:xfrm>
        </p:spPr>
        <p:txBody>
          <a:bodyPr/>
          <a:lstStyle/>
          <a:p>
            <a:pPr algn="ctr"/>
            <a:r>
              <a:rPr lang="ru-RU" b="1" dirty="0" smtClean="0"/>
              <a:t>Символ веры</a:t>
            </a:r>
            <a:endParaRPr lang="ru-RU" b="1" dirty="0"/>
          </a:p>
        </p:txBody>
      </p:sp>
    </p:spTree>
    <p:extLst>
      <p:ext uri="{BB962C8B-B14F-4D97-AF65-F5344CB8AC3E}">
        <p14:creationId xmlns:p14="http://schemas.microsoft.com/office/powerpoint/2010/main" val="32757027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9346"/>
            <a:ext cx="7498080" cy="1043390"/>
          </a:xfrm>
        </p:spPr>
        <p:txBody>
          <a:bodyPr>
            <a:normAutofit/>
          </a:bodyPr>
          <a:lstStyle/>
          <a:p>
            <a:pPr algn="ctr"/>
            <a:r>
              <a:rPr lang="ru-RU" sz="3000" b="1" dirty="0">
                <a:effectLst/>
              </a:rPr>
              <a:t>Символ веры </a:t>
            </a:r>
            <a:r>
              <a:rPr lang="ru-RU" sz="3000" dirty="0">
                <a:effectLst/>
              </a:rPr>
              <a:t>есть кратко и точно описанный предмет веры христиан</a:t>
            </a:r>
            <a:endParaRPr lang="ru-RU" sz="3000" dirty="0"/>
          </a:p>
        </p:txBody>
      </p:sp>
      <p:sp>
        <p:nvSpPr>
          <p:cNvPr id="3" name="Объект 2"/>
          <p:cNvSpPr>
            <a:spLocks noGrp="1"/>
          </p:cNvSpPr>
          <p:nvPr>
            <p:ph idx="1"/>
          </p:nvPr>
        </p:nvSpPr>
        <p:spPr>
          <a:xfrm>
            <a:off x="1259632" y="1313384"/>
            <a:ext cx="7674056" cy="5544616"/>
          </a:xfrm>
        </p:spPr>
        <p:txBody>
          <a:bodyPr>
            <a:noAutofit/>
          </a:bodyPr>
          <a:lstStyle/>
          <a:p>
            <a:pPr marL="0" lvl="0" indent="432000" algn="just">
              <a:spcBef>
                <a:spcPts val="0"/>
              </a:spcBef>
              <a:buFont typeface="+mj-lt"/>
              <a:buAutoNum type="arabicPeriod"/>
            </a:pPr>
            <a:r>
              <a:rPr lang="ru-RU" sz="1800" dirty="0"/>
              <a:t>Верую во </a:t>
            </a:r>
            <a:r>
              <a:rPr lang="ru-RU" sz="1800" dirty="0" err="1"/>
              <a:t>единаго</a:t>
            </a:r>
            <a:r>
              <a:rPr lang="ru-RU" sz="1800" dirty="0"/>
              <a:t> Бога Отца, Вседержителя, Творца небу и земли, видимым же всем и невидимым.</a:t>
            </a:r>
          </a:p>
          <a:p>
            <a:pPr marL="0" lvl="0" indent="432000" algn="just">
              <a:spcBef>
                <a:spcPts val="0"/>
              </a:spcBef>
              <a:buFont typeface="+mj-lt"/>
              <a:buAutoNum type="arabicPeriod"/>
            </a:pPr>
            <a:r>
              <a:rPr lang="ru-RU" sz="1800" dirty="0"/>
              <a:t>И во </a:t>
            </a:r>
            <a:r>
              <a:rPr lang="ru-RU" sz="1800" dirty="0" err="1"/>
              <a:t>единаго</a:t>
            </a:r>
            <a:r>
              <a:rPr lang="ru-RU" sz="1800" dirty="0"/>
              <a:t> Господа Иисуса Христа, Сына Божия, </a:t>
            </a:r>
            <a:r>
              <a:rPr lang="ru-RU" sz="1800" dirty="0" err="1"/>
              <a:t>единороднаго</a:t>
            </a:r>
            <a:r>
              <a:rPr lang="ru-RU" sz="1800" dirty="0"/>
              <a:t>, Иже от Отца </a:t>
            </a:r>
            <a:r>
              <a:rPr lang="ru-RU" sz="1800" dirty="0" err="1"/>
              <a:t>рожденнаго</a:t>
            </a:r>
            <a:r>
              <a:rPr lang="ru-RU" sz="1800" dirty="0"/>
              <a:t> прежде всех век, Света от Света, Бога истинна от Бога истинна, </a:t>
            </a:r>
            <a:r>
              <a:rPr lang="ru-RU" sz="1800" dirty="0" err="1"/>
              <a:t>рожденна</a:t>
            </a:r>
            <a:r>
              <a:rPr lang="ru-RU" sz="1800" dirty="0"/>
              <a:t>, не </a:t>
            </a:r>
            <a:r>
              <a:rPr lang="ru-RU" sz="1800" dirty="0" err="1"/>
              <a:t>сотворенна</a:t>
            </a:r>
            <a:r>
              <a:rPr lang="ru-RU" sz="1800" dirty="0"/>
              <a:t>, единосущна Отцу, </a:t>
            </a:r>
            <a:r>
              <a:rPr lang="ru-RU" sz="1800" dirty="0" err="1"/>
              <a:t>Имже</a:t>
            </a:r>
            <a:r>
              <a:rPr lang="ru-RU" sz="1800" dirty="0"/>
              <a:t> вся </a:t>
            </a:r>
            <a:r>
              <a:rPr lang="ru-RU" sz="1800" dirty="0" err="1"/>
              <a:t>быша</a:t>
            </a:r>
            <a:r>
              <a:rPr lang="ru-RU" sz="1800" dirty="0"/>
              <a:t>.</a:t>
            </a:r>
          </a:p>
          <a:p>
            <a:pPr marL="0" lvl="0" indent="432000" algn="just">
              <a:spcBef>
                <a:spcPts val="0"/>
              </a:spcBef>
              <a:buFont typeface="+mj-lt"/>
              <a:buAutoNum type="arabicPeriod"/>
            </a:pPr>
            <a:r>
              <a:rPr lang="ru-RU" sz="1800" dirty="0"/>
              <a:t>Нас ради человек и нашего ради спасения </a:t>
            </a:r>
            <a:r>
              <a:rPr lang="ru-RU" sz="1800" dirty="0" err="1"/>
              <a:t>сшедшаго</a:t>
            </a:r>
            <a:r>
              <a:rPr lang="ru-RU" sz="1800" dirty="0"/>
              <a:t> с небес, и </a:t>
            </a:r>
            <a:r>
              <a:rPr lang="ru-RU" sz="1800" dirty="0" err="1"/>
              <a:t>воплотившагося</a:t>
            </a:r>
            <a:r>
              <a:rPr lang="ru-RU" sz="1800" dirty="0"/>
              <a:t> от Духа Свята и Марии Девы, и </a:t>
            </a:r>
            <a:r>
              <a:rPr lang="ru-RU" sz="1800" dirty="0" err="1"/>
              <a:t>вочеловечшася</a:t>
            </a:r>
            <a:r>
              <a:rPr lang="ru-RU" sz="1800" dirty="0"/>
              <a:t>.</a:t>
            </a:r>
          </a:p>
          <a:p>
            <a:pPr marL="0" lvl="0" indent="432000" algn="just">
              <a:spcBef>
                <a:spcPts val="0"/>
              </a:spcBef>
              <a:buFont typeface="+mj-lt"/>
              <a:buAutoNum type="arabicPeriod"/>
            </a:pPr>
            <a:r>
              <a:rPr lang="ru-RU" sz="1800" dirty="0" err="1"/>
              <a:t>Распятаго</a:t>
            </a:r>
            <a:r>
              <a:rPr lang="ru-RU" sz="1800" dirty="0"/>
              <a:t> же за </a:t>
            </a:r>
            <a:r>
              <a:rPr lang="ru-RU" sz="1800" dirty="0" err="1"/>
              <a:t>ны</a:t>
            </a:r>
            <a:r>
              <a:rPr lang="ru-RU" sz="1800" dirty="0"/>
              <a:t> при </a:t>
            </a:r>
            <a:r>
              <a:rPr lang="ru-RU" sz="1800" dirty="0" err="1"/>
              <a:t>Понтийстем</a:t>
            </a:r>
            <a:r>
              <a:rPr lang="ru-RU" sz="1800" dirty="0"/>
              <a:t> Пилате, и </a:t>
            </a:r>
            <a:r>
              <a:rPr lang="ru-RU" sz="1800" dirty="0" err="1"/>
              <a:t>страдавша</a:t>
            </a:r>
            <a:r>
              <a:rPr lang="ru-RU" sz="1800" dirty="0"/>
              <a:t> и </a:t>
            </a:r>
            <a:r>
              <a:rPr lang="ru-RU" sz="1800" dirty="0" err="1"/>
              <a:t>погребенна</a:t>
            </a:r>
            <a:r>
              <a:rPr lang="ru-RU" sz="1800" dirty="0"/>
              <a:t>.</a:t>
            </a:r>
          </a:p>
          <a:p>
            <a:pPr marL="0" lvl="0" indent="432000" algn="just">
              <a:spcBef>
                <a:spcPts val="0"/>
              </a:spcBef>
              <a:buFont typeface="+mj-lt"/>
              <a:buAutoNum type="arabicPeriod"/>
            </a:pPr>
            <a:r>
              <a:rPr lang="ru-RU" sz="1800" dirty="0"/>
              <a:t>И </a:t>
            </a:r>
            <a:r>
              <a:rPr lang="ru-RU" sz="1800" dirty="0" err="1"/>
              <a:t>воскресшаго</a:t>
            </a:r>
            <a:r>
              <a:rPr lang="ru-RU" sz="1800" dirty="0"/>
              <a:t> в третий день по Писанием.</a:t>
            </a:r>
          </a:p>
          <a:p>
            <a:pPr marL="0" lvl="0" indent="432000" algn="just">
              <a:spcBef>
                <a:spcPts val="0"/>
              </a:spcBef>
              <a:buFont typeface="+mj-lt"/>
              <a:buAutoNum type="arabicPeriod"/>
            </a:pPr>
            <a:r>
              <a:rPr lang="ru-RU" sz="1800" dirty="0"/>
              <a:t>И </a:t>
            </a:r>
            <a:r>
              <a:rPr lang="ru-RU" sz="1800" dirty="0" err="1"/>
              <a:t>возшедшаго</a:t>
            </a:r>
            <a:r>
              <a:rPr lang="ru-RU" sz="1800" dirty="0"/>
              <a:t> на небеса, и </a:t>
            </a:r>
            <a:r>
              <a:rPr lang="ru-RU" sz="1800" dirty="0" err="1"/>
              <a:t>седяща</a:t>
            </a:r>
            <a:r>
              <a:rPr lang="ru-RU" sz="1800" dirty="0"/>
              <a:t> одесную Отца.</a:t>
            </a:r>
          </a:p>
          <a:p>
            <a:pPr marL="0" lvl="0" indent="432000" algn="just">
              <a:spcBef>
                <a:spcPts val="0"/>
              </a:spcBef>
              <a:buFont typeface="+mj-lt"/>
              <a:buAutoNum type="arabicPeriod"/>
            </a:pPr>
            <a:r>
              <a:rPr lang="ru-RU" sz="1800" dirty="0"/>
              <a:t>И паки </a:t>
            </a:r>
            <a:r>
              <a:rPr lang="ru-RU" sz="1800" dirty="0" err="1"/>
              <a:t>грядущаго</a:t>
            </a:r>
            <a:r>
              <a:rPr lang="ru-RU" sz="1800" dirty="0"/>
              <a:t> со славою </a:t>
            </a:r>
            <a:r>
              <a:rPr lang="ru-RU" sz="1800" dirty="0" err="1"/>
              <a:t>судити</a:t>
            </a:r>
            <a:r>
              <a:rPr lang="ru-RU" sz="1800" dirty="0"/>
              <a:t> живым и мертвым, </a:t>
            </a:r>
            <a:r>
              <a:rPr lang="ru-RU" sz="1800" dirty="0" err="1"/>
              <a:t>Егоже</a:t>
            </a:r>
            <a:r>
              <a:rPr lang="ru-RU" sz="1800" dirty="0"/>
              <a:t> царствию не будет конца.</a:t>
            </a:r>
          </a:p>
          <a:p>
            <a:pPr marL="0" lvl="0" indent="432000" algn="just">
              <a:spcBef>
                <a:spcPts val="0"/>
              </a:spcBef>
              <a:buFont typeface="+mj-lt"/>
              <a:buAutoNum type="arabicPeriod"/>
            </a:pPr>
            <a:r>
              <a:rPr lang="ru-RU" sz="1800" dirty="0"/>
              <a:t>И в Духа </a:t>
            </a:r>
            <a:r>
              <a:rPr lang="ru-RU" sz="1800" dirty="0" err="1"/>
              <a:t>Святаго</a:t>
            </a:r>
            <a:r>
              <a:rPr lang="ru-RU" sz="1800" dirty="0"/>
              <a:t>, Господа, </a:t>
            </a:r>
            <a:r>
              <a:rPr lang="ru-RU" sz="1800" dirty="0" err="1"/>
              <a:t>животворящаго</a:t>
            </a:r>
            <a:r>
              <a:rPr lang="ru-RU" sz="1800" dirty="0"/>
              <a:t>, Иже от Отца </a:t>
            </a:r>
            <a:r>
              <a:rPr lang="ru-RU" sz="1800" dirty="0" err="1"/>
              <a:t>исходящаго</a:t>
            </a:r>
            <a:r>
              <a:rPr lang="ru-RU" sz="1800" dirty="0"/>
              <a:t>, Иже со </a:t>
            </a:r>
            <a:r>
              <a:rPr lang="ru-RU" sz="1800" dirty="0" err="1"/>
              <a:t>Отцем</a:t>
            </a:r>
            <a:r>
              <a:rPr lang="ru-RU" sz="1800" dirty="0"/>
              <a:t> и Сыном </a:t>
            </a:r>
            <a:r>
              <a:rPr lang="ru-RU" sz="1800" dirty="0" err="1"/>
              <a:t>спокланяема</a:t>
            </a:r>
            <a:r>
              <a:rPr lang="ru-RU" sz="1800" dirty="0"/>
              <a:t> и </a:t>
            </a:r>
            <a:r>
              <a:rPr lang="ru-RU" sz="1800" dirty="0" err="1"/>
              <a:t>сславима</a:t>
            </a:r>
            <a:r>
              <a:rPr lang="ru-RU" sz="1800" dirty="0"/>
              <a:t>, </a:t>
            </a:r>
            <a:r>
              <a:rPr lang="ru-RU" sz="1800" dirty="0" err="1"/>
              <a:t>глаголавшаго</a:t>
            </a:r>
            <a:r>
              <a:rPr lang="ru-RU" sz="1800" dirty="0"/>
              <a:t> Пророки.</a:t>
            </a:r>
          </a:p>
          <a:p>
            <a:pPr marL="0" lvl="0" indent="432000" algn="just">
              <a:spcBef>
                <a:spcPts val="0"/>
              </a:spcBef>
              <a:buFont typeface="+mj-lt"/>
              <a:buAutoNum type="arabicPeriod"/>
            </a:pPr>
            <a:r>
              <a:rPr lang="ru-RU" sz="1800" dirty="0"/>
              <a:t>Во </a:t>
            </a:r>
            <a:r>
              <a:rPr lang="ru-RU" sz="1800" dirty="0" err="1"/>
              <a:t>едину</a:t>
            </a:r>
            <a:r>
              <a:rPr lang="ru-RU" sz="1800" dirty="0"/>
              <a:t> Святую, Соборную и Апостольскую Церковь.</a:t>
            </a:r>
          </a:p>
          <a:p>
            <a:pPr marL="0" lvl="0" indent="432000" algn="just">
              <a:spcBef>
                <a:spcPts val="0"/>
              </a:spcBef>
              <a:buFont typeface="+mj-lt"/>
              <a:buAutoNum type="arabicPeriod"/>
            </a:pPr>
            <a:r>
              <a:rPr lang="ru-RU" sz="1800" dirty="0"/>
              <a:t>Исповедую едино Крещение, во оставление грехов.</a:t>
            </a:r>
          </a:p>
          <a:p>
            <a:pPr marL="0" lvl="0" indent="432000" algn="just">
              <a:spcBef>
                <a:spcPts val="0"/>
              </a:spcBef>
              <a:buFont typeface="+mj-lt"/>
              <a:buAutoNum type="arabicPeriod"/>
            </a:pPr>
            <a:r>
              <a:rPr lang="ru-RU" sz="1800" dirty="0"/>
              <a:t>Чаю воскресения мертвых.</a:t>
            </a:r>
          </a:p>
          <a:p>
            <a:pPr marL="0" lvl="0" indent="432000" algn="just">
              <a:spcBef>
                <a:spcPts val="0"/>
              </a:spcBef>
              <a:buFont typeface="+mj-lt"/>
              <a:buAutoNum type="arabicPeriod"/>
            </a:pPr>
            <a:r>
              <a:rPr lang="ru-RU" sz="1800" dirty="0"/>
              <a:t>И жизни </a:t>
            </a:r>
            <a:r>
              <a:rPr lang="ru-RU" sz="1800" dirty="0" err="1"/>
              <a:t>будущаго</a:t>
            </a:r>
            <a:r>
              <a:rPr lang="ru-RU" sz="1800" dirty="0"/>
              <a:t> века. Аминь.</a:t>
            </a:r>
          </a:p>
          <a:p>
            <a:pPr marL="0" indent="0" algn="just">
              <a:spcBef>
                <a:spcPts val="0"/>
              </a:spcBef>
              <a:buNone/>
            </a:pPr>
            <a:endParaRPr lang="ru-RU" sz="1800" dirty="0"/>
          </a:p>
        </p:txBody>
      </p:sp>
    </p:spTree>
    <p:extLst>
      <p:ext uri="{BB962C8B-B14F-4D97-AF65-F5344CB8AC3E}">
        <p14:creationId xmlns:p14="http://schemas.microsoft.com/office/powerpoint/2010/main" val="22246676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116632"/>
            <a:ext cx="7992888" cy="6552728"/>
          </a:xfrm>
        </p:spPr>
        <p:txBody>
          <a:bodyPr>
            <a:noAutofit/>
          </a:bodyPr>
          <a:lstStyle/>
          <a:p>
            <a:pPr marL="0" indent="457200" algn="just">
              <a:spcBef>
                <a:spcPts val="0"/>
              </a:spcBef>
              <a:buNone/>
            </a:pPr>
            <a:r>
              <a:rPr lang="ru-RU" sz="1800" b="1" dirty="0"/>
              <a:t>Кем составлен Символ веры?</a:t>
            </a:r>
            <a:endParaRPr lang="ru-RU" sz="1800" dirty="0"/>
          </a:p>
          <a:p>
            <a:pPr marL="0" indent="457200" algn="just">
              <a:spcBef>
                <a:spcPts val="0"/>
              </a:spcBef>
              <a:buNone/>
            </a:pPr>
            <a:r>
              <a:rPr lang="ru-RU" sz="1800" dirty="0"/>
              <a:t>Учение о вере так изложили отцы первого и второго Вселенских Соборов.</a:t>
            </a:r>
          </a:p>
          <a:p>
            <a:pPr marL="0" indent="457200" algn="just">
              <a:spcBef>
                <a:spcPts val="0"/>
              </a:spcBef>
              <a:buNone/>
            </a:pPr>
            <a:r>
              <a:rPr lang="ru-RU" sz="1800" b="1" dirty="0" smtClean="0"/>
              <a:t>Что </a:t>
            </a:r>
            <a:r>
              <a:rPr lang="ru-RU" sz="1800" b="1" dirty="0"/>
              <a:t>такое вселенский собор?</a:t>
            </a:r>
            <a:endParaRPr lang="ru-RU" sz="1800" dirty="0"/>
          </a:p>
          <a:p>
            <a:pPr marL="0" indent="457200" algn="just">
              <a:spcBef>
                <a:spcPts val="0"/>
              </a:spcBef>
              <a:buNone/>
            </a:pPr>
            <a:r>
              <a:rPr lang="ru-RU" sz="1800" dirty="0"/>
              <a:t>Вселенский Собор — это собрание пастырей и учителей христианской Кафолической Церкви, по возможности, со всей вселенной, для утверждения истинного учения и благочиния между христианами.</a:t>
            </a:r>
          </a:p>
          <a:p>
            <a:pPr marL="0" indent="457200" algn="just">
              <a:spcBef>
                <a:spcPts val="0"/>
              </a:spcBef>
              <a:buNone/>
            </a:pPr>
            <a:r>
              <a:rPr lang="ru-RU" sz="1800" b="1" dirty="0" smtClean="0"/>
              <a:t>Сколько </a:t>
            </a:r>
            <a:r>
              <a:rPr lang="ru-RU" sz="1800" b="1" dirty="0"/>
              <a:t>было вселенских соборов?</a:t>
            </a:r>
            <a:endParaRPr lang="ru-RU" sz="1800" dirty="0"/>
          </a:p>
          <a:p>
            <a:pPr marL="0" indent="457200" algn="just">
              <a:spcBef>
                <a:spcPts val="0"/>
              </a:spcBef>
              <a:buNone/>
            </a:pPr>
            <a:r>
              <a:rPr lang="ru-RU" sz="1800" dirty="0"/>
              <a:t>Вселенских Соборов было семь: </a:t>
            </a:r>
            <a:r>
              <a:rPr lang="en-US" sz="1800" dirty="0"/>
              <a:t>I</a:t>
            </a:r>
            <a:r>
              <a:rPr lang="ru-RU" sz="1800" dirty="0"/>
              <a:t> — Никейский (325г.); </a:t>
            </a:r>
            <a:r>
              <a:rPr lang="en-US" sz="1800" dirty="0"/>
              <a:t>II</a:t>
            </a:r>
            <a:r>
              <a:rPr lang="ru-RU" sz="1800" dirty="0"/>
              <a:t> — Константинопольский (</a:t>
            </a:r>
            <a:r>
              <a:rPr lang="ru-RU" sz="1800" dirty="0" smtClean="0"/>
              <a:t>381 г</a:t>
            </a:r>
            <a:r>
              <a:rPr lang="ru-RU" sz="1800" dirty="0"/>
              <a:t>.); </a:t>
            </a:r>
            <a:r>
              <a:rPr lang="en-US" sz="1800" dirty="0"/>
              <a:t>III</a:t>
            </a:r>
            <a:r>
              <a:rPr lang="ru-RU" sz="1800" dirty="0"/>
              <a:t> — Ефесский (</a:t>
            </a:r>
            <a:r>
              <a:rPr lang="ru-RU" sz="1800" dirty="0" smtClean="0"/>
              <a:t>431 г</a:t>
            </a:r>
            <a:r>
              <a:rPr lang="ru-RU" sz="1800" dirty="0"/>
              <a:t>.); </a:t>
            </a:r>
            <a:r>
              <a:rPr lang="en-US" sz="1800" dirty="0"/>
              <a:t>IV</a:t>
            </a:r>
            <a:r>
              <a:rPr lang="ru-RU" sz="1800" dirty="0"/>
              <a:t> — Халкидонский (451 г.); </a:t>
            </a:r>
            <a:r>
              <a:rPr lang="en-US" sz="1800" dirty="0"/>
              <a:t>V</a:t>
            </a:r>
            <a:r>
              <a:rPr lang="ru-RU" sz="1800" dirty="0"/>
              <a:t> — Константинопольский второй (</a:t>
            </a:r>
            <a:r>
              <a:rPr lang="ru-RU" sz="1800" dirty="0" smtClean="0"/>
              <a:t>553 г</a:t>
            </a:r>
            <a:r>
              <a:rPr lang="ru-RU" sz="1800" dirty="0"/>
              <a:t>.); </a:t>
            </a:r>
            <a:r>
              <a:rPr lang="en-US" sz="1800" dirty="0"/>
              <a:t>VI</a:t>
            </a:r>
            <a:r>
              <a:rPr lang="ru-RU" sz="1800" dirty="0"/>
              <a:t> — Константинопольский третий (</a:t>
            </a:r>
            <a:r>
              <a:rPr lang="ru-RU" sz="1800" dirty="0" smtClean="0"/>
              <a:t>680 г</a:t>
            </a:r>
            <a:r>
              <a:rPr lang="ru-RU" sz="1800" dirty="0"/>
              <a:t>.); </a:t>
            </a:r>
            <a:r>
              <a:rPr lang="en-US" sz="1800" dirty="0"/>
              <a:t>VII</a:t>
            </a:r>
            <a:r>
              <a:rPr lang="ru-RU" sz="1800" dirty="0"/>
              <a:t> — Никейский второй (</a:t>
            </a:r>
            <a:r>
              <a:rPr lang="ru-RU" sz="1800" dirty="0" smtClean="0"/>
              <a:t>787 г</a:t>
            </a:r>
            <a:r>
              <a:rPr lang="ru-RU" sz="1800" dirty="0"/>
              <a:t>.).</a:t>
            </a:r>
          </a:p>
          <a:p>
            <a:pPr marL="0" indent="457200" algn="just">
              <a:spcBef>
                <a:spcPts val="0"/>
              </a:spcBef>
              <a:buNone/>
            </a:pPr>
            <a:r>
              <a:rPr lang="ru-RU" sz="1800" b="1" dirty="0" smtClean="0"/>
              <a:t>Откуда </a:t>
            </a:r>
            <a:r>
              <a:rPr lang="ru-RU" sz="1800" b="1" dirty="0"/>
              <a:t>взято правило собирать вселенские соборы?</a:t>
            </a:r>
            <a:endParaRPr lang="ru-RU" sz="1800" dirty="0"/>
          </a:p>
          <a:p>
            <a:pPr marL="0" indent="457200" algn="just">
              <a:spcBef>
                <a:spcPts val="0"/>
              </a:spcBef>
              <a:buNone/>
            </a:pPr>
            <a:r>
              <a:rPr lang="ru-RU" sz="1800" dirty="0"/>
              <a:t>Правило собирать Соборы основывается на примере апостолов, которые созвали Собор в Иерусалиме (см. </a:t>
            </a:r>
            <a:r>
              <a:rPr lang="ru-RU" sz="1800" dirty="0" err="1"/>
              <a:t>Деян</a:t>
            </a:r>
            <a:r>
              <a:rPr lang="ru-RU" sz="1800" dirty="0"/>
              <a:t>. 15). Основанием для этого служит также изречение Господа Иисуса Христа, дающее определениям Церкви такую силу, что нарушающий их оказывается лишенным благодати, как язычник. Способ же, которым Вселенская Церковь высказывает свои определения, есть Вселенский Собор. </a:t>
            </a:r>
            <a:r>
              <a:rPr lang="ru-RU" sz="1800" i="1" dirty="0"/>
              <a:t>Скажи церкви; а если и церкви не послушает, то да будет он тебе, как язычник и мытарь</a:t>
            </a:r>
            <a:r>
              <a:rPr lang="ru-RU" sz="1800" dirty="0"/>
              <a:t> (Мф. 18:17).</a:t>
            </a:r>
          </a:p>
          <a:p>
            <a:pPr marL="0" indent="457200" algn="just">
              <a:spcBef>
                <a:spcPts val="0"/>
              </a:spcBef>
              <a:buNone/>
            </a:pPr>
            <a:r>
              <a:rPr lang="ru-RU" sz="1800" b="1" dirty="0" smtClean="0"/>
              <a:t>Для </a:t>
            </a:r>
            <a:r>
              <a:rPr lang="ru-RU" sz="1800" b="1" dirty="0"/>
              <a:t>чего созывались первый и второй вселенские соборы?</a:t>
            </a:r>
            <a:endParaRPr lang="ru-RU" sz="1800" dirty="0"/>
          </a:p>
          <a:p>
            <a:pPr marL="0" indent="457200" algn="just">
              <a:spcBef>
                <a:spcPts val="0"/>
              </a:spcBef>
              <a:buNone/>
            </a:pPr>
            <a:r>
              <a:rPr lang="ru-RU" sz="1800" dirty="0"/>
              <a:t>Первый и второй Вселенские Соборы, на которых составлен Символ веры, были созваны: первый — для утверждения истинного учения о Сыне Божием против ложного учения Ария; второй — для утверждения учения о Святом Духе против ложного учения Македония</a:t>
            </a:r>
            <a:r>
              <a:rPr lang="ru-RU" sz="1800" dirty="0" smtClean="0"/>
              <a:t>..</a:t>
            </a:r>
            <a:endParaRPr lang="ru-RU" sz="1800" dirty="0"/>
          </a:p>
        </p:txBody>
      </p:sp>
    </p:spTree>
    <p:extLst>
      <p:ext uri="{BB962C8B-B14F-4D97-AF65-F5344CB8AC3E}">
        <p14:creationId xmlns:p14="http://schemas.microsoft.com/office/powerpoint/2010/main" val="40697728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Понятие о догматическом богословии</a:t>
            </a:r>
            <a:endParaRPr lang="ru-RU" dirty="0"/>
          </a:p>
        </p:txBody>
      </p:sp>
      <p:sp>
        <p:nvSpPr>
          <p:cNvPr id="3" name="Объект 2"/>
          <p:cNvSpPr>
            <a:spLocks noGrp="1"/>
          </p:cNvSpPr>
          <p:nvPr>
            <p:ph idx="1"/>
          </p:nvPr>
        </p:nvSpPr>
        <p:spPr>
          <a:xfrm>
            <a:off x="1435608" y="1556792"/>
            <a:ext cx="7498080" cy="4691608"/>
          </a:xfrm>
        </p:spPr>
        <p:txBody>
          <a:bodyPr>
            <a:noAutofit/>
          </a:bodyPr>
          <a:lstStyle/>
          <a:p>
            <a:pPr marL="82296" indent="457200" algn="just">
              <a:lnSpc>
                <a:spcPct val="120000"/>
              </a:lnSpc>
              <a:buNone/>
            </a:pPr>
            <a:r>
              <a:rPr lang="ru-RU" sz="2200" b="1" dirty="0"/>
              <a:t>Догматы</a:t>
            </a:r>
            <a:r>
              <a:rPr lang="ru-RU" sz="2200" dirty="0"/>
              <a:t> это «откровенные (то есть открываемые нам Самим Богом) истины, преподаваемые людям Церковью, как непререкаемые и неизменные правила спасительной веры» (</a:t>
            </a:r>
            <a:r>
              <a:rPr lang="ru-RU" sz="2200" i="1" dirty="0"/>
              <a:t>арх. </a:t>
            </a:r>
            <a:r>
              <a:rPr lang="ru-RU" sz="2200" i="1" dirty="0" err="1"/>
              <a:t>Макарий</a:t>
            </a:r>
            <a:r>
              <a:rPr lang="ru-RU" sz="2200" i="1" dirty="0"/>
              <a:t> (Булгаков) </a:t>
            </a:r>
            <a:r>
              <a:rPr lang="ru-RU" sz="2200" i="1" dirty="0" err="1"/>
              <a:t>Православно</a:t>
            </a:r>
            <a:r>
              <a:rPr lang="ru-RU" sz="2200" i="1" dirty="0"/>
              <a:t>-догматическое богословие</a:t>
            </a:r>
            <a:r>
              <a:rPr lang="ru-RU" sz="2200" dirty="0"/>
              <a:t>). </a:t>
            </a:r>
            <a:endParaRPr lang="ru-RU" sz="2200" dirty="0" smtClean="0"/>
          </a:p>
          <a:p>
            <a:pPr marL="82296" indent="457200" algn="just">
              <a:lnSpc>
                <a:spcPct val="120000"/>
              </a:lnSpc>
              <a:buNone/>
            </a:pPr>
            <a:r>
              <a:rPr lang="ru-RU" sz="2200" dirty="0" smtClean="0"/>
              <a:t>Наука</a:t>
            </a:r>
            <a:r>
              <a:rPr lang="ru-RU" sz="2200" dirty="0"/>
              <a:t>, </a:t>
            </a:r>
            <a:r>
              <a:rPr lang="ru-RU" sz="2200" dirty="0" smtClean="0"/>
              <a:t>которая в </a:t>
            </a:r>
            <a:r>
              <a:rPr lang="ru-RU" sz="2200" dirty="0"/>
              <a:t>систематическом порядке раскрываются содержание основных христианских </a:t>
            </a:r>
            <a:r>
              <a:rPr lang="ru-RU" sz="2200" dirty="0" err="1"/>
              <a:t>вероучительных</a:t>
            </a:r>
            <a:r>
              <a:rPr lang="ru-RU" sz="2200" dirty="0"/>
              <a:t> истин (догматов), принимаемых всей полнотой Православной </a:t>
            </a:r>
            <a:r>
              <a:rPr lang="ru-RU" sz="2200" dirty="0" smtClean="0"/>
              <a:t>Церкви, называется </a:t>
            </a:r>
            <a:r>
              <a:rPr lang="ru-RU" sz="2200" b="1" dirty="0" smtClean="0"/>
              <a:t>православным догматическим богословием </a:t>
            </a:r>
            <a:r>
              <a:rPr lang="ru-RU" sz="2200" dirty="0" smtClean="0"/>
              <a:t>(</a:t>
            </a:r>
            <a:r>
              <a:rPr lang="ru-RU" sz="2200" i="1" dirty="0" err="1" smtClean="0"/>
              <a:t>Алипий</a:t>
            </a:r>
            <a:r>
              <a:rPr lang="ru-RU" sz="2200" i="1" dirty="0" smtClean="0"/>
              <a:t> </a:t>
            </a:r>
            <a:r>
              <a:rPr lang="ru-RU" sz="2200" i="1" dirty="0"/>
              <a:t>(Кастальский-Бороздин), </a:t>
            </a:r>
            <a:r>
              <a:rPr lang="ru-RU" sz="2200" i="1" dirty="0" err="1"/>
              <a:t>архим</a:t>
            </a:r>
            <a:r>
              <a:rPr lang="ru-RU" sz="2200" i="1" dirty="0"/>
              <a:t>., Исайя (Белов), </a:t>
            </a:r>
            <a:r>
              <a:rPr lang="ru-RU" sz="2200" i="1" dirty="0" err="1"/>
              <a:t>архим</a:t>
            </a:r>
            <a:r>
              <a:rPr lang="ru-RU" sz="2200" i="1" dirty="0"/>
              <a:t>. </a:t>
            </a:r>
            <a:r>
              <a:rPr lang="ru-RU" sz="2200" dirty="0"/>
              <a:t>Догматическое богословие. Курс лекций</a:t>
            </a:r>
            <a:r>
              <a:rPr lang="ru-RU" sz="2200" dirty="0" smtClean="0"/>
              <a:t>).</a:t>
            </a:r>
          </a:p>
          <a:p>
            <a:pPr marL="82296" indent="457200" algn="just">
              <a:lnSpc>
                <a:spcPct val="120000"/>
              </a:lnSpc>
              <a:buNone/>
            </a:pPr>
            <a:endParaRPr lang="ru-RU" sz="2200" dirty="0" smtClean="0"/>
          </a:p>
          <a:p>
            <a:pPr marL="82296" indent="457200" algn="just">
              <a:lnSpc>
                <a:spcPct val="120000"/>
              </a:lnSpc>
              <a:buNone/>
            </a:pPr>
            <a:r>
              <a:rPr lang="ru-RU" sz="2200" dirty="0" smtClean="0"/>
              <a:t> </a:t>
            </a:r>
            <a:endParaRPr lang="ru-RU" sz="2200" dirty="0"/>
          </a:p>
        </p:txBody>
      </p:sp>
    </p:spTree>
    <p:extLst>
      <p:ext uri="{BB962C8B-B14F-4D97-AF65-F5344CB8AC3E}">
        <p14:creationId xmlns:p14="http://schemas.microsoft.com/office/powerpoint/2010/main" val="32411323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9636"/>
            <a:ext cx="7498080" cy="1143000"/>
          </a:xfrm>
        </p:spPr>
        <p:txBody>
          <a:bodyPr>
            <a:normAutofit fontScale="90000"/>
          </a:bodyPr>
          <a:lstStyle/>
          <a:p>
            <a:pPr algn="ctr"/>
            <a:r>
              <a:rPr lang="ru-RU" b="1" dirty="0">
                <a:effectLst/>
              </a:rPr>
              <a:t>О чем говорится в каждом из членов Символа </a:t>
            </a:r>
            <a:r>
              <a:rPr lang="ru-RU" b="1" dirty="0" smtClean="0">
                <a:effectLst/>
              </a:rPr>
              <a:t>веры?</a:t>
            </a:r>
            <a:endParaRPr lang="ru-RU" dirty="0"/>
          </a:p>
        </p:txBody>
      </p:sp>
      <p:sp>
        <p:nvSpPr>
          <p:cNvPr id="3" name="Объект 2"/>
          <p:cNvSpPr>
            <a:spLocks noGrp="1"/>
          </p:cNvSpPr>
          <p:nvPr>
            <p:ph idx="1"/>
          </p:nvPr>
        </p:nvSpPr>
        <p:spPr>
          <a:xfrm>
            <a:off x="1435608" y="1447800"/>
            <a:ext cx="7498080" cy="5221560"/>
          </a:xfrm>
        </p:spPr>
        <p:txBody>
          <a:bodyPr>
            <a:noAutofit/>
          </a:bodyPr>
          <a:lstStyle/>
          <a:p>
            <a:pPr marL="0" lvl="0" indent="432000">
              <a:spcBef>
                <a:spcPts val="0"/>
              </a:spcBef>
            </a:pPr>
            <a:r>
              <a:rPr lang="ru-RU" sz="2000" dirty="0"/>
              <a:t>В </a:t>
            </a:r>
            <a:r>
              <a:rPr lang="ru-RU" sz="2000" b="1" dirty="0"/>
              <a:t>первом члене</a:t>
            </a:r>
            <a:r>
              <a:rPr lang="ru-RU" sz="2000" dirty="0"/>
              <a:t> говорится о Боге, а именно, — о первой ипостаси Святой Троицы, о Боге Отце и о Боге как о Творце мира.</a:t>
            </a:r>
          </a:p>
          <a:p>
            <a:pPr marL="0" lvl="0" indent="432000">
              <a:spcBef>
                <a:spcPts val="0"/>
              </a:spcBef>
            </a:pPr>
            <a:r>
              <a:rPr lang="ru-RU" sz="2000" dirty="0"/>
              <a:t>Во </a:t>
            </a:r>
            <a:r>
              <a:rPr lang="ru-RU" sz="2000" b="1" dirty="0"/>
              <a:t>втором члене</a:t>
            </a:r>
            <a:r>
              <a:rPr lang="ru-RU" sz="2000" dirty="0"/>
              <a:t> — о второй ипостаси Святой Троицы, о Господе Иисусе Христе, Сыне Божием.</a:t>
            </a:r>
          </a:p>
          <a:p>
            <a:pPr marL="0" lvl="0" indent="432000">
              <a:spcBef>
                <a:spcPts val="0"/>
              </a:spcBef>
            </a:pPr>
            <a:r>
              <a:rPr lang="ru-RU" sz="2000" dirty="0"/>
              <a:t>В </a:t>
            </a:r>
            <a:r>
              <a:rPr lang="ru-RU" sz="2000" b="1" dirty="0"/>
              <a:t>третьем члене</a:t>
            </a:r>
            <a:r>
              <a:rPr lang="ru-RU" sz="2000" dirty="0"/>
              <a:t> — о воплощении Сына Божия.</a:t>
            </a:r>
          </a:p>
          <a:p>
            <a:pPr marL="0" lvl="0" indent="432000">
              <a:spcBef>
                <a:spcPts val="0"/>
              </a:spcBef>
            </a:pPr>
            <a:r>
              <a:rPr lang="ru-RU" sz="2000" dirty="0"/>
              <a:t>В </a:t>
            </a:r>
            <a:r>
              <a:rPr lang="ru-RU" sz="2000" b="1" dirty="0"/>
              <a:t>четвертом члене</a:t>
            </a:r>
            <a:r>
              <a:rPr lang="ru-RU" sz="2000" dirty="0"/>
              <a:t> — о страдании и смерти Иисуса Христа.</a:t>
            </a:r>
          </a:p>
          <a:p>
            <a:pPr marL="0" lvl="0" indent="432000">
              <a:spcBef>
                <a:spcPts val="0"/>
              </a:spcBef>
            </a:pPr>
            <a:r>
              <a:rPr lang="ru-RU" sz="2000" dirty="0"/>
              <a:t>В </a:t>
            </a:r>
            <a:r>
              <a:rPr lang="ru-RU" sz="2000" b="1" dirty="0"/>
              <a:t>пятом члене</a:t>
            </a:r>
            <a:r>
              <a:rPr lang="ru-RU" sz="2000" dirty="0"/>
              <a:t> — о воскресении Иисуса Христа.</a:t>
            </a:r>
          </a:p>
          <a:p>
            <a:pPr marL="0" lvl="0" indent="432000">
              <a:spcBef>
                <a:spcPts val="0"/>
              </a:spcBef>
            </a:pPr>
            <a:r>
              <a:rPr lang="ru-RU" sz="2000" dirty="0"/>
              <a:t>В </a:t>
            </a:r>
            <a:r>
              <a:rPr lang="ru-RU" sz="2000" b="1" dirty="0"/>
              <a:t>шестом члене</a:t>
            </a:r>
            <a:r>
              <a:rPr lang="ru-RU" sz="2000" dirty="0"/>
              <a:t> — о вознесении Иисуса Христа на небо.</a:t>
            </a:r>
          </a:p>
          <a:p>
            <a:pPr marL="0" lvl="0" indent="432000">
              <a:spcBef>
                <a:spcPts val="0"/>
              </a:spcBef>
            </a:pPr>
            <a:r>
              <a:rPr lang="ru-RU" sz="2000" dirty="0"/>
              <a:t>В </a:t>
            </a:r>
            <a:r>
              <a:rPr lang="ru-RU" sz="2000" b="1" dirty="0"/>
              <a:t>седьмом члене</a:t>
            </a:r>
            <a:r>
              <a:rPr lang="ru-RU" sz="2000" dirty="0"/>
              <a:t> — о втором пришествии Иисуса Христа на землю.</a:t>
            </a:r>
          </a:p>
          <a:p>
            <a:pPr marL="0" lvl="0" indent="432000">
              <a:spcBef>
                <a:spcPts val="0"/>
              </a:spcBef>
            </a:pPr>
            <a:r>
              <a:rPr lang="ru-RU" sz="2000" dirty="0"/>
              <a:t>В </a:t>
            </a:r>
            <a:r>
              <a:rPr lang="ru-RU" sz="2000" b="1" dirty="0"/>
              <a:t>восьмом члене</a:t>
            </a:r>
            <a:r>
              <a:rPr lang="ru-RU" sz="2000" dirty="0"/>
              <a:t> — о третьей ипостаси Святой Троицы, Святом Духе.</a:t>
            </a:r>
          </a:p>
          <a:p>
            <a:pPr marL="0" lvl="0" indent="432000">
              <a:spcBef>
                <a:spcPts val="0"/>
              </a:spcBef>
            </a:pPr>
            <a:r>
              <a:rPr lang="ru-RU" sz="2000" dirty="0"/>
              <a:t>В </a:t>
            </a:r>
            <a:r>
              <a:rPr lang="ru-RU" sz="2000" b="1" dirty="0"/>
              <a:t>девятом члене</a:t>
            </a:r>
            <a:r>
              <a:rPr lang="ru-RU" sz="2000" dirty="0"/>
              <a:t> — о Церкви.</a:t>
            </a:r>
          </a:p>
          <a:p>
            <a:pPr marL="0" lvl="0" indent="432000">
              <a:spcBef>
                <a:spcPts val="0"/>
              </a:spcBef>
            </a:pPr>
            <a:r>
              <a:rPr lang="ru-RU" sz="2000" dirty="0"/>
              <a:t>В </a:t>
            </a:r>
            <a:r>
              <a:rPr lang="ru-RU" sz="2000" b="1" dirty="0"/>
              <a:t>десятом члене</a:t>
            </a:r>
            <a:r>
              <a:rPr lang="ru-RU" sz="2000" dirty="0"/>
              <a:t> — о Крещении, где подразумеваются и другие Таинства.</a:t>
            </a:r>
          </a:p>
          <a:p>
            <a:pPr marL="0" lvl="0" indent="432000">
              <a:spcBef>
                <a:spcPts val="0"/>
              </a:spcBef>
            </a:pPr>
            <a:r>
              <a:rPr lang="ru-RU" sz="2000" dirty="0"/>
              <a:t>В </a:t>
            </a:r>
            <a:r>
              <a:rPr lang="ru-RU" sz="2000" b="1" dirty="0"/>
              <a:t>одиннадцатом члене</a:t>
            </a:r>
            <a:r>
              <a:rPr lang="ru-RU" sz="2000" dirty="0"/>
              <a:t> — о будущем воскресении мёртвых.</a:t>
            </a:r>
          </a:p>
          <a:p>
            <a:pPr marL="0" lvl="0" indent="432000">
              <a:spcBef>
                <a:spcPts val="0"/>
              </a:spcBef>
            </a:pPr>
            <a:r>
              <a:rPr lang="ru-RU" sz="2000" dirty="0"/>
              <a:t>В </a:t>
            </a:r>
            <a:r>
              <a:rPr lang="ru-RU" sz="2000" b="1" dirty="0"/>
              <a:t>двенадцатом члене</a:t>
            </a:r>
            <a:r>
              <a:rPr lang="ru-RU" sz="2000" dirty="0"/>
              <a:t> — о жизни вечной.</a:t>
            </a:r>
          </a:p>
          <a:p>
            <a:pPr marL="0" indent="432000">
              <a:spcBef>
                <a:spcPts val="0"/>
              </a:spcBef>
              <a:buNone/>
            </a:pPr>
            <a:endParaRPr lang="ru-RU" sz="2000" dirty="0"/>
          </a:p>
        </p:txBody>
      </p:sp>
    </p:spTree>
    <p:extLst>
      <p:ext uri="{BB962C8B-B14F-4D97-AF65-F5344CB8AC3E}">
        <p14:creationId xmlns:p14="http://schemas.microsoft.com/office/powerpoint/2010/main" val="991343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7498080" cy="796950"/>
          </a:xfrm>
        </p:spPr>
        <p:txBody>
          <a:bodyPr/>
          <a:lstStyle/>
          <a:p>
            <a:pPr algn="ctr"/>
            <a:r>
              <a:rPr lang="ru-RU" dirty="0" smtClean="0"/>
              <a:t>Свойства догматов</a:t>
            </a:r>
            <a:endParaRPr lang="ru-RU" dirty="0"/>
          </a:p>
        </p:txBody>
      </p:sp>
      <p:sp>
        <p:nvSpPr>
          <p:cNvPr id="3" name="Объект 2"/>
          <p:cNvSpPr>
            <a:spLocks noGrp="1"/>
          </p:cNvSpPr>
          <p:nvPr>
            <p:ph idx="1"/>
          </p:nvPr>
        </p:nvSpPr>
        <p:spPr>
          <a:xfrm>
            <a:off x="1115616" y="1268760"/>
            <a:ext cx="7920880" cy="5184576"/>
          </a:xfrm>
        </p:spPr>
        <p:txBody>
          <a:bodyPr>
            <a:normAutofit/>
          </a:bodyPr>
          <a:lstStyle/>
          <a:p>
            <a:pPr marL="0" indent="457200" algn="just"/>
            <a:r>
              <a:rPr lang="ru-RU" sz="2600" b="1" dirty="0" smtClean="0"/>
              <a:t>1. </a:t>
            </a:r>
            <a:r>
              <a:rPr lang="ru-RU" sz="2600" b="1" dirty="0" err="1"/>
              <a:t>Теологичность</a:t>
            </a:r>
            <a:r>
              <a:rPr lang="ru-RU" sz="2600" b="1" dirty="0"/>
              <a:t> (</a:t>
            </a:r>
            <a:r>
              <a:rPr lang="ru-RU" sz="2600" b="1" dirty="0" err="1"/>
              <a:t>вероучительность</a:t>
            </a:r>
            <a:r>
              <a:rPr lang="ru-RU" sz="2600" b="1" dirty="0"/>
              <a:t>). </a:t>
            </a:r>
          </a:p>
          <a:p>
            <a:pPr marL="0" indent="457200" algn="just"/>
            <a:r>
              <a:rPr lang="ru-RU" sz="2600" b="1" dirty="0" smtClean="0"/>
              <a:t>2. </a:t>
            </a:r>
            <a:r>
              <a:rPr lang="ru-RU" sz="2600" b="1" dirty="0" err="1" smtClean="0"/>
              <a:t>Богооткровенность</a:t>
            </a:r>
            <a:r>
              <a:rPr lang="ru-RU" sz="2600" b="1" dirty="0" smtClean="0"/>
              <a:t>.</a:t>
            </a:r>
          </a:p>
          <a:p>
            <a:pPr marL="0" indent="457200" algn="just">
              <a:buNone/>
            </a:pPr>
            <a:r>
              <a:rPr lang="ru-RU" sz="2400" i="1" dirty="0"/>
              <a:t>Возвещаю вам, братия, что Евангелие, которое я благовествовал, не есть человеческое, ибо и я принял его и научился не от человека, но через откровение Иисуса </a:t>
            </a:r>
            <a:r>
              <a:rPr lang="ru-RU" sz="2400" i="1" dirty="0" smtClean="0"/>
              <a:t>Христа </a:t>
            </a:r>
            <a:r>
              <a:rPr lang="ru-RU" sz="2400" dirty="0" smtClean="0"/>
              <a:t>(</a:t>
            </a:r>
            <a:r>
              <a:rPr lang="ru-RU" sz="2400" dirty="0" err="1" smtClean="0"/>
              <a:t>Гал</a:t>
            </a:r>
            <a:r>
              <a:rPr lang="ru-RU" sz="2400" dirty="0" smtClean="0"/>
              <a:t>. 1:11-12).</a:t>
            </a:r>
          </a:p>
          <a:p>
            <a:pPr marL="0" indent="457200" algn="just"/>
            <a:r>
              <a:rPr lang="ru-RU" sz="2600" b="1" dirty="0" smtClean="0"/>
              <a:t>3. Церковность.</a:t>
            </a:r>
          </a:p>
          <a:p>
            <a:pPr marL="0" indent="457200" algn="just"/>
            <a:r>
              <a:rPr lang="ru-RU" sz="2600" b="1" dirty="0" smtClean="0"/>
              <a:t>4. </a:t>
            </a:r>
            <a:r>
              <a:rPr lang="ru-RU" sz="2600" b="1" dirty="0" err="1" smtClean="0"/>
              <a:t>Законообязательность</a:t>
            </a:r>
            <a:r>
              <a:rPr lang="ru-RU" sz="2600" b="1" dirty="0" smtClean="0"/>
              <a:t> (общеобязательность).</a:t>
            </a:r>
          </a:p>
          <a:p>
            <a:pPr marL="0" indent="457200" algn="just">
              <a:buNone/>
            </a:pPr>
            <a:r>
              <a:rPr lang="ru-RU" sz="2400" i="1" dirty="0"/>
              <a:t>Еретика, после первого и второго вразумления, отвращайся, зная, что таковой развратился и грешит, будучи </a:t>
            </a:r>
            <a:r>
              <a:rPr lang="ru-RU" sz="2400" i="1" dirty="0" err="1" smtClean="0"/>
              <a:t>самоосужден</a:t>
            </a:r>
            <a:r>
              <a:rPr lang="ru-RU" sz="2400" i="1" dirty="0" smtClean="0"/>
              <a:t> </a:t>
            </a:r>
            <a:r>
              <a:rPr lang="ru-RU" sz="2400" dirty="0" smtClean="0"/>
              <a:t>(Тит. 3:10-11).</a:t>
            </a:r>
          </a:p>
          <a:p>
            <a:pPr marL="0" indent="457200">
              <a:buNone/>
            </a:pPr>
            <a:endParaRPr lang="ru-RU" sz="2400" b="1" dirty="0"/>
          </a:p>
        </p:txBody>
      </p:sp>
    </p:spTree>
    <p:extLst>
      <p:ext uri="{BB962C8B-B14F-4D97-AF65-F5344CB8AC3E}">
        <p14:creationId xmlns:p14="http://schemas.microsoft.com/office/powerpoint/2010/main" val="4110778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Необходимость догматов для нашего спасения</a:t>
            </a:r>
            <a:endParaRPr lang="ru-RU" dirty="0"/>
          </a:p>
        </p:txBody>
      </p:sp>
      <p:sp>
        <p:nvSpPr>
          <p:cNvPr id="3" name="Объект 2"/>
          <p:cNvSpPr>
            <a:spLocks noGrp="1"/>
          </p:cNvSpPr>
          <p:nvPr>
            <p:ph idx="1"/>
          </p:nvPr>
        </p:nvSpPr>
        <p:spPr>
          <a:xfrm>
            <a:off x="1435608" y="1700808"/>
            <a:ext cx="7498080" cy="4547592"/>
          </a:xfrm>
        </p:spPr>
        <p:txBody>
          <a:bodyPr>
            <a:normAutofit fontScale="70000" lnSpcReduction="20000"/>
          </a:bodyPr>
          <a:lstStyle/>
          <a:p>
            <a:pPr marL="0" indent="457200" algn="just">
              <a:lnSpc>
                <a:spcPct val="120000"/>
              </a:lnSpc>
              <a:spcBef>
                <a:spcPts val="0"/>
              </a:spcBef>
              <a:buNone/>
            </a:pPr>
            <a:r>
              <a:rPr lang="ru-RU" b="1" dirty="0" smtClean="0"/>
              <a:t>Владимир  Николаевич </a:t>
            </a:r>
            <a:r>
              <a:rPr lang="ru-RU" b="1" dirty="0" err="1" smtClean="0"/>
              <a:t>Лосский</a:t>
            </a:r>
            <a:r>
              <a:rPr lang="ru-RU" dirty="0" smtClean="0"/>
              <a:t>: «</a:t>
            </a:r>
            <a:r>
              <a:rPr lang="ru-RU" dirty="0"/>
              <a:t>Вся сложная борьба за догматы, которую в течение столетий вела Церковь, представляется нам, если посмотреть на нее с духовной точки зрения, прежде всего неустанной заботой Церкви в каждой исторической эпохе обеспечивать христианам возможность достижения полноты… соединения с Богом</a:t>
            </a:r>
            <a:r>
              <a:rPr lang="ru-RU" dirty="0" smtClean="0"/>
              <a:t>».</a:t>
            </a:r>
          </a:p>
          <a:p>
            <a:pPr marL="0" indent="457200" algn="just">
              <a:lnSpc>
                <a:spcPct val="120000"/>
              </a:lnSpc>
              <a:spcBef>
                <a:spcPts val="0"/>
              </a:spcBef>
              <a:buNone/>
            </a:pPr>
            <a:endParaRPr lang="ru-RU" dirty="0"/>
          </a:p>
          <a:p>
            <a:pPr marL="0" indent="457200" algn="just">
              <a:lnSpc>
                <a:spcPct val="120000"/>
              </a:lnSpc>
              <a:spcBef>
                <a:spcPts val="0"/>
              </a:spcBef>
              <a:buNone/>
            </a:pPr>
            <a:r>
              <a:rPr lang="ru-RU" b="1" dirty="0" err="1"/>
              <a:t>Прп</a:t>
            </a:r>
            <a:r>
              <a:rPr lang="ru-RU" b="1" dirty="0"/>
              <a:t>. </a:t>
            </a:r>
            <a:r>
              <a:rPr lang="ru-RU" b="1" dirty="0" err="1"/>
              <a:t>Силуан</a:t>
            </a:r>
            <a:r>
              <a:rPr lang="ru-RU" b="1" dirty="0"/>
              <a:t> </a:t>
            </a:r>
            <a:r>
              <a:rPr lang="ru-RU" b="1" dirty="0" smtClean="0"/>
              <a:t>Афонский</a:t>
            </a:r>
            <a:r>
              <a:rPr lang="ru-RU" dirty="0" smtClean="0"/>
              <a:t>: </a:t>
            </a:r>
            <a:r>
              <a:rPr lang="ru-RU" dirty="0"/>
              <a:t>«Догматическое сознание органически связано со всем ходом внутренней духовной жизни. Измените в своем догматическом сознании что-либо и неизменно изменится в соответствующей мере и ваш духовный облик и вообще образ вашего духовного бытия».</a:t>
            </a:r>
          </a:p>
          <a:p>
            <a:pPr marL="0" indent="457200" algn="just">
              <a:lnSpc>
                <a:spcPct val="120000"/>
              </a:lnSpc>
              <a:spcBef>
                <a:spcPts val="0"/>
              </a:spcBef>
              <a:buNone/>
            </a:pPr>
            <a:endParaRPr lang="ru-RU" dirty="0"/>
          </a:p>
        </p:txBody>
      </p:sp>
    </p:spTree>
    <p:extLst>
      <p:ext uri="{BB962C8B-B14F-4D97-AF65-F5344CB8AC3E}">
        <p14:creationId xmlns:p14="http://schemas.microsoft.com/office/powerpoint/2010/main" val="1823687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16632"/>
            <a:ext cx="7498080" cy="778098"/>
          </a:xfrm>
        </p:spPr>
        <p:txBody>
          <a:bodyPr/>
          <a:lstStyle/>
          <a:p>
            <a:pPr algn="ctr"/>
            <a:r>
              <a:rPr lang="ru-RU" dirty="0" smtClean="0"/>
              <a:t>Божественное Откровение</a:t>
            </a:r>
            <a:endParaRPr lang="ru-RU" dirty="0"/>
          </a:p>
        </p:txBody>
      </p:sp>
      <p:sp>
        <p:nvSpPr>
          <p:cNvPr id="3" name="Объект 2"/>
          <p:cNvSpPr>
            <a:spLocks noGrp="1"/>
          </p:cNvSpPr>
          <p:nvPr>
            <p:ph idx="1"/>
          </p:nvPr>
        </p:nvSpPr>
        <p:spPr>
          <a:xfrm>
            <a:off x="1115616" y="980728"/>
            <a:ext cx="7818072" cy="5616624"/>
          </a:xfrm>
        </p:spPr>
        <p:txBody>
          <a:bodyPr>
            <a:noAutofit/>
          </a:bodyPr>
          <a:lstStyle/>
          <a:p>
            <a:pPr marL="0" indent="457200" algn="just">
              <a:spcBef>
                <a:spcPts val="0"/>
              </a:spcBef>
              <a:buNone/>
            </a:pPr>
            <a:r>
              <a:rPr lang="ru-RU" sz="1800" b="1" dirty="0"/>
              <a:t>Божественное откровение </a:t>
            </a:r>
            <a:r>
              <a:rPr lang="ru-RU" sz="1800" dirty="0"/>
              <a:t>— это то, что Сам Бог пожелал открыть людям, чтобы они могли правильно и спасительно в Него веровать и достойно Его </a:t>
            </a:r>
            <a:r>
              <a:rPr lang="ru-RU" sz="1800" dirty="0" smtClean="0"/>
              <a:t>чтить.</a:t>
            </a:r>
          </a:p>
          <a:p>
            <a:pPr marL="0" indent="457200" algn="just">
              <a:spcBef>
                <a:spcPts val="0"/>
              </a:spcBef>
              <a:buNone/>
            </a:pPr>
            <a:r>
              <a:rPr lang="ru-RU" sz="1800" dirty="0"/>
              <a:t>Именно из Божественного Откровения почерпается все учение Православной </a:t>
            </a:r>
            <a:r>
              <a:rPr lang="ru-RU" sz="1800" dirty="0" smtClean="0"/>
              <a:t>Церкви.</a:t>
            </a:r>
          </a:p>
          <a:p>
            <a:pPr marL="0" indent="457200" algn="just">
              <a:spcBef>
                <a:spcPts val="0"/>
              </a:spcBef>
              <a:buNone/>
            </a:pPr>
            <a:endParaRPr lang="ru-RU" sz="1800" dirty="0" smtClean="0"/>
          </a:p>
          <a:p>
            <a:pPr marL="0" indent="457200" algn="just">
              <a:spcBef>
                <a:spcPts val="0"/>
              </a:spcBef>
              <a:buNone/>
            </a:pPr>
            <a:r>
              <a:rPr lang="ru-RU" sz="1800" i="1" dirty="0"/>
              <a:t>Бог, многократно и многообразно говоривший издревле отцам в пророках, в последние дни сии говорил нам </a:t>
            </a:r>
            <a:r>
              <a:rPr lang="ru-RU" sz="1800" i="1" dirty="0" smtClean="0"/>
              <a:t>в </a:t>
            </a:r>
            <a:r>
              <a:rPr lang="ru-RU" sz="1800" i="1" dirty="0"/>
              <a:t>Сыне, Которого поставил наследником всего, чрез Которого и веки сотворил</a:t>
            </a:r>
            <a:r>
              <a:rPr lang="ru-RU" sz="1800" dirty="0"/>
              <a:t> (Евр. 1:1-2). </a:t>
            </a:r>
            <a:endParaRPr lang="ru-RU" sz="1800" dirty="0" smtClean="0"/>
          </a:p>
          <a:p>
            <a:pPr marL="0" indent="457200" algn="just">
              <a:spcBef>
                <a:spcPts val="0"/>
              </a:spcBef>
              <a:buNone/>
            </a:pPr>
            <a:r>
              <a:rPr lang="ru-RU" sz="1800" i="1" dirty="0" smtClean="0"/>
              <a:t>Но </a:t>
            </a:r>
            <a:r>
              <a:rPr lang="ru-RU" sz="1800" i="1" dirty="0"/>
              <a:t>проповедуем премудрость Божию, тайную, сокровенную, которую предназначил Бог прежде веков к славе нашей; которой никто из властей века сего не познал… А нам Бог открыл это Духом Своим; ибо Дух все проницает, и глубины Божии</a:t>
            </a:r>
            <a:r>
              <a:rPr lang="ru-RU" sz="1800" dirty="0"/>
              <a:t> (1 Кор. 2:7-8,10).</a:t>
            </a:r>
          </a:p>
          <a:p>
            <a:pPr marL="0" indent="457200" algn="just">
              <a:spcBef>
                <a:spcPts val="0"/>
              </a:spcBef>
              <a:buNone/>
            </a:pPr>
            <a:r>
              <a:rPr lang="ru-RU" sz="1800" i="1" dirty="0"/>
              <a:t>Бога не видел никто никогда; единородный Сын, сущий в </a:t>
            </a:r>
            <a:r>
              <a:rPr lang="ru-RU" sz="1800" i="1" dirty="0" err="1"/>
              <a:t>недре</a:t>
            </a:r>
            <a:r>
              <a:rPr lang="ru-RU" sz="1800" i="1" dirty="0"/>
              <a:t> Отчем, Он явил</a:t>
            </a:r>
            <a:r>
              <a:rPr lang="ru-RU" sz="1800" dirty="0"/>
              <a:t> (Ин.1:18).</a:t>
            </a:r>
          </a:p>
          <a:p>
            <a:pPr marL="0" indent="457200" algn="just">
              <a:spcBef>
                <a:spcPts val="0"/>
              </a:spcBef>
              <a:buNone/>
            </a:pPr>
            <a:r>
              <a:rPr lang="ru-RU" sz="1800" i="1" dirty="0" smtClean="0"/>
              <a:t>Никто </a:t>
            </a:r>
            <a:r>
              <a:rPr lang="ru-RU" sz="1800" i="1" dirty="0"/>
              <a:t>не знает Сына, кроме Отца; и Отца не знает никто, кроме Сына, и кому Сын хочет открыть</a:t>
            </a:r>
            <a:r>
              <a:rPr lang="ru-RU" sz="1800" dirty="0"/>
              <a:t> (Мф. 11:27</a:t>
            </a:r>
            <a:r>
              <a:rPr lang="ru-RU" sz="1800" dirty="0" smtClean="0"/>
              <a:t>).</a:t>
            </a:r>
          </a:p>
          <a:p>
            <a:pPr marL="0" indent="457200" algn="just">
              <a:spcBef>
                <a:spcPts val="0"/>
              </a:spcBef>
              <a:buNone/>
            </a:pPr>
            <a:endParaRPr lang="ru-RU" sz="1800" dirty="0"/>
          </a:p>
          <a:p>
            <a:pPr marL="0" indent="457200" algn="just">
              <a:spcBef>
                <a:spcPts val="0"/>
              </a:spcBef>
              <a:buNone/>
            </a:pPr>
            <a:r>
              <a:rPr lang="ru-RU" sz="1800" dirty="0"/>
              <a:t>Божественное откровение распространяется между людьми и сохраняется в истинной Церкви двумя способами: посредством </a:t>
            </a:r>
            <a:r>
              <a:rPr lang="ru-RU" sz="1800" dirty="0" smtClean="0"/>
              <a:t>Священного </a:t>
            </a:r>
            <a:r>
              <a:rPr lang="ru-RU" sz="1800" dirty="0"/>
              <a:t>Предания и Священного </a:t>
            </a:r>
            <a:r>
              <a:rPr lang="ru-RU" sz="1800" dirty="0" smtClean="0"/>
              <a:t>Писания.</a:t>
            </a:r>
          </a:p>
          <a:p>
            <a:pPr marL="0" indent="457200" algn="just">
              <a:spcBef>
                <a:spcPts val="0"/>
              </a:spcBef>
              <a:buNone/>
            </a:pPr>
            <a:endParaRPr lang="ru-RU" sz="1800" dirty="0"/>
          </a:p>
          <a:p>
            <a:pPr marL="0" indent="457200" algn="just">
              <a:spcBef>
                <a:spcPts val="0"/>
              </a:spcBef>
            </a:pPr>
            <a:endParaRPr lang="ru-RU" sz="1800" dirty="0" smtClean="0"/>
          </a:p>
        </p:txBody>
      </p:sp>
    </p:spTree>
    <p:extLst>
      <p:ext uri="{BB962C8B-B14F-4D97-AF65-F5344CB8AC3E}">
        <p14:creationId xmlns:p14="http://schemas.microsoft.com/office/powerpoint/2010/main" val="1109596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27566"/>
            <a:ext cx="8172400" cy="665130"/>
          </a:xfrm>
        </p:spPr>
        <p:txBody>
          <a:bodyPr>
            <a:normAutofit/>
          </a:bodyPr>
          <a:lstStyle/>
          <a:p>
            <a:pPr algn="ctr"/>
            <a:r>
              <a:rPr lang="ru-RU" sz="3000" b="1" dirty="0" err="1" smtClean="0">
                <a:effectLst/>
              </a:rPr>
              <a:t>Вероучительные</a:t>
            </a:r>
            <a:r>
              <a:rPr lang="ru-RU" sz="3000" b="1" dirty="0">
                <a:effectLst/>
              </a:rPr>
              <a:t> </a:t>
            </a:r>
            <a:r>
              <a:rPr lang="ru-RU" sz="3000" b="1" dirty="0" smtClean="0">
                <a:effectLst/>
              </a:rPr>
              <a:t>тексты </a:t>
            </a:r>
            <a:r>
              <a:rPr lang="ru-RU" sz="3000" b="1" dirty="0">
                <a:effectLst/>
              </a:rPr>
              <a:t>Православной Церкви</a:t>
            </a:r>
            <a:endParaRPr lang="ru-RU" sz="3000" b="1" dirty="0"/>
          </a:p>
        </p:txBody>
      </p:sp>
      <p:sp>
        <p:nvSpPr>
          <p:cNvPr id="3" name="Объект 2"/>
          <p:cNvSpPr>
            <a:spLocks noGrp="1"/>
          </p:cNvSpPr>
          <p:nvPr>
            <p:ph idx="1"/>
          </p:nvPr>
        </p:nvSpPr>
        <p:spPr>
          <a:xfrm>
            <a:off x="1115616" y="692696"/>
            <a:ext cx="7818072" cy="5976664"/>
          </a:xfrm>
        </p:spPr>
        <p:txBody>
          <a:bodyPr>
            <a:normAutofit fontScale="55000" lnSpcReduction="20000"/>
          </a:bodyPr>
          <a:lstStyle/>
          <a:p>
            <a:pPr marL="0" indent="457200" algn="just">
              <a:lnSpc>
                <a:spcPct val="120000"/>
              </a:lnSpc>
              <a:spcBef>
                <a:spcPts val="0"/>
              </a:spcBef>
            </a:pPr>
            <a:r>
              <a:rPr lang="ru-RU" b="1" dirty="0" smtClean="0"/>
              <a:t>Соборные </a:t>
            </a:r>
            <a:r>
              <a:rPr lang="ru-RU" b="1" dirty="0" err="1" smtClean="0"/>
              <a:t>вероопределения</a:t>
            </a:r>
            <a:r>
              <a:rPr lang="ru-RU" b="1" dirty="0" smtClean="0"/>
              <a:t>:</a:t>
            </a:r>
          </a:p>
          <a:p>
            <a:pPr marL="0" indent="457200" algn="just">
              <a:lnSpc>
                <a:spcPct val="120000"/>
              </a:lnSpc>
              <a:spcBef>
                <a:spcPts val="0"/>
              </a:spcBef>
              <a:buNone/>
            </a:pPr>
            <a:r>
              <a:rPr lang="ru-RU" dirty="0" smtClean="0"/>
              <a:t>Постановления </a:t>
            </a:r>
            <a:r>
              <a:rPr lang="en-US" dirty="0" smtClean="0"/>
              <a:t>III,  IV,  VI </a:t>
            </a:r>
            <a:r>
              <a:rPr lang="ru-RU" dirty="0" smtClean="0"/>
              <a:t>и </a:t>
            </a:r>
            <a:r>
              <a:rPr lang="en-US" dirty="0" smtClean="0"/>
              <a:t>VII</a:t>
            </a:r>
            <a:r>
              <a:rPr lang="ru-RU" dirty="0" smtClean="0"/>
              <a:t> Вселенских Соборов.</a:t>
            </a:r>
          </a:p>
          <a:p>
            <a:pPr marL="0" indent="457200" algn="just">
              <a:lnSpc>
                <a:spcPct val="120000"/>
              </a:lnSpc>
              <a:spcBef>
                <a:spcPts val="0"/>
              </a:spcBef>
              <a:buNone/>
            </a:pPr>
            <a:r>
              <a:rPr lang="ru-RU" dirty="0" smtClean="0"/>
              <a:t>Постановления прочих Соборов: </a:t>
            </a:r>
            <a:r>
              <a:rPr lang="ru-RU" dirty="0" err="1" smtClean="0"/>
              <a:t>Трульского</a:t>
            </a:r>
            <a:r>
              <a:rPr lang="ru-RU" dirty="0" smtClean="0"/>
              <a:t> (691-692 гг.), Карфагенского, Константинопольских (879-880 гг., 1076 г., 1117 г., 1156-1157 гг., 1166-1170 гг., 1341 г., 1347 г., 1351 г., 1872 г.), Иерусалимского (1672).</a:t>
            </a:r>
            <a:endParaRPr lang="ru-RU" dirty="0"/>
          </a:p>
          <a:p>
            <a:pPr marL="0" indent="457200" algn="just">
              <a:lnSpc>
                <a:spcPct val="120000"/>
              </a:lnSpc>
              <a:spcBef>
                <a:spcPts val="0"/>
              </a:spcBef>
            </a:pPr>
            <a:r>
              <a:rPr lang="ru-RU" b="1" dirty="0" smtClean="0"/>
              <a:t>Исповедания веры:</a:t>
            </a:r>
            <a:endParaRPr lang="ru-RU" dirty="0"/>
          </a:p>
          <a:p>
            <a:pPr marL="0" indent="457200" algn="just">
              <a:lnSpc>
                <a:spcPct val="120000"/>
              </a:lnSpc>
              <a:spcBef>
                <a:spcPts val="0"/>
              </a:spcBef>
              <a:buNone/>
            </a:pPr>
            <a:r>
              <a:rPr lang="ru-RU" dirty="0"/>
              <a:t>С</a:t>
            </a:r>
            <a:r>
              <a:rPr lang="ru-RU" dirty="0" smtClean="0"/>
              <a:t>вятителя Григория </a:t>
            </a:r>
            <a:r>
              <a:rPr lang="ru-RU" dirty="0" err="1" smtClean="0"/>
              <a:t>Неокесарийского</a:t>
            </a:r>
            <a:r>
              <a:rPr lang="ru-RU" dirty="0" smtClean="0"/>
              <a:t> (260-265 гг.).</a:t>
            </a:r>
          </a:p>
          <a:p>
            <a:pPr marL="0" indent="457200" algn="just">
              <a:lnSpc>
                <a:spcPct val="120000"/>
              </a:lnSpc>
              <a:spcBef>
                <a:spcPts val="0"/>
              </a:spcBef>
              <a:buNone/>
            </a:pPr>
            <a:r>
              <a:rPr lang="ru-RU" dirty="0" err="1"/>
              <a:t>С</a:t>
            </a:r>
            <a:r>
              <a:rPr lang="ru-RU" dirty="0" err="1" smtClean="0"/>
              <a:t>вт</a:t>
            </a:r>
            <a:r>
              <a:rPr lang="ru-RU" dirty="0" smtClean="0"/>
              <a:t>. Василия Великого (Против </a:t>
            </a:r>
            <a:r>
              <a:rPr lang="ru-RU" dirty="0" err="1" smtClean="0"/>
              <a:t>ариан</a:t>
            </a:r>
            <a:r>
              <a:rPr lang="ru-RU" dirty="0"/>
              <a:t> </a:t>
            </a:r>
            <a:r>
              <a:rPr lang="ru-RU" dirty="0" smtClean="0"/>
              <a:t>(</a:t>
            </a:r>
            <a:r>
              <a:rPr lang="en-US" dirty="0" smtClean="0"/>
              <a:t>IV </a:t>
            </a:r>
            <a:r>
              <a:rPr lang="ru-RU" dirty="0" smtClean="0"/>
              <a:t>в.).</a:t>
            </a:r>
          </a:p>
          <a:p>
            <a:pPr marL="0" indent="457200" algn="just">
              <a:lnSpc>
                <a:spcPct val="120000"/>
              </a:lnSpc>
              <a:spcBef>
                <a:spcPts val="0"/>
              </a:spcBef>
              <a:buNone/>
            </a:pPr>
            <a:r>
              <a:rPr lang="ru-RU" dirty="0" err="1" smtClean="0"/>
              <a:t>Прп</a:t>
            </a:r>
            <a:r>
              <a:rPr lang="ru-RU" dirty="0" smtClean="0"/>
              <a:t>. Афанасия </a:t>
            </a:r>
            <a:r>
              <a:rPr lang="ru-RU" dirty="0" err="1" smtClean="0"/>
              <a:t>Синаита</a:t>
            </a:r>
            <a:r>
              <a:rPr lang="ru-RU" dirty="0" smtClean="0"/>
              <a:t> (</a:t>
            </a:r>
            <a:r>
              <a:rPr lang="en-US" dirty="0" smtClean="0"/>
              <a:t>VI </a:t>
            </a:r>
            <a:r>
              <a:rPr lang="ru-RU" dirty="0" smtClean="0"/>
              <a:t>в., краткий катехизис).</a:t>
            </a:r>
          </a:p>
          <a:p>
            <a:pPr marL="0" indent="457200" algn="just">
              <a:lnSpc>
                <a:spcPct val="120000"/>
              </a:lnSpc>
              <a:spcBef>
                <a:spcPts val="0"/>
              </a:spcBef>
              <a:buNone/>
            </a:pPr>
            <a:r>
              <a:rPr lang="ru-RU" dirty="0" err="1" smtClean="0"/>
              <a:t>Свт</a:t>
            </a:r>
            <a:r>
              <a:rPr lang="ru-RU" dirty="0" smtClean="0"/>
              <a:t>. </a:t>
            </a:r>
            <a:r>
              <a:rPr lang="ru-RU" dirty="0" err="1" smtClean="0"/>
              <a:t>Сфорония</a:t>
            </a:r>
            <a:r>
              <a:rPr lang="ru-RU" dirty="0" smtClean="0"/>
              <a:t> Иерусалимского (</a:t>
            </a:r>
            <a:r>
              <a:rPr lang="en-US" dirty="0" smtClean="0"/>
              <a:t>VII</a:t>
            </a:r>
            <a:r>
              <a:rPr lang="ru-RU" dirty="0" smtClean="0"/>
              <a:t> в., о Святой Троице и двух </a:t>
            </a:r>
            <a:r>
              <a:rPr lang="ru-RU" dirty="0" err="1" smtClean="0"/>
              <a:t>естествах</a:t>
            </a:r>
            <a:r>
              <a:rPr lang="ru-RU" dirty="0" smtClean="0"/>
              <a:t> Христа).</a:t>
            </a:r>
          </a:p>
          <a:p>
            <a:pPr marL="0" indent="457200" algn="just">
              <a:lnSpc>
                <a:spcPct val="120000"/>
              </a:lnSpc>
              <a:spcBef>
                <a:spcPts val="0"/>
              </a:spcBef>
              <a:buNone/>
            </a:pPr>
            <a:r>
              <a:rPr lang="ru-RU" dirty="0" err="1" smtClean="0"/>
              <a:t>Свт</a:t>
            </a:r>
            <a:r>
              <a:rPr lang="ru-RU" dirty="0" smtClean="0"/>
              <a:t>. Григория </a:t>
            </a:r>
            <a:r>
              <a:rPr lang="ru-RU" dirty="0" err="1" smtClean="0"/>
              <a:t>Паламы</a:t>
            </a:r>
            <a:r>
              <a:rPr lang="ru-RU" dirty="0" smtClean="0"/>
              <a:t> (1351 г.).</a:t>
            </a:r>
          </a:p>
          <a:p>
            <a:pPr marL="0" indent="457200" algn="just">
              <a:lnSpc>
                <a:spcPct val="120000"/>
              </a:lnSpc>
              <a:spcBef>
                <a:spcPts val="0"/>
              </a:spcBef>
              <a:buNone/>
            </a:pPr>
            <a:r>
              <a:rPr lang="ru-RU" dirty="0" err="1" smtClean="0"/>
              <a:t>Свт</a:t>
            </a:r>
            <a:r>
              <a:rPr lang="ru-RU" dirty="0" smtClean="0"/>
              <a:t>. Марка Ефесского (1439-1440 гг.).</a:t>
            </a:r>
          </a:p>
          <a:p>
            <a:pPr marL="0" indent="457200" algn="just">
              <a:lnSpc>
                <a:spcPct val="120000"/>
              </a:lnSpc>
              <a:spcBef>
                <a:spcPts val="0"/>
              </a:spcBef>
              <a:buNone/>
            </a:pPr>
            <a:r>
              <a:rPr lang="ru-RU" dirty="0" smtClean="0"/>
              <a:t>Геннадия </a:t>
            </a:r>
            <a:r>
              <a:rPr lang="ru-RU" dirty="0" err="1" smtClean="0"/>
              <a:t>Схолария</a:t>
            </a:r>
            <a:r>
              <a:rPr lang="ru-RU" dirty="0" smtClean="0"/>
              <a:t>, патриарха Константинопольского (</a:t>
            </a:r>
            <a:r>
              <a:rPr lang="en-US" dirty="0" smtClean="0"/>
              <a:t>XV </a:t>
            </a:r>
            <a:r>
              <a:rPr lang="ru-RU" dirty="0" smtClean="0"/>
              <a:t>в.).</a:t>
            </a:r>
          </a:p>
          <a:p>
            <a:pPr marL="0" indent="457200" algn="just">
              <a:lnSpc>
                <a:spcPct val="120000"/>
              </a:lnSpc>
              <a:spcBef>
                <a:spcPts val="0"/>
              </a:spcBef>
            </a:pPr>
            <a:r>
              <a:rPr lang="ru-RU" b="1" dirty="0"/>
              <a:t>«Символические книги» Православия</a:t>
            </a:r>
            <a:r>
              <a:rPr lang="ru-RU" b="1" dirty="0" smtClean="0"/>
              <a:t>.</a:t>
            </a:r>
          </a:p>
          <a:p>
            <a:pPr marL="0" indent="457200" algn="just">
              <a:lnSpc>
                <a:spcPct val="120000"/>
              </a:lnSpc>
              <a:spcBef>
                <a:spcPts val="0"/>
              </a:spcBef>
              <a:buNone/>
            </a:pPr>
            <a:r>
              <a:rPr lang="ru-RU" dirty="0"/>
              <a:t>«Православное исповедание Соборной Кафолической и Апостольской Церкви Восточной</a:t>
            </a:r>
            <a:r>
              <a:rPr lang="ru-RU" dirty="0" smtClean="0"/>
              <a:t>» Петра Могилы (сер. 17 в.).</a:t>
            </a:r>
          </a:p>
          <a:p>
            <a:pPr marL="0" indent="457200" algn="just">
              <a:lnSpc>
                <a:spcPct val="120000"/>
              </a:lnSpc>
              <a:spcBef>
                <a:spcPts val="0"/>
              </a:spcBef>
              <a:buNone/>
            </a:pPr>
            <a:r>
              <a:rPr lang="ru-RU" dirty="0"/>
              <a:t>Послание Патриархов Православной кафолической Церкви о «Православной вере</a:t>
            </a:r>
            <a:r>
              <a:rPr lang="ru-RU" dirty="0" smtClean="0"/>
              <a:t>» (1725 г.).</a:t>
            </a:r>
          </a:p>
          <a:p>
            <a:pPr marL="0" indent="457200" algn="just">
              <a:lnSpc>
                <a:spcPct val="120000"/>
              </a:lnSpc>
              <a:spcBef>
                <a:spcPts val="0"/>
              </a:spcBef>
              <a:buNone/>
            </a:pPr>
            <a:r>
              <a:rPr lang="ru-RU" dirty="0"/>
              <a:t>«</a:t>
            </a:r>
            <a:r>
              <a:rPr lang="ru-RU" dirty="0" err="1"/>
              <a:t>Катихизис</a:t>
            </a:r>
            <a:r>
              <a:rPr lang="ru-RU" dirty="0"/>
              <a:t> Православной Восточной Кафолической Церкви», составленный святителем Филаретом </a:t>
            </a:r>
            <a:r>
              <a:rPr lang="ru-RU" dirty="0" smtClean="0"/>
              <a:t>Московским (1823  г.) .</a:t>
            </a:r>
            <a:endParaRPr lang="ru-RU" b="1" dirty="0"/>
          </a:p>
        </p:txBody>
      </p:sp>
    </p:spTree>
    <p:extLst>
      <p:ext uri="{BB962C8B-B14F-4D97-AF65-F5344CB8AC3E}">
        <p14:creationId xmlns:p14="http://schemas.microsoft.com/office/powerpoint/2010/main" val="3624393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26803"/>
            <a:ext cx="7498080" cy="575483"/>
          </a:xfrm>
        </p:spPr>
        <p:txBody>
          <a:bodyPr>
            <a:normAutofit fontScale="90000"/>
          </a:bodyPr>
          <a:lstStyle/>
          <a:p>
            <a:pPr algn="ctr"/>
            <a:r>
              <a:rPr lang="ru-RU" sz="3600" dirty="0" smtClean="0"/>
              <a:t>Священное Предание</a:t>
            </a:r>
            <a:endParaRPr lang="ru-RU" sz="3600" dirty="0"/>
          </a:p>
        </p:txBody>
      </p:sp>
      <p:sp>
        <p:nvSpPr>
          <p:cNvPr id="3" name="Объект 2"/>
          <p:cNvSpPr>
            <a:spLocks noGrp="1"/>
          </p:cNvSpPr>
          <p:nvPr>
            <p:ph idx="1"/>
          </p:nvPr>
        </p:nvSpPr>
        <p:spPr>
          <a:xfrm>
            <a:off x="1115616" y="620688"/>
            <a:ext cx="7818072" cy="6237312"/>
          </a:xfrm>
        </p:spPr>
        <p:txBody>
          <a:bodyPr>
            <a:noAutofit/>
          </a:bodyPr>
          <a:lstStyle/>
          <a:p>
            <a:pPr marL="82296" indent="457200" algn="just">
              <a:spcBef>
                <a:spcPts val="0"/>
              </a:spcBef>
              <a:buNone/>
            </a:pPr>
            <a:r>
              <a:rPr lang="ru-RU" sz="1800" dirty="0"/>
              <a:t>Под </a:t>
            </a:r>
            <a:r>
              <a:rPr lang="ru-RU" sz="1800" b="1" dirty="0"/>
              <a:t>Священным Преданием </a:t>
            </a:r>
            <a:r>
              <a:rPr lang="ru-RU" sz="1800" dirty="0"/>
              <a:t>понимается то, что словом и примером истинно верующие и чтущие Бога люди передают друг другу и предки передают своим потомкам: учение веры, закон Божий, Таинства и </a:t>
            </a:r>
            <a:r>
              <a:rPr lang="ru-RU" sz="1800" dirty="0" smtClean="0"/>
              <a:t>священные обряды.</a:t>
            </a:r>
          </a:p>
          <a:p>
            <a:pPr marL="82296" indent="457200" algn="just">
              <a:spcBef>
                <a:spcPts val="0"/>
              </a:spcBef>
              <a:buNone/>
            </a:pPr>
            <a:r>
              <a:rPr lang="ru-RU" sz="1800" b="1" dirty="0" smtClean="0"/>
              <a:t>Священное Предание </a:t>
            </a:r>
            <a:r>
              <a:rPr lang="ru-RU" sz="1800" dirty="0"/>
              <a:t>— </a:t>
            </a:r>
            <a:r>
              <a:rPr lang="ru-RU" sz="1800" dirty="0" smtClean="0"/>
              <a:t>форма сохранения </a:t>
            </a:r>
            <a:r>
              <a:rPr lang="ru-RU" sz="1800" dirty="0"/>
              <a:t>и распространения </a:t>
            </a:r>
            <a:r>
              <a:rPr lang="ru-RU" sz="1800" dirty="0" smtClean="0"/>
              <a:t>Церковью Божественного Откровения.</a:t>
            </a:r>
          </a:p>
          <a:p>
            <a:pPr marL="82296" indent="457200" algn="just">
              <a:spcBef>
                <a:spcPts val="0"/>
              </a:spcBef>
              <a:buNone/>
            </a:pPr>
            <a:r>
              <a:rPr lang="ru-RU" sz="1800" i="1" dirty="0"/>
              <a:t>Св. Викентий </a:t>
            </a:r>
            <a:r>
              <a:rPr lang="ru-RU" sz="1800" i="1" dirty="0" err="1" smtClean="0"/>
              <a:t>Лиринский</a:t>
            </a:r>
            <a:r>
              <a:rPr lang="ru-RU" sz="1800" dirty="0" smtClean="0"/>
              <a:t>: «Что </a:t>
            </a:r>
            <a:r>
              <a:rPr lang="ru-RU" sz="1800" dirty="0"/>
              <a:t>такое </a:t>
            </a:r>
            <a:r>
              <a:rPr lang="ru-RU" sz="1800" dirty="0" smtClean="0"/>
              <a:t>предание?</a:t>
            </a:r>
            <a:r>
              <a:rPr lang="ru-RU" sz="1800" dirty="0"/>
              <a:t> </a:t>
            </a:r>
            <a:r>
              <a:rPr lang="ru-RU" sz="1800" dirty="0" smtClean="0"/>
              <a:t>То</a:t>
            </a:r>
            <a:r>
              <a:rPr lang="ru-RU" sz="1800" dirty="0"/>
              <a:t>, что тебе вверено, а не то, что тобой изобретено, — то, что ты принял, а не то, что выдумал</a:t>
            </a:r>
            <a:r>
              <a:rPr lang="ru-RU" sz="1800" dirty="0" smtClean="0"/>
              <a:t>».</a:t>
            </a:r>
          </a:p>
          <a:p>
            <a:pPr marL="82296" indent="457200" algn="just">
              <a:spcBef>
                <a:spcPts val="0"/>
              </a:spcBef>
              <a:buNone/>
            </a:pPr>
            <a:r>
              <a:rPr lang="ru-RU" sz="1800" b="1" dirty="0"/>
              <a:t>Источником Предания является Сам </a:t>
            </a:r>
            <a:r>
              <a:rPr lang="ru-RU" sz="1800" b="1" dirty="0" smtClean="0"/>
              <a:t>Бог</a:t>
            </a:r>
            <a:r>
              <a:rPr lang="ru-RU" sz="1800" dirty="0" smtClean="0"/>
              <a:t>. </a:t>
            </a:r>
            <a:r>
              <a:rPr lang="ru-RU" sz="1800" i="1" dirty="0"/>
              <a:t>Слова, которые Ты дал мне, Я передал им, и они приняли и уразумели </a:t>
            </a:r>
            <a:r>
              <a:rPr lang="ru-RU" sz="1800" i="1" dirty="0" smtClean="0"/>
              <a:t>истинно </a:t>
            </a:r>
            <a:r>
              <a:rPr lang="ru-RU" sz="1800" dirty="0" smtClean="0"/>
              <a:t>(Ин</a:t>
            </a:r>
            <a:r>
              <a:rPr lang="ru-RU" sz="1800" dirty="0"/>
              <a:t>. </a:t>
            </a:r>
            <a:r>
              <a:rPr lang="ru-RU" sz="1800" dirty="0" smtClean="0"/>
              <a:t>17:9).</a:t>
            </a:r>
          </a:p>
          <a:p>
            <a:pPr marL="82296" indent="457200" algn="just">
              <a:spcBef>
                <a:spcPts val="0"/>
              </a:spcBef>
              <a:buNone/>
            </a:pPr>
            <a:endParaRPr lang="ru-RU" sz="800" dirty="0" smtClean="0"/>
          </a:p>
          <a:p>
            <a:pPr marL="82296" indent="457200" algn="just">
              <a:spcBef>
                <a:spcPts val="0"/>
              </a:spcBef>
              <a:buNone/>
            </a:pPr>
            <a:r>
              <a:rPr lang="ru-RU" sz="1800" b="1" dirty="0" smtClean="0"/>
              <a:t>Где </a:t>
            </a:r>
            <a:r>
              <a:rPr lang="ru-RU" sz="1800" b="1" dirty="0"/>
              <a:t>хранится Священное Предание?</a:t>
            </a:r>
            <a:endParaRPr lang="ru-RU" sz="1800" dirty="0"/>
          </a:p>
          <a:p>
            <a:pPr marL="82296" indent="457200" algn="just">
              <a:spcBef>
                <a:spcPts val="0"/>
              </a:spcBef>
              <a:buNone/>
            </a:pPr>
            <a:r>
              <a:rPr lang="ru-RU" sz="1800" dirty="0"/>
              <a:t>Все истинно верующие, соединенные Священным Преданием, по устроению Божию преемственно и в единстве, составляют Церковь, которая и есть хранительница Священного Предания, или по изречению апостола Павла, </a:t>
            </a:r>
            <a:r>
              <a:rPr lang="ru-RU" sz="1800" i="1" dirty="0"/>
              <a:t>Церковь Бога </a:t>
            </a:r>
            <a:r>
              <a:rPr lang="ru-RU" sz="1800" i="1" dirty="0" err="1"/>
              <a:t>живаго</a:t>
            </a:r>
            <a:r>
              <a:rPr lang="ru-RU" sz="1800" i="1" dirty="0"/>
              <a:t>, столп и утверждение истины</a:t>
            </a:r>
            <a:r>
              <a:rPr lang="ru-RU" sz="1800" dirty="0"/>
              <a:t> (1 Тим. 3:15).</a:t>
            </a:r>
          </a:p>
          <a:p>
            <a:pPr marL="82296" indent="457200" algn="just">
              <a:spcBef>
                <a:spcPts val="0"/>
              </a:spcBef>
              <a:buNone/>
            </a:pPr>
            <a:r>
              <a:rPr lang="ru-RU" sz="1800" i="1" dirty="0" smtClean="0"/>
              <a:t>Св. </a:t>
            </a:r>
            <a:r>
              <a:rPr lang="ru-RU" sz="1800" i="1" dirty="0" err="1" smtClean="0"/>
              <a:t>Ириней</a:t>
            </a:r>
            <a:r>
              <a:rPr lang="ru-RU" sz="1800" i="1" dirty="0" smtClean="0"/>
              <a:t> Лионский: </a:t>
            </a:r>
            <a:r>
              <a:rPr lang="ru-RU" sz="1800" dirty="0"/>
              <a:t>"Не следует у других искать истину, которую легко получить в Церкви. В неё, как в богатую сокровищницу, апостолы в полноте положили всё, что принадлежит истине. Каждый желающий может пить из неё воду жизни, она есть дверь жизни" (Против ересей, кн. 3, гл. 4</a:t>
            </a:r>
            <a:r>
              <a:rPr lang="ru-RU" sz="1800" dirty="0" smtClean="0"/>
              <a:t>).</a:t>
            </a:r>
          </a:p>
          <a:p>
            <a:pPr marL="82296" indent="457200" algn="just">
              <a:spcBef>
                <a:spcPts val="0"/>
              </a:spcBef>
              <a:buNone/>
            </a:pPr>
            <a:r>
              <a:rPr lang="ru-RU" sz="1800" i="1" dirty="0" smtClean="0"/>
              <a:t>Тертуллиан: </a:t>
            </a:r>
            <a:r>
              <a:rPr lang="ru-RU" sz="1800" dirty="0" smtClean="0"/>
              <a:t>«</a:t>
            </a:r>
            <a:r>
              <a:rPr lang="ru-RU" sz="1800" dirty="0"/>
              <a:t>М</a:t>
            </a:r>
            <a:r>
              <a:rPr lang="ru-RU" sz="1800" dirty="0" smtClean="0"/>
              <a:t>ы </a:t>
            </a:r>
            <a:r>
              <a:rPr lang="ru-RU" sz="1800" dirty="0"/>
              <a:t>храним то правило веры, которое Церковь получила от апостолов, апостолы от Христа, Христос от Бога</a:t>
            </a:r>
            <a:r>
              <a:rPr lang="ru-RU" sz="1800" dirty="0" smtClean="0"/>
              <a:t>».</a:t>
            </a:r>
            <a:endParaRPr lang="ru-RU" sz="1800" dirty="0" smtClean="0"/>
          </a:p>
          <a:p>
            <a:pPr marL="82296" indent="457200" algn="just">
              <a:spcBef>
                <a:spcPts val="0"/>
              </a:spcBef>
              <a:buNone/>
            </a:pPr>
            <a:endParaRPr lang="ru-RU" sz="1800" dirty="0" smtClean="0"/>
          </a:p>
          <a:p>
            <a:pPr marL="82296" indent="457200" algn="just">
              <a:spcBef>
                <a:spcPts val="0"/>
              </a:spcBef>
              <a:buNone/>
            </a:pPr>
            <a:endParaRPr lang="ru-RU" sz="1800" dirty="0"/>
          </a:p>
        </p:txBody>
      </p:sp>
    </p:spTree>
    <p:extLst>
      <p:ext uri="{BB962C8B-B14F-4D97-AF65-F5344CB8AC3E}">
        <p14:creationId xmlns:p14="http://schemas.microsoft.com/office/powerpoint/2010/main" val="808691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effectLst/>
              </a:rPr>
              <a:t>Важность </a:t>
            </a:r>
            <a:r>
              <a:rPr lang="ru-RU" dirty="0">
                <a:effectLst/>
              </a:rPr>
              <a:t>Предания в жизни Церкви</a:t>
            </a:r>
            <a:endParaRPr lang="ru-RU" dirty="0"/>
          </a:p>
        </p:txBody>
      </p:sp>
      <p:sp>
        <p:nvSpPr>
          <p:cNvPr id="3" name="Объект 2"/>
          <p:cNvSpPr>
            <a:spLocks noGrp="1"/>
          </p:cNvSpPr>
          <p:nvPr>
            <p:ph idx="1"/>
          </p:nvPr>
        </p:nvSpPr>
        <p:spPr/>
        <p:txBody>
          <a:bodyPr>
            <a:normAutofit fontScale="85000" lnSpcReduction="10000"/>
          </a:bodyPr>
          <a:lstStyle/>
          <a:p>
            <a:pPr marL="82296" indent="0" algn="just">
              <a:lnSpc>
                <a:spcPct val="150000"/>
              </a:lnSpc>
              <a:buNone/>
            </a:pPr>
            <a:r>
              <a:rPr lang="ru-RU" b="1" dirty="0"/>
              <a:t>2 Фес. </a:t>
            </a:r>
            <a:r>
              <a:rPr lang="ru-RU" b="1" dirty="0" smtClean="0"/>
              <a:t>2.15</a:t>
            </a:r>
            <a:r>
              <a:rPr lang="ru-RU" dirty="0" smtClean="0"/>
              <a:t>: </a:t>
            </a:r>
            <a:r>
              <a:rPr lang="ru-RU" i="1" dirty="0" smtClean="0"/>
              <a:t>Итак, братья</a:t>
            </a:r>
            <a:r>
              <a:rPr lang="ru-RU" dirty="0" smtClean="0"/>
              <a:t>, </a:t>
            </a:r>
            <a:r>
              <a:rPr lang="ru-RU" i="1" dirty="0" smtClean="0"/>
              <a:t>стойте </a:t>
            </a:r>
            <a:r>
              <a:rPr lang="ru-RU" i="1" dirty="0"/>
              <a:t>и держите предания, которым вы научены или словом или посланием </a:t>
            </a:r>
            <a:r>
              <a:rPr lang="ru-RU" i="1" dirty="0" smtClean="0"/>
              <a:t>нашим</a:t>
            </a:r>
            <a:r>
              <a:rPr lang="ru-RU" dirty="0" smtClean="0"/>
              <a:t>.</a:t>
            </a:r>
            <a:endParaRPr lang="ru-RU" dirty="0"/>
          </a:p>
          <a:p>
            <a:pPr marL="82296" indent="0" algn="just">
              <a:lnSpc>
                <a:spcPct val="150000"/>
              </a:lnSpc>
              <a:buNone/>
            </a:pPr>
            <a:r>
              <a:rPr lang="ru-RU" b="1" dirty="0"/>
              <a:t>1 Кор. </a:t>
            </a:r>
            <a:r>
              <a:rPr lang="ru-RU" b="1" dirty="0" smtClean="0"/>
              <a:t>11.2</a:t>
            </a:r>
            <a:r>
              <a:rPr lang="ru-RU" dirty="0" smtClean="0"/>
              <a:t>: </a:t>
            </a:r>
            <a:r>
              <a:rPr lang="ru-RU" i="1" dirty="0" smtClean="0"/>
              <a:t>Хвалю </a:t>
            </a:r>
            <a:r>
              <a:rPr lang="ru-RU" i="1" dirty="0"/>
              <a:t>вас, братия, что вы все мое помните и держите предание так, как я передал </a:t>
            </a:r>
            <a:r>
              <a:rPr lang="ru-RU" i="1" dirty="0" smtClean="0"/>
              <a:t>вам</a:t>
            </a:r>
            <a:r>
              <a:rPr lang="ru-RU" dirty="0" smtClean="0"/>
              <a:t>.</a:t>
            </a:r>
            <a:endParaRPr lang="ru-RU" dirty="0"/>
          </a:p>
          <a:p>
            <a:pPr marL="82296" indent="0" algn="just">
              <a:lnSpc>
                <a:spcPct val="150000"/>
              </a:lnSpc>
              <a:buNone/>
            </a:pPr>
            <a:r>
              <a:rPr lang="ru-RU" b="1" dirty="0" smtClean="0"/>
              <a:t>1 Тим. 6.20</a:t>
            </a:r>
            <a:r>
              <a:rPr lang="ru-RU" dirty="0" smtClean="0"/>
              <a:t>: </a:t>
            </a:r>
            <a:r>
              <a:rPr lang="ru-RU" i="1" dirty="0" smtClean="0"/>
              <a:t>О, Тимофей! храни преданное тебе…</a:t>
            </a:r>
            <a:endParaRPr lang="ru-RU" i="1" dirty="0"/>
          </a:p>
        </p:txBody>
      </p:sp>
    </p:spTree>
    <p:extLst>
      <p:ext uri="{BB962C8B-B14F-4D97-AF65-F5344CB8AC3E}">
        <p14:creationId xmlns:p14="http://schemas.microsoft.com/office/powerpoint/2010/main" val="3062184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pPr marL="0" indent="457200" algn="just">
              <a:lnSpc>
                <a:spcPct val="120000"/>
              </a:lnSpc>
              <a:buNone/>
            </a:pPr>
            <a:r>
              <a:rPr lang="ru-RU" dirty="0" smtClean="0"/>
              <a:t>В Предании можно </a:t>
            </a:r>
            <a:r>
              <a:rPr lang="ru-RU" dirty="0"/>
              <a:t>различать три уровня</a:t>
            </a:r>
            <a:br>
              <a:rPr lang="ru-RU" dirty="0"/>
            </a:br>
            <a:r>
              <a:rPr lang="ru-RU" dirty="0" smtClean="0"/>
              <a:t>передаваемого:</a:t>
            </a:r>
          </a:p>
          <a:p>
            <a:pPr marL="0" indent="457200" algn="just">
              <a:lnSpc>
                <a:spcPct val="120000"/>
              </a:lnSpc>
              <a:buNone/>
            </a:pPr>
            <a:r>
              <a:rPr lang="ru-RU" dirty="0" smtClean="0"/>
              <a:t>а</a:t>
            </a:r>
            <a:r>
              <a:rPr lang="ru-RU" dirty="0"/>
              <a:t>) передача </a:t>
            </a:r>
            <a:r>
              <a:rPr lang="ru-RU" dirty="0" err="1"/>
              <a:t>богооткровенного</a:t>
            </a:r>
            <a:r>
              <a:rPr lang="ru-RU" dirty="0"/>
              <a:t> учения и тех исторических памятников, в которых </a:t>
            </a:r>
            <a:r>
              <a:rPr lang="ru-RU" dirty="0" smtClean="0"/>
              <a:t>это учение заключено;</a:t>
            </a:r>
          </a:p>
          <a:p>
            <a:pPr marL="0" indent="457200" algn="just">
              <a:lnSpc>
                <a:spcPct val="120000"/>
              </a:lnSpc>
              <a:buNone/>
            </a:pPr>
            <a:r>
              <a:rPr lang="ru-RU" dirty="0" smtClean="0"/>
              <a:t>б</a:t>
            </a:r>
            <a:r>
              <a:rPr lang="ru-RU" dirty="0"/>
              <a:t>) передача опыта духовной жизни, который </a:t>
            </a:r>
            <a:r>
              <a:rPr lang="ru-RU" dirty="0" smtClean="0"/>
              <a:t>сообщается личным </a:t>
            </a:r>
            <a:r>
              <a:rPr lang="ru-RU" dirty="0"/>
              <a:t>примером, </a:t>
            </a:r>
            <a:r>
              <a:rPr lang="ru-RU" dirty="0" smtClean="0"/>
              <a:t>в соответствии </a:t>
            </a:r>
            <a:r>
              <a:rPr lang="ru-RU" dirty="0"/>
              <a:t>с </a:t>
            </a:r>
            <a:r>
              <a:rPr lang="ru-RU" dirty="0" err="1"/>
              <a:t>богооткровенным</a:t>
            </a:r>
            <a:r>
              <a:rPr lang="ru-RU" dirty="0"/>
              <a:t> учением</a:t>
            </a:r>
            <a:r>
              <a:rPr lang="ru-RU" dirty="0" smtClean="0"/>
              <a:t>; </a:t>
            </a:r>
          </a:p>
          <a:p>
            <a:pPr marL="0" indent="457200" algn="just">
              <a:lnSpc>
                <a:spcPct val="120000"/>
              </a:lnSpc>
              <a:buNone/>
            </a:pPr>
            <a:r>
              <a:rPr lang="ru-RU" dirty="0" smtClean="0"/>
              <a:t>в</a:t>
            </a:r>
            <a:r>
              <a:rPr lang="ru-RU" dirty="0"/>
              <a:t>) передача благодатного освящения, </a:t>
            </a:r>
            <a:r>
              <a:rPr lang="ru-RU" dirty="0" smtClean="0"/>
              <a:t>осуществляемая, прежде </a:t>
            </a:r>
            <a:r>
              <a:rPr lang="ru-RU" dirty="0"/>
              <a:t>всего, </a:t>
            </a:r>
            <a:r>
              <a:rPr lang="ru-RU" dirty="0" smtClean="0"/>
              <a:t>посредством  церковных </a:t>
            </a:r>
            <a:r>
              <a:rPr lang="ru-RU" dirty="0"/>
              <a:t>таинств</a:t>
            </a:r>
            <a:r>
              <a:rPr lang="ru-RU" dirty="0" smtClean="0"/>
              <a:t>.</a:t>
            </a:r>
          </a:p>
          <a:p>
            <a:pPr marL="0" indent="457200" algn="just">
              <a:lnSpc>
                <a:spcPct val="120000"/>
              </a:lnSpc>
              <a:buNone/>
            </a:pPr>
            <a:r>
              <a:rPr lang="ru-RU" dirty="0"/>
              <a:t/>
            </a:r>
            <a:br>
              <a:rPr lang="ru-RU" dirty="0"/>
            </a:br>
            <a:r>
              <a:rPr lang="ru-RU" dirty="0"/>
              <a:t>"Священное Предание - это не только собрание </a:t>
            </a:r>
            <a:r>
              <a:rPr lang="ru-RU" dirty="0" smtClean="0"/>
              <a:t>множества письменных </a:t>
            </a:r>
            <a:r>
              <a:rPr lang="ru-RU" dirty="0"/>
              <a:t>документов</a:t>
            </a:r>
            <a:r>
              <a:rPr lang="ru-RU" dirty="0" smtClean="0"/>
              <a:t>, это </a:t>
            </a:r>
            <a:r>
              <a:rPr lang="ru-RU" dirty="0"/>
              <a:t>передача жизни и опыта всей Церкви, вдохновляемой и ведомой Святым </a:t>
            </a:r>
            <a:r>
              <a:rPr lang="ru-RU" dirty="0" smtClean="0"/>
              <a:t>Духом».</a:t>
            </a:r>
            <a:endParaRPr lang="ru-RU" dirty="0"/>
          </a:p>
        </p:txBody>
      </p:sp>
    </p:spTree>
    <p:extLst>
      <p:ext uri="{BB962C8B-B14F-4D97-AF65-F5344CB8AC3E}">
        <p14:creationId xmlns:p14="http://schemas.microsoft.com/office/powerpoint/2010/main" val="937838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1487</TotalTime>
  <Words>2137</Words>
  <Application>Microsoft Office PowerPoint</Application>
  <PresentationFormat>Экран (4:3)</PresentationFormat>
  <Paragraphs>128</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Солнцестояние</vt:lpstr>
      <vt:lpstr>11 лекция. Предварительные понятия о православном вероучении. Понятие о Символе веры</vt:lpstr>
      <vt:lpstr>Понятие о догматическом богословии</vt:lpstr>
      <vt:lpstr>Свойства догматов</vt:lpstr>
      <vt:lpstr>Необходимость догматов для нашего спасения</vt:lpstr>
      <vt:lpstr>Божественное Откровение</vt:lpstr>
      <vt:lpstr>Вероучительные тексты Православной Церкви</vt:lpstr>
      <vt:lpstr>Священное Предание</vt:lpstr>
      <vt:lpstr>Важность Предания в жизни Церкви</vt:lpstr>
      <vt:lpstr>Презентация PowerPoint</vt:lpstr>
      <vt:lpstr>Священное Писание</vt:lpstr>
      <vt:lpstr>Презентация PowerPoint</vt:lpstr>
      <vt:lpstr>Естественный и сверхъестественный пути богопознания </vt:lpstr>
      <vt:lpstr>Естественное богопознание (естественное Откровение) </vt:lpstr>
      <vt:lpstr>Презентация PowerPoint</vt:lpstr>
      <vt:lpstr>Сверхъестественное богопознание</vt:lpstr>
      <vt:lpstr>Презентация PowerPoint</vt:lpstr>
      <vt:lpstr>Символ веры</vt:lpstr>
      <vt:lpstr>Символ веры есть кратко и точно описанный предмет веры христиан</vt:lpstr>
      <vt:lpstr>Презентация PowerPoint</vt:lpstr>
      <vt:lpstr>О чем говорится в каждом из членов Символа веры?</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лекция. </dc:title>
  <dc:creator>Windows User</dc:creator>
  <cp:lastModifiedBy>Windows User</cp:lastModifiedBy>
  <cp:revision>20</cp:revision>
  <dcterms:created xsi:type="dcterms:W3CDTF">2014-12-18T08:48:20Z</dcterms:created>
  <dcterms:modified xsi:type="dcterms:W3CDTF">2014-12-19T09:35:56Z</dcterms:modified>
</cp:coreProperties>
</file>