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57" r:id="rId4"/>
    <p:sldId id="258" r:id="rId5"/>
    <p:sldId id="259" r:id="rId6"/>
    <p:sldId id="260" r:id="rId7"/>
    <p:sldId id="268" r:id="rId8"/>
    <p:sldId id="276" r:id="rId9"/>
    <p:sldId id="264" r:id="rId10"/>
    <p:sldId id="261" r:id="rId11"/>
    <p:sldId id="262" r:id="rId12"/>
    <p:sldId id="263" r:id="rId13"/>
    <p:sldId id="265" r:id="rId14"/>
    <p:sldId id="266" r:id="rId15"/>
    <p:sldId id="267" r:id="rId16"/>
    <p:sldId id="269" r:id="rId17"/>
    <p:sldId id="270" r:id="rId18"/>
    <p:sldId id="272" r:id="rId19"/>
    <p:sldId id="271" r:id="rId20"/>
    <p:sldId id="273" r:id="rId21"/>
    <p:sldId id="274" r:id="rId22"/>
    <p:sldId id="275"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t>26.12.2013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26.12.2013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t>26.12.2013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t>26.12.2013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t>26.12.2013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t>26.12.2013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26.12.2013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26.12.2013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t>26.12.2013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t>26.12.2013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772816"/>
            <a:ext cx="8458200" cy="1656184"/>
          </a:xfrm>
        </p:spPr>
        <p:txBody>
          <a:bodyPr/>
          <a:lstStyle/>
          <a:p>
            <a:pPr algn="ctr"/>
            <a:r>
              <a:rPr lang="ru-RU" dirty="0" smtClean="0"/>
              <a:t>Лекция 11. Всенощное бдение. Великая вечерня.</a:t>
            </a:r>
            <a:endParaRPr lang="ru-RU" dirty="0"/>
          </a:p>
        </p:txBody>
      </p:sp>
    </p:spTree>
    <p:extLst>
      <p:ext uri="{BB962C8B-B14F-4D97-AF65-F5344CB8AC3E}">
        <p14:creationId xmlns:p14="http://schemas.microsoft.com/office/powerpoint/2010/main" val="1525165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686800" cy="722709"/>
          </a:xfrm>
        </p:spPr>
        <p:txBody>
          <a:bodyPr/>
          <a:lstStyle/>
          <a:p>
            <a:pPr marL="0" indent="0" algn="ctr">
              <a:buNone/>
            </a:pPr>
            <a:r>
              <a:rPr lang="ru-RU" dirty="0" smtClean="0"/>
              <a:t>Диакон произносит мирную </a:t>
            </a:r>
            <a:r>
              <a:rPr lang="ru-RU" dirty="0" err="1" smtClean="0"/>
              <a:t>ектению</a:t>
            </a:r>
            <a:endParaRPr lang="ru-RU" dirty="0"/>
          </a:p>
        </p:txBody>
      </p:sp>
      <p:pic>
        <p:nvPicPr>
          <p:cNvPr id="3074" name="Picture 2" descr="C:\Users\Василий\Desktop\библейско-богсловские курсы\11 лекция\fotor7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70031"/>
            <a:ext cx="8352928" cy="557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842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55000" lnSpcReduction="20000"/>
          </a:bodyPr>
          <a:lstStyle/>
          <a:p>
            <a:pPr marL="0" indent="0" algn="ctr">
              <a:lnSpc>
                <a:spcPct val="120000"/>
              </a:lnSpc>
              <a:buNone/>
            </a:pPr>
            <a:r>
              <a:rPr lang="ru-RU" sz="3800" dirty="0" smtClean="0"/>
              <a:t>Священник читает </a:t>
            </a:r>
            <a:r>
              <a:rPr lang="ru-RU" sz="3800" b="1" dirty="0" err="1" smtClean="0">
                <a:solidFill>
                  <a:schemeClr val="tx1"/>
                </a:solidFill>
              </a:rPr>
              <a:t>Светильничные</a:t>
            </a:r>
            <a:r>
              <a:rPr lang="ru-RU" sz="3800" b="1" dirty="0" smtClean="0">
                <a:solidFill>
                  <a:schemeClr val="tx1"/>
                </a:solidFill>
              </a:rPr>
              <a:t> молитвы.</a:t>
            </a:r>
          </a:p>
          <a:p>
            <a:pPr marL="0" indent="0" algn="ctr">
              <a:lnSpc>
                <a:spcPct val="120000"/>
              </a:lnSpc>
              <a:buNone/>
            </a:pPr>
            <a:r>
              <a:rPr lang="ru-RU" b="1" dirty="0" smtClean="0"/>
              <a:t>Молитва первая:</a:t>
            </a:r>
            <a:endParaRPr lang="ru-RU" b="1" dirty="0"/>
          </a:p>
          <a:p>
            <a:pPr marL="0" indent="0" algn="just">
              <a:lnSpc>
                <a:spcPct val="120000"/>
              </a:lnSpc>
              <a:buNone/>
            </a:pPr>
            <a:r>
              <a:rPr lang="ru-RU" sz="3600" b="1" dirty="0" smtClean="0">
                <a:solidFill>
                  <a:schemeClr val="tx1"/>
                </a:solidFill>
              </a:rPr>
              <a:t>Господи</a:t>
            </a:r>
            <a:r>
              <a:rPr lang="ru-RU" sz="3600" b="1" dirty="0">
                <a:solidFill>
                  <a:schemeClr val="tx1"/>
                </a:solidFill>
              </a:rPr>
              <a:t>, щедрый и милостивый, долготерпеливый и многомилостивый! Услышь молитву нашу и внемли гласу моления нашего. Сотвори на нас знамение ко благу, наставь нас на путь Твой, чтобы ходить нам во истине Твоей, возвесели сердца наши, да страшимся имени Твоего святого. Ибо Ты велик и творишь чудеса, Ты, Бог Единый, и нет между богами подобного Тебе, Господи, сильный в милости и благой в силе, дабы помогать и утешать и спасать всех, надеющихся на имя святое Твоё</a:t>
            </a:r>
            <a:r>
              <a:rPr lang="ru-RU" sz="3600" b="1" dirty="0" smtClean="0">
                <a:solidFill>
                  <a:schemeClr val="tx1"/>
                </a:solidFill>
              </a:rPr>
              <a:t>.</a:t>
            </a:r>
          </a:p>
          <a:p>
            <a:pPr marL="0" indent="0" algn="just">
              <a:lnSpc>
                <a:spcPct val="120000"/>
              </a:lnSpc>
              <a:buNone/>
            </a:pPr>
            <a:r>
              <a:rPr lang="ru-RU" sz="3600" b="1" dirty="0">
                <a:solidFill>
                  <a:schemeClr val="tx1"/>
                </a:solidFill>
              </a:rPr>
              <a:t>Ибо подобает Тебе вся слава, честь и поклонение, Отцу и Сыну и Святому Духу, ныне и всегда, и во веки веков. Аминь</a:t>
            </a:r>
            <a:r>
              <a:rPr lang="ru-RU" sz="3600" b="1" dirty="0" smtClean="0">
                <a:solidFill>
                  <a:schemeClr val="tx1"/>
                </a:solidFill>
              </a:rPr>
              <a:t>.</a:t>
            </a:r>
          </a:p>
          <a:p>
            <a:pPr marL="0" indent="0" algn="ctr">
              <a:lnSpc>
                <a:spcPct val="120000"/>
              </a:lnSpc>
              <a:buNone/>
            </a:pPr>
            <a:endParaRPr lang="ru-RU" sz="2100" b="1" dirty="0" smtClean="0"/>
          </a:p>
          <a:p>
            <a:pPr marL="0" indent="0" algn="ctr">
              <a:lnSpc>
                <a:spcPct val="120000"/>
              </a:lnSpc>
              <a:buNone/>
            </a:pPr>
            <a:r>
              <a:rPr lang="ru-RU" b="1" dirty="0" smtClean="0"/>
              <a:t>Молитва </a:t>
            </a:r>
            <a:r>
              <a:rPr lang="ru-RU" b="1" dirty="0"/>
              <a:t>вторая:</a:t>
            </a:r>
          </a:p>
          <a:p>
            <a:pPr marL="0" indent="0" algn="just">
              <a:lnSpc>
                <a:spcPct val="120000"/>
              </a:lnSpc>
              <a:buNone/>
            </a:pPr>
            <a:r>
              <a:rPr lang="ru-RU" sz="3600" b="1" dirty="0">
                <a:solidFill>
                  <a:schemeClr val="tx1"/>
                </a:solidFill>
              </a:rPr>
              <a:t>Господи, не обличи нас в ярости Твоей и не накажи нас гневом Твоим, но сотвори с нами по милости Твоей, Врач и Целитель душ наших. Приведи нас к желаемой Тебе пристани, просвети очи сердец наших для познания Твоей истины, и даруй нам оставшуюся часть нынешнего дня мирную и безгрешную, как и всё время жизни нашей, по ходатайствам святой Богородицы и всех святых.</a:t>
            </a:r>
          </a:p>
          <a:p>
            <a:pPr marL="0" indent="0" algn="just">
              <a:lnSpc>
                <a:spcPct val="120000"/>
              </a:lnSpc>
              <a:buNone/>
            </a:pPr>
            <a:r>
              <a:rPr lang="ru-RU" sz="3600" b="1" dirty="0">
                <a:solidFill>
                  <a:schemeClr val="tx1"/>
                </a:solidFill>
              </a:rPr>
              <a:t>Ибо Твоя власть, и Твои – Царство, и сила, и слава, Отца и Сына и Святого Духа, ныне и всегда, и во веки веков. Аминь.</a:t>
            </a:r>
          </a:p>
          <a:p>
            <a:pPr marL="0" indent="0" algn="just">
              <a:lnSpc>
                <a:spcPct val="120000"/>
              </a:lnSpc>
              <a:buNone/>
            </a:pPr>
            <a:endParaRPr lang="ru-RU" dirty="0">
              <a:solidFill>
                <a:schemeClr val="tx1"/>
              </a:solidFill>
            </a:endParaRPr>
          </a:p>
        </p:txBody>
      </p:sp>
    </p:spTree>
    <p:extLst>
      <p:ext uri="{BB962C8B-B14F-4D97-AF65-F5344CB8AC3E}">
        <p14:creationId xmlns:p14="http://schemas.microsoft.com/office/powerpoint/2010/main" val="913012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0000" lnSpcReduction="20000"/>
          </a:bodyPr>
          <a:lstStyle/>
          <a:p>
            <a:pPr marL="0" indent="0" algn="ctr">
              <a:lnSpc>
                <a:spcPct val="120000"/>
              </a:lnSpc>
              <a:buNone/>
            </a:pPr>
            <a:endParaRPr lang="ru-RU" b="1" dirty="0" smtClean="0"/>
          </a:p>
          <a:p>
            <a:pPr marL="0" indent="0" algn="ctr">
              <a:lnSpc>
                <a:spcPct val="120000"/>
              </a:lnSpc>
              <a:buNone/>
            </a:pPr>
            <a:r>
              <a:rPr lang="ru-RU" b="1" dirty="0" smtClean="0"/>
              <a:t>Молитва третья:</a:t>
            </a:r>
            <a:endParaRPr lang="ru-RU" b="1" dirty="0"/>
          </a:p>
          <a:p>
            <a:pPr marL="0" indent="0" algn="just">
              <a:lnSpc>
                <a:spcPct val="120000"/>
              </a:lnSpc>
              <a:buNone/>
            </a:pPr>
            <a:r>
              <a:rPr lang="ru-RU" b="1" dirty="0">
                <a:solidFill>
                  <a:schemeClr val="tx1"/>
                </a:solidFill>
              </a:rPr>
              <a:t>Господи, Боже наш, вспомни нас, грешных, и непотребных рабов Твоих, когда мы призываем имя Твоё, и не постыди нас в надежде на милость Твою, но даруй нам, Господи, всё просимое для спасения, и удостой нас любить и бояться Тебя от всего сердца нашего и исполнять во всём волю Твою.</a:t>
            </a:r>
          </a:p>
          <a:p>
            <a:pPr marL="0" indent="0" algn="just">
              <a:lnSpc>
                <a:spcPct val="120000"/>
              </a:lnSpc>
              <a:buNone/>
            </a:pPr>
            <a:r>
              <a:rPr lang="ru-RU" b="1" dirty="0">
                <a:solidFill>
                  <a:schemeClr val="tx1"/>
                </a:solidFill>
              </a:rPr>
              <a:t>Ибо Ты – благой и человеколюбивый Бог, и Тебе славу воссылаем, Отцу и Сыну и Святому Духу, ныне и всегда, и во веки веков. Аминь</a:t>
            </a:r>
            <a:r>
              <a:rPr lang="ru-RU" b="1" dirty="0" smtClean="0">
                <a:solidFill>
                  <a:schemeClr val="tx1"/>
                </a:solidFill>
              </a:rPr>
              <a:t>.</a:t>
            </a:r>
          </a:p>
          <a:p>
            <a:pPr marL="0" indent="0" algn="ctr">
              <a:lnSpc>
                <a:spcPct val="120000"/>
              </a:lnSpc>
              <a:buNone/>
            </a:pPr>
            <a:endParaRPr lang="ru-RU" b="1" dirty="0" smtClean="0"/>
          </a:p>
          <a:p>
            <a:pPr marL="0" indent="0" algn="ctr">
              <a:lnSpc>
                <a:spcPct val="120000"/>
              </a:lnSpc>
              <a:buNone/>
            </a:pPr>
            <a:r>
              <a:rPr lang="ru-RU" b="1" dirty="0" smtClean="0"/>
              <a:t>Молитва четвертая:</a:t>
            </a:r>
          </a:p>
          <a:p>
            <a:pPr marL="0" indent="0" algn="just">
              <a:lnSpc>
                <a:spcPct val="120000"/>
              </a:lnSpc>
              <a:buNone/>
            </a:pPr>
            <a:r>
              <a:rPr lang="ru-RU" b="1" dirty="0">
                <a:solidFill>
                  <a:schemeClr val="tx1"/>
                </a:solidFill>
              </a:rPr>
              <a:t>Неумолкающими песнями и непрестанными славословиями святыми Силами Воспеваемый, наполни уста наши хвалою Тебе, дабы возвеличить имя Твоё святое. И дай нам долю и жребий со всеми, истинно боящимися Тебя и хранящими заповеди Твои, по ходатайствам святой Богородицы и всех святых </a:t>
            </a:r>
            <a:r>
              <a:rPr lang="ru-RU" b="1" dirty="0" smtClean="0">
                <a:solidFill>
                  <a:schemeClr val="tx1"/>
                </a:solidFill>
              </a:rPr>
              <a:t>Твоих.</a:t>
            </a:r>
          </a:p>
          <a:p>
            <a:pPr marL="0" indent="0" algn="just">
              <a:lnSpc>
                <a:spcPct val="120000"/>
              </a:lnSpc>
              <a:buNone/>
            </a:pPr>
            <a:r>
              <a:rPr lang="ru-RU" b="1" dirty="0">
                <a:solidFill>
                  <a:schemeClr val="tx1"/>
                </a:solidFill>
              </a:rPr>
              <a:t>Ибо подобает Тебе вся слава, честь и поклонение, Отцу и Сыну и Святому Духу, ныне и всегда, и во веки веков. Аминь.</a:t>
            </a:r>
          </a:p>
          <a:p>
            <a:pPr marL="0" indent="0" algn="just">
              <a:lnSpc>
                <a:spcPct val="120000"/>
              </a:lnSpc>
              <a:buNone/>
            </a:pPr>
            <a:endParaRPr lang="ru-RU" dirty="0"/>
          </a:p>
        </p:txBody>
      </p:sp>
    </p:spTree>
    <p:extLst>
      <p:ext uri="{BB962C8B-B14F-4D97-AF65-F5344CB8AC3E}">
        <p14:creationId xmlns:p14="http://schemas.microsoft.com/office/powerpoint/2010/main" val="3149783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62500" lnSpcReduction="20000"/>
          </a:bodyPr>
          <a:lstStyle/>
          <a:p>
            <a:pPr marL="0" indent="0" algn="ctr">
              <a:lnSpc>
                <a:spcPct val="120000"/>
              </a:lnSpc>
              <a:buNone/>
            </a:pPr>
            <a:endParaRPr lang="ru-RU" b="1" dirty="0" smtClean="0"/>
          </a:p>
          <a:p>
            <a:pPr marL="0" indent="0" algn="ctr">
              <a:lnSpc>
                <a:spcPct val="120000"/>
              </a:lnSpc>
              <a:buNone/>
            </a:pPr>
            <a:r>
              <a:rPr lang="ru-RU" b="1" dirty="0" smtClean="0"/>
              <a:t>Молитва пятая:</a:t>
            </a:r>
          </a:p>
          <a:p>
            <a:pPr marL="0" indent="0" algn="just">
              <a:lnSpc>
                <a:spcPct val="120000"/>
              </a:lnSpc>
              <a:buNone/>
            </a:pPr>
            <a:r>
              <a:rPr lang="ru-RU" b="1" dirty="0" smtClean="0">
                <a:solidFill>
                  <a:schemeClr val="tx1"/>
                </a:solidFill>
              </a:rPr>
              <a:t>Господи</a:t>
            </a:r>
            <a:r>
              <a:rPr lang="ru-RU" b="1" dirty="0">
                <a:solidFill>
                  <a:schemeClr val="tx1"/>
                </a:solidFill>
              </a:rPr>
              <a:t>, Господи, в пречистой Твоей руке всё держащий, </a:t>
            </a:r>
            <a:r>
              <a:rPr lang="ru-RU" b="1" dirty="0" err="1">
                <a:solidFill>
                  <a:schemeClr val="tx1"/>
                </a:solidFill>
              </a:rPr>
              <a:t>долготерпящий</a:t>
            </a:r>
            <a:r>
              <a:rPr lang="ru-RU" b="1" dirty="0">
                <a:solidFill>
                  <a:schemeClr val="tx1"/>
                </a:solidFill>
              </a:rPr>
              <a:t> всех нас и сожалеющий о бедствиях наших! Вспомни сострадание Твое и милость Твою, посети нас Твоею благостью и дай нам (по милости Твоей) и в остальное время нынешнего дня избежать различных ухищрений лукавого, и жизнь нашу в безопасности от его козней сохрани </a:t>
            </a:r>
            <a:r>
              <a:rPr lang="ru-RU" b="1" dirty="0" err="1">
                <a:solidFill>
                  <a:schemeClr val="tx1"/>
                </a:solidFill>
              </a:rPr>
              <a:t>благодатию</a:t>
            </a:r>
            <a:r>
              <a:rPr lang="ru-RU" b="1" dirty="0">
                <a:solidFill>
                  <a:schemeClr val="tx1"/>
                </a:solidFill>
              </a:rPr>
              <a:t> </a:t>
            </a:r>
            <a:r>
              <a:rPr lang="ru-RU" b="1" dirty="0" err="1">
                <a:solidFill>
                  <a:schemeClr val="tx1"/>
                </a:solidFill>
              </a:rPr>
              <a:t>всесвятого</a:t>
            </a:r>
            <a:r>
              <a:rPr lang="ru-RU" b="1" dirty="0">
                <a:solidFill>
                  <a:schemeClr val="tx1"/>
                </a:solidFill>
              </a:rPr>
              <a:t> Твоего Духа</a:t>
            </a:r>
            <a:r>
              <a:rPr lang="ru-RU" b="1" dirty="0" smtClean="0">
                <a:solidFill>
                  <a:schemeClr val="tx1"/>
                </a:solidFill>
              </a:rPr>
              <a:t>.</a:t>
            </a:r>
          </a:p>
          <a:p>
            <a:pPr marL="0" indent="0" algn="just">
              <a:lnSpc>
                <a:spcPct val="120000"/>
              </a:lnSpc>
              <a:buNone/>
            </a:pPr>
            <a:r>
              <a:rPr lang="ru-RU" b="1" dirty="0">
                <a:solidFill>
                  <a:schemeClr val="tx1"/>
                </a:solidFill>
              </a:rPr>
              <a:t>По милости и человеколюбию единородного Твоего Сына, с Которым благословен Ты, со </a:t>
            </a:r>
            <a:r>
              <a:rPr lang="ru-RU" b="1" dirty="0" err="1">
                <a:solidFill>
                  <a:schemeClr val="tx1"/>
                </a:solidFill>
              </a:rPr>
              <a:t>всесвятым</a:t>
            </a:r>
            <a:r>
              <a:rPr lang="ru-RU" b="1" dirty="0">
                <a:solidFill>
                  <a:schemeClr val="tx1"/>
                </a:solidFill>
              </a:rPr>
              <a:t> и благим и животворящим Твоим Духом, ныне и всегда, и во веки веков. Аминь</a:t>
            </a:r>
            <a:r>
              <a:rPr lang="ru-RU" b="1" dirty="0" smtClean="0">
                <a:solidFill>
                  <a:schemeClr val="tx1"/>
                </a:solidFill>
              </a:rPr>
              <a:t>.</a:t>
            </a:r>
          </a:p>
          <a:p>
            <a:pPr marL="0" indent="0" algn="ctr">
              <a:lnSpc>
                <a:spcPct val="120000"/>
              </a:lnSpc>
              <a:buNone/>
            </a:pPr>
            <a:endParaRPr lang="ru-RU" b="1" dirty="0" smtClean="0"/>
          </a:p>
          <a:p>
            <a:pPr marL="0" indent="0" algn="ctr">
              <a:lnSpc>
                <a:spcPct val="120000"/>
              </a:lnSpc>
              <a:buNone/>
            </a:pPr>
            <a:r>
              <a:rPr lang="ru-RU" b="1" dirty="0" smtClean="0"/>
              <a:t>Молитва шестая:</a:t>
            </a:r>
          </a:p>
          <a:p>
            <a:pPr marL="0" indent="0" algn="just">
              <a:lnSpc>
                <a:spcPct val="120000"/>
              </a:lnSpc>
              <a:buNone/>
            </a:pPr>
            <a:r>
              <a:rPr lang="ru-RU" b="1" dirty="0">
                <a:solidFill>
                  <a:schemeClr val="tx1"/>
                </a:solidFill>
              </a:rPr>
              <a:t>Боже великий и дивный, неизъяснимой благостью и богатым промыслом управляющий всем! И блага этого мира нам даровавший, и обручивший нас обещанному Царству [уже] данными нам по милости благами! Ты дал нам в прошедшую часть дня сего от всякого уклониться зла, даруй же нам и оставшуюся часть непорочно провести пред святой Славою Твоею, воспевая Тебя, одного благого и человеколюбивого Бога нашего</a:t>
            </a:r>
            <a:r>
              <a:rPr lang="ru-RU" b="1" dirty="0" smtClean="0">
                <a:solidFill>
                  <a:schemeClr val="tx1"/>
                </a:solidFill>
              </a:rPr>
              <a:t>.</a:t>
            </a:r>
          </a:p>
          <a:p>
            <a:pPr marL="0" indent="0">
              <a:lnSpc>
                <a:spcPct val="120000"/>
              </a:lnSpc>
              <a:buNone/>
            </a:pPr>
            <a:r>
              <a:rPr lang="ru-RU" b="1" dirty="0">
                <a:solidFill>
                  <a:schemeClr val="tx1"/>
                </a:solidFill>
              </a:rPr>
              <a:t>Ибо Ты – Бог наш, и Тебе славу воссылаем, Отцу и Сыну и Святому Духу, ныне и всегда, и во веки веков. Аминь.</a:t>
            </a:r>
          </a:p>
        </p:txBody>
      </p:sp>
    </p:spTree>
    <p:extLst>
      <p:ext uri="{BB962C8B-B14F-4D97-AF65-F5344CB8AC3E}">
        <p14:creationId xmlns:p14="http://schemas.microsoft.com/office/powerpoint/2010/main" val="1624885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0"/>
            <a:ext cx="8640960" cy="6858000"/>
          </a:xfrm>
        </p:spPr>
        <p:txBody>
          <a:bodyPr>
            <a:noAutofit/>
          </a:bodyPr>
          <a:lstStyle/>
          <a:p>
            <a:pPr marL="0" indent="0" algn="ctr">
              <a:lnSpc>
                <a:spcPct val="120000"/>
              </a:lnSpc>
              <a:buNone/>
            </a:pPr>
            <a:endParaRPr lang="ru-RU" sz="1000" b="1" dirty="0" smtClean="0"/>
          </a:p>
          <a:p>
            <a:pPr marL="0" indent="0" algn="ctr">
              <a:lnSpc>
                <a:spcPct val="120000"/>
              </a:lnSpc>
              <a:buNone/>
            </a:pPr>
            <a:r>
              <a:rPr lang="ru-RU" sz="2400" b="1" dirty="0" smtClean="0"/>
              <a:t>Молитва седьмая:</a:t>
            </a:r>
          </a:p>
          <a:p>
            <a:pPr marL="0" indent="0" algn="ctr">
              <a:lnSpc>
                <a:spcPct val="120000"/>
              </a:lnSpc>
              <a:buNone/>
            </a:pPr>
            <a:endParaRPr lang="ru-RU" sz="1400" b="1" dirty="0" smtClean="0"/>
          </a:p>
          <a:p>
            <a:pPr marL="0" indent="0" algn="just">
              <a:buNone/>
            </a:pPr>
            <a:r>
              <a:rPr lang="ru-RU" sz="2000" b="1" dirty="0">
                <a:solidFill>
                  <a:schemeClr val="tx1"/>
                </a:solidFill>
              </a:rPr>
              <a:t>Боже великий и вышний, один имеющий бессмертие, живущий во свете неприступном, всё творение создавший премудро, отделивший свет от тьмы и солнце поставивший для управления днём, луну же и звезды – для управления ночью, удостоивший нас, грешных, и в нынешний час предстать лицу Твоему с хвалою и вечернее славословие Тебе принести! Сам, человеколюбивый Господи, направь молитву нашу как фимиам пред лицо Твоё и прими её как благоухание приятное; подай же нам нынешний вечер и наступающую ночь мирные, облеки нас в доспехи света, избавь нас от страха ночного и от всякой опасности во мраке блуждающей, и сон, который Ты даровал для упокоения немощи нашей, </a:t>
            </a:r>
            <a:r>
              <a:rPr lang="ru-RU" sz="2000" b="1" dirty="0" err="1">
                <a:solidFill>
                  <a:schemeClr val="tx1"/>
                </a:solidFill>
              </a:rPr>
              <a:t>соделай</a:t>
            </a:r>
            <a:r>
              <a:rPr lang="ru-RU" sz="2000" b="1" dirty="0">
                <a:solidFill>
                  <a:schemeClr val="tx1"/>
                </a:solidFill>
              </a:rPr>
              <a:t> всякому наваждению </a:t>
            </a:r>
            <a:r>
              <a:rPr lang="ru-RU" sz="2000" b="1" dirty="0" err="1">
                <a:solidFill>
                  <a:schemeClr val="tx1"/>
                </a:solidFill>
              </a:rPr>
              <a:t>диавольскому</a:t>
            </a:r>
            <a:r>
              <a:rPr lang="ru-RU" sz="2000" b="1" dirty="0">
                <a:solidFill>
                  <a:schemeClr val="tx1"/>
                </a:solidFill>
              </a:rPr>
              <a:t> непричастным. Да, Владыка [всего], благ Податель, – чтобы и на ложах наших сокрушаясь, мы вспоминали ночью имя Твоё и, размышлением о Твоих заповедях просвещаемые, встали в радости души для славословия Твоей благости, моления и молитвы Тебе, милосердному, принося о согрешениях своих и всех людей Твоих, которых Ты, по ходатайствам святой Богородицы, милостиво посети</a:t>
            </a:r>
            <a:r>
              <a:rPr lang="ru-RU" sz="2000" b="1" dirty="0" smtClean="0">
                <a:solidFill>
                  <a:schemeClr val="tx1"/>
                </a:solidFill>
              </a:rPr>
              <a:t>.</a:t>
            </a:r>
          </a:p>
          <a:p>
            <a:pPr marL="0" indent="0" algn="just">
              <a:buNone/>
            </a:pPr>
            <a:r>
              <a:rPr lang="ru-RU" sz="2000" b="1" dirty="0">
                <a:solidFill>
                  <a:schemeClr val="tx1"/>
                </a:solidFill>
              </a:rPr>
              <a:t>Ибо Ты – благой и человеколюбивый Бог, и Тебе славу воссылаем, Отцу и Сыну и Святому Духу, ныне и всегда, и во веки веков. Аминь.</a:t>
            </a:r>
          </a:p>
        </p:txBody>
      </p:sp>
    </p:spTree>
    <p:extLst>
      <p:ext uri="{BB962C8B-B14F-4D97-AF65-F5344CB8AC3E}">
        <p14:creationId xmlns:p14="http://schemas.microsoft.com/office/powerpoint/2010/main" val="2112926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0000" lnSpcReduction="20000"/>
          </a:bodyPr>
          <a:lstStyle/>
          <a:p>
            <a:pPr marL="0" indent="0" algn="just">
              <a:buNone/>
            </a:pPr>
            <a:r>
              <a:rPr lang="ru-RU" sz="3100" dirty="0" smtClean="0"/>
              <a:t>	</a:t>
            </a:r>
            <a:r>
              <a:rPr lang="ru-RU" sz="3100" b="1" dirty="0" smtClean="0"/>
              <a:t>После мирной </a:t>
            </a:r>
            <a:r>
              <a:rPr lang="ru-RU" sz="3100" b="1" dirty="0" err="1" smtClean="0"/>
              <a:t>ектении</a:t>
            </a:r>
            <a:r>
              <a:rPr lang="ru-RU" sz="3100" b="1" dirty="0" smtClean="0"/>
              <a:t> хор исполняет первый антифон первой </a:t>
            </a:r>
            <a:r>
              <a:rPr lang="ru-RU" sz="3100" b="1" dirty="0" smtClean="0">
                <a:solidFill>
                  <a:schemeClr val="tx1"/>
                </a:solidFill>
              </a:rPr>
              <a:t>кафизмы</a:t>
            </a:r>
            <a:r>
              <a:rPr lang="ru-RU" sz="3100" b="1" dirty="0" smtClean="0"/>
              <a:t>, </a:t>
            </a:r>
            <a:r>
              <a:rPr lang="ru-RU" sz="3100" b="1" i="1" dirty="0"/>
              <a:t>из которых обычно поются следующие стихи с припевом</a:t>
            </a:r>
            <a:r>
              <a:rPr lang="ru-RU" sz="3100" b="1" dirty="0"/>
              <a:t> «</a:t>
            </a:r>
            <a:r>
              <a:rPr lang="ru-RU" sz="3100" b="1" dirty="0" err="1" smtClean="0"/>
              <a:t>Аллилуия</a:t>
            </a:r>
            <a:r>
              <a:rPr lang="ru-RU" sz="3100" b="1" dirty="0"/>
              <a:t>» (трижды</a:t>
            </a:r>
            <a:r>
              <a:rPr lang="ru-RU" sz="3100" b="1" dirty="0" smtClean="0"/>
              <a:t>):</a:t>
            </a:r>
          </a:p>
          <a:p>
            <a:pPr marL="0" indent="0" algn="just">
              <a:buNone/>
            </a:pPr>
            <a:endParaRPr lang="ru-RU" dirty="0"/>
          </a:p>
          <a:p>
            <a:pPr marL="0" indent="0" algn="just">
              <a:buNone/>
            </a:pPr>
            <a:r>
              <a:rPr lang="ru-RU" sz="3400" dirty="0" smtClean="0">
                <a:solidFill>
                  <a:schemeClr val="tx1"/>
                </a:solidFill>
              </a:rPr>
              <a:t>1</a:t>
            </a:r>
            <a:r>
              <a:rPr lang="ru-RU" sz="3400" dirty="0">
                <a:solidFill>
                  <a:schemeClr val="tx1"/>
                </a:solidFill>
              </a:rPr>
              <a:t>. «Блажен муж, который не ходит на совет нечестивых». </a:t>
            </a:r>
            <a:endParaRPr lang="ru-RU" sz="3400" dirty="0" smtClean="0">
              <a:solidFill>
                <a:schemeClr val="tx1"/>
              </a:solidFill>
            </a:endParaRPr>
          </a:p>
          <a:p>
            <a:pPr marL="0" indent="0" algn="just">
              <a:buNone/>
            </a:pPr>
            <a:r>
              <a:rPr lang="ru-RU" sz="3400" dirty="0" smtClean="0">
                <a:solidFill>
                  <a:schemeClr val="tx1"/>
                </a:solidFill>
              </a:rPr>
              <a:t>2</a:t>
            </a:r>
            <a:r>
              <a:rPr lang="ru-RU" sz="3400" dirty="0">
                <a:solidFill>
                  <a:schemeClr val="tx1"/>
                </a:solidFill>
              </a:rPr>
              <a:t>. «Ибо знает Господь путь праведных, а путь нечестивых погибнет». </a:t>
            </a:r>
            <a:endParaRPr lang="ru-RU" sz="3400" dirty="0" smtClean="0">
              <a:solidFill>
                <a:schemeClr val="tx1"/>
              </a:solidFill>
            </a:endParaRPr>
          </a:p>
          <a:p>
            <a:pPr marL="0" indent="0" algn="just">
              <a:buNone/>
            </a:pPr>
            <a:r>
              <a:rPr lang="ru-RU" sz="3400" dirty="0" smtClean="0">
                <a:solidFill>
                  <a:schemeClr val="tx1"/>
                </a:solidFill>
              </a:rPr>
              <a:t>3</a:t>
            </a:r>
            <a:r>
              <a:rPr lang="ru-RU" sz="3400" dirty="0">
                <a:solidFill>
                  <a:schemeClr val="tx1"/>
                </a:solidFill>
              </a:rPr>
              <a:t>. «Служите Господу со страхом и радуйтесь пред Ним с трепетом». </a:t>
            </a:r>
            <a:endParaRPr lang="ru-RU" sz="3400" dirty="0" smtClean="0">
              <a:solidFill>
                <a:schemeClr val="tx1"/>
              </a:solidFill>
            </a:endParaRPr>
          </a:p>
          <a:p>
            <a:pPr marL="0" indent="0" algn="just">
              <a:buNone/>
            </a:pPr>
            <a:r>
              <a:rPr lang="ru-RU" sz="3400" dirty="0" smtClean="0">
                <a:solidFill>
                  <a:schemeClr val="tx1"/>
                </a:solidFill>
              </a:rPr>
              <a:t>4</a:t>
            </a:r>
            <a:r>
              <a:rPr lang="ru-RU" sz="3400" dirty="0">
                <a:solidFill>
                  <a:schemeClr val="tx1"/>
                </a:solidFill>
              </a:rPr>
              <a:t>. «Блаженны все уповающие на Него». </a:t>
            </a:r>
            <a:endParaRPr lang="ru-RU" sz="3400" dirty="0" smtClean="0">
              <a:solidFill>
                <a:schemeClr val="tx1"/>
              </a:solidFill>
            </a:endParaRPr>
          </a:p>
          <a:p>
            <a:pPr marL="0" indent="0" algn="just">
              <a:buNone/>
            </a:pPr>
            <a:r>
              <a:rPr lang="ru-RU" sz="3400" dirty="0" smtClean="0">
                <a:solidFill>
                  <a:schemeClr val="tx1"/>
                </a:solidFill>
              </a:rPr>
              <a:t>5</a:t>
            </a:r>
            <a:r>
              <a:rPr lang="ru-RU" sz="3400" dirty="0">
                <a:solidFill>
                  <a:schemeClr val="tx1"/>
                </a:solidFill>
              </a:rPr>
              <a:t>.. Восстань, Господи, спаси меня, Боже мой». </a:t>
            </a:r>
            <a:endParaRPr lang="ru-RU" sz="3400" dirty="0" smtClean="0">
              <a:solidFill>
                <a:schemeClr val="tx1"/>
              </a:solidFill>
            </a:endParaRPr>
          </a:p>
          <a:p>
            <a:pPr marL="0" indent="0" algn="just">
              <a:buNone/>
            </a:pPr>
            <a:r>
              <a:rPr lang="ru-RU" sz="3400" dirty="0" smtClean="0">
                <a:solidFill>
                  <a:schemeClr val="tx1"/>
                </a:solidFill>
              </a:rPr>
              <a:t>6</a:t>
            </a:r>
            <a:r>
              <a:rPr lang="ru-RU" sz="3400" dirty="0">
                <a:solidFill>
                  <a:schemeClr val="tx1"/>
                </a:solidFill>
              </a:rPr>
              <a:t>. «От Господа — спасение. Над народом Твоим благословение Твое.» (</a:t>
            </a:r>
            <a:r>
              <a:rPr lang="ru-RU" sz="3400" dirty="0" err="1">
                <a:solidFill>
                  <a:schemeClr val="tx1"/>
                </a:solidFill>
              </a:rPr>
              <a:t>Пс</a:t>
            </a:r>
            <a:r>
              <a:rPr lang="ru-RU" sz="3400" dirty="0">
                <a:solidFill>
                  <a:schemeClr val="tx1"/>
                </a:solidFill>
              </a:rPr>
              <a:t>. 1; 1, б. 2;. 11 — 12. 3; 8–9). </a:t>
            </a:r>
            <a:endParaRPr lang="ru-RU" sz="3400" dirty="0" smtClean="0">
              <a:solidFill>
                <a:schemeClr val="tx1"/>
              </a:solidFill>
            </a:endParaRPr>
          </a:p>
          <a:p>
            <a:pPr marL="0" indent="0" algn="just">
              <a:buNone/>
            </a:pPr>
            <a:r>
              <a:rPr lang="ru-RU" sz="3400" dirty="0" smtClean="0">
                <a:solidFill>
                  <a:schemeClr val="tx1"/>
                </a:solidFill>
              </a:rPr>
              <a:t>7</a:t>
            </a:r>
            <a:r>
              <a:rPr lang="ru-RU" sz="3400" dirty="0">
                <a:solidFill>
                  <a:schemeClr val="tx1"/>
                </a:solidFill>
              </a:rPr>
              <a:t>. «Слава Отцу и Сыну и Святому Духу ныне и всегда и во веки веков. Аминь. </a:t>
            </a:r>
            <a:r>
              <a:rPr lang="ru-RU" sz="3400" dirty="0" err="1" smtClean="0">
                <a:solidFill>
                  <a:schemeClr val="tx1"/>
                </a:solidFill>
              </a:rPr>
              <a:t>Аллилуия</a:t>
            </a:r>
            <a:r>
              <a:rPr lang="ru-RU" sz="3400" dirty="0">
                <a:solidFill>
                  <a:schemeClr val="tx1"/>
                </a:solidFill>
              </a:rPr>
              <a:t>, </a:t>
            </a:r>
            <a:r>
              <a:rPr lang="ru-RU" sz="3400" dirty="0" err="1" smtClean="0">
                <a:solidFill>
                  <a:schemeClr val="tx1"/>
                </a:solidFill>
              </a:rPr>
              <a:t>аллилуия</a:t>
            </a:r>
            <a:r>
              <a:rPr lang="ru-RU" sz="3400" dirty="0">
                <a:solidFill>
                  <a:schemeClr val="tx1"/>
                </a:solidFill>
              </a:rPr>
              <a:t>, </a:t>
            </a:r>
            <a:r>
              <a:rPr lang="ru-RU" sz="3400" dirty="0" err="1" smtClean="0">
                <a:solidFill>
                  <a:schemeClr val="tx1"/>
                </a:solidFill>
              </a:rPr>
              <a:t>аллилуия</a:t>
            </a:r>
            <a:r>
              <a:rPr lang="ru-RU" sz="3400" dirty="0">
                <a:solidFill>
                  <a:schemeClr val="tx1"/>
                </a:solidFill>
              </a:rPr>
              <a:t>, слава Тебе, Боже». (Трижды</a:t>
            </a:r>
            <a:r>
              <a:rPr lang="ru-RU" sz="3400" dirty="0" smtClean="0">
                <a:solidFill>
                  <a:schemeClr val="tx1"/>
                </a:solidFill>
              </a:rPr>
              <a:t>).</a:t>
            </a:r>
          </a:p>
          <a:p>
            <a:pPr marL="0" indent="0" algn="just">
              <a:buNone/>
            </a:pPr>
            <a:endParaRPr lang="ru-RU" sz="3400" dirty="0" smtClean="0">
              <a:solidFill>
                <a:schemeClr val="tx1"/>
              </a:solidFill>
            </a:endParaRPr>
          </a:p>
          <a:p>
            <a:pPr marL="0" indent="0" algn="just">
              <a:buNone/>
            </a:pPr>
            <a:endParaRPr lang="ru-RU" sz="3400" dirty="0" smtClean="0">
              <a:solidFill>
                <a:schemeClr val="tx1"/>
              </a:solidFill>
            </a:endParaRPr>
          </a:p>
          <a:p>
            <a:pPr marL="0" indent="0" algn="just">
              <a:buNone/>
            </a:pPr>
            <a:r>
              <a:rPr lang="ru-RU" b="1" dirty="0" smtClean="0"/>
              <a:t>Кафизма</a:t>
            </a:r>
            <a:r>
              <a:rPr lang="ru-RU" dirty="0"/>
              <a:t> (греч. </a:t>
            </a:r>
            <a:r>
              <a:rPr lang="el-GR" dirty="0" smtClean="0"/>
              <a:t>καθισμα</a:t>
            </a:r>
            <a:r>
              <a:rPr lang="ru-RU" dirty="0" smtClean="0"/>
              <a:t> "сидение</a:t>
            </a:r>
            <a:r>
              <a:rPr lang="ru-RU" dirty="0"/>
              <a:t>") – одна из двадцати частей, на которые разделена </a:t>
            </a:r>
            <a:r>
              <a:rPr lang="ru-RU" dirty="0" smtClean="0"/>
              <a:t>Псалтирь. В свою очередь, кафизма делится на три части, называемые </a:t>
            </a:r>
            <a:r>
              <a:rPr lang="ru-RU" dirty="0" err="1" smtClean="0"/>
              <a:t>статиями</a:t>
            </a:r>
            <a:r>
              <a:rPr lang="ru-RU" dirty="0" smtClean="0"/>
              <a:t> (греч</a:t>
            </a:r>
            <a:r>
              <a:rPr lang="ru-RU" dirty="0"/>
              <a:t>. </a:t>
            </a:r>
            <a:r>
              <a:rPr lang="el-GR" dirty="0"/>
              <a:t>στασεις, </a:t>
            </a:r>
            <a:r>
              <a:rPr lang="ru-RU" dirty="0"/>
              <a:t>стояние</a:t>
            </a:r>
            <a:r>
              <a:rPr lang="ru-RU" dirty="0" smtClean="0"/>
              <a:t>) или славами.</a:t>
            </a:r>
            <a:endParaRPr lang="ru-RU" dirty="0" smtClean="0">
              <a:solidFill>
                <a:schemeClr val="tx1"/>
              </a:solidFill>
            </a:endParaRPr>
          </a:p>
          <a:p>
            <a:pPr marL="0" indent="0">
              <a:buNone/>
            </a:pPr>
            <a:endParaRPr lang="ru-RU" dirty="0"/>
          </a:p>
          <a:p>
            <a:pPr marL="0" indent="0">
              <a:buNone/>
            </a:pPr>
            <a:endParaRPr lang="ru-RU" dirty="0"/>
          </a:p>
        </p:txBody>
      </p:sp>
    </p:spTree>
    <p:extLst>
      <p:ext uri="{BB962C8B-B14F-4D97-AF65-F5344CB8AC3E}">
        <p14:creationId xmlns:p14="http://schemas.microsoft.com/office/powerpoint/2010/main" val="1717379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92500" lnSpcReduction="10000"/>
          </a:bodyPr>
          <a:lstStyle/>
          <a:p>
            <a:pPr marL="0" indent="0" algn="just">
              <a:buNone/>
            </a:pPr>
            <a:r>
              <a:rPr lang="ru-RU" dirty="0" smtClean="0">
                <a:solidFill>
                  <a:srgbClr val="FF0000"/>
                </a:solidFill>
              </a:rPr>
              <a:t>Диакон произносит малую </a:t>
            </a:r>
            <a:r>
              <a:rPr lang="ru-RU" dirty="0" err="1" smtClean="0">
                <a:solidFill>
                  <a:srgbClr val="FF0000"/>
                </a:solidFill>
              </a:rPr>
              <a:t>ектению</a:t>
            </a:r>
            <a:r>
              <a:rPr lang="ru-RU" dirty="0" smtClean="0">
                <a:solidFill>
                  <a:srgbClr val="FF0000"/>
                </a:solidFill>
              </a:rPr>
              <a:t>: </a:t>
            </a:r>
            <a:r>
              <a:rPr lang="ru-RU" dirty="0" smtClean="0"/>
              <a:t>«</a:t>
            </a:r>
            <a:r>
              <a:rPr lang="ru-RU" b="1" dirty="0" smtClean="0">
                <a:solidFill>
                  <a:schemeClr val="tx1"/>
                </a:solidFill>
              </a:rPr>
              <a:t>Паки и паки миром Господу </a:t>
            </a:r>
            <a:r>
              <a:rPr lang="ru-RU" b="1" dirty="0" err="1" smtClean="0">
                <a:solidFill>
                  <a:schemeClr val="tx1"/>
                </a:solidFill>
              </a:rPr>
              <a:t>помилимся</a:t>
            </a:r>
            <a:r>
              <a:rPr lang="ru-RU" dirty="0" smtClean="0"/>
              <a:t>».</a:t>
            </a:r>
          </a:p>
          <a:p>
            <a:pPr marL="0" indent="0" algn="just">
              <a:buNone/>
            </a:pPr>
            <a:r>
              <a:rPr lang="ru-RU" dirty="0" smtClean="0">
                <a:solidFill>
                  <a:srgbClr val="FF0000"/>
                </a:solidFill>
              </a:rPr>
              <a:t>Священник завершает ее возгласом: </a:t>
            </a:r>
            <a:r>
              <a:rPr lang="ru-RU" b="1" dirty="0" smtClean="0"/>
              <a:t>«</a:t>
            </a:r>
            <a:r>
              <a:rPr lang="ru-RU" b="1" dirty="0">
                <a:solidFill>
                  <a:schemeClr val="tx1"/>
                </a:solidFill>
              </a:rPr>
              <a:t>Ибо Твоя держава </a:t>
            </a:r>
            <a:r>
              <a:rPr lang="ru-RU" b="1" dirty="0" smtClean="0">
                <a:solidFill>
                  <a:schemeClr val="tx1"/>
                </a:solidFill>
              </a:rPr>
              <a:t>и </a:t>
            </a:r>
            <a:r>
              <a:rPr lang="ru-RU" b="1" dirty="0">
                <a:solidFill>
                  <a:schemeClr val="tx1"/>
                </a:solidFill>
              </a:rPr>
              <a:t>Твое царство и сила и слава, Отца и Сына и Святого Духа ныне и всегда и во веки веков</a:t>
            </a:r>
            <a:r>
              <a:rPr lang="ru-RU" b="1" dirty="0" smtClean="0"/>
              <a:t>».</a:t>
            </a:r>
          </a:p>
          <a:p>
            <a:pPr marL="0" indent="0" algn="just">
              <a:buNone/>
            </a:pPr>
            <a:endParaRPr lang="ru-RU" b="1" dirty="0" smtClean="0"/>
          </a:p>
          <a:p>
            <a:pPr marL="0" indent="0" algn="just">
              <a:buNone/>
            </a:pPr>
            <a:r>
              <a:rPr lang="ru-RU" b="1" dirty="0" smtClean="0">
                <a:solidFill>
                  <a:srgbClr val="FF0000"/>
                </a:solidFill>
              </a:rPr>
              <a:t>Хор: </a:t>
            </a:r>
            <a:r>
              <a:rPr lang="ru-RU" b="1" dirty="0" smtClean="0">
                <a:solidFill>
                  <a:schemeClr val="tx1"/>
                </a:solidFill>
              </a:rPr>
              <a:t>Господи</a:t>
            </a:r>
            <a:r>
              <a:rPr lang="ru-RU" b="1" dirty="0">
                <a:solidFill>
                  <a:schemeClr val="tx1"/>
                </a:solidFill>
              </a:rPr>
              <a:t>, к Тебе взываю, услышь меня. Услышь меня. Господи. Господи, я взываю к Тебе, услышь меня. Внемли голосу моления моего, когда я взываю к Тебе, услышь меня, Господи. </a:t>
            </a:r>
            <a:endParaRPr lang="ru-RU" b="1" dirty="0" smtClean="0">
              <a:solidFill>
                <a:schemeClr val="tx1"/>
              </a:solidFill>
            </a:endParaRPr>
          </a:p>
          <a:p>
            <a:pPr marL="0" indent="0" algn="just">
              <a:buNone/>
            </a:pPr>
            <a:r>
              <a:rPr lang="ru-RU" b="1" dirty="0" smtClean="0">
                <a:solidFill>
                  <a:schemeClr val="tx1"/>
                </a:solidFill>
              </a:rPr>
              <a:t>Да </a:t>
            </a:r>
            <a:r>
              <a:rPr lang="ru-RU" b="1" dirty="0">
                <a:solidFill>
                  <a:schemeClr val="tx1"/>
                </a:solidFill>
              </a:rPr>
              <a:t>направится молитва моя, как фимиам, пред лице Твое, </a:t>
            </a:r>
            <a:r>
              <a:rPr lang="ru-RU" b="1" dirty="0" err="1">
                <a:solidFill>
                  <a:schemeClr val="tx1"/>
                </a:solidFill>
              </a:rPr>
              <a:t>воздеяние</a:t>
            </a:r>
            <a:r>
              <a:rPr lang="ru-RU" b="1" dirty="0">
                <a:solidFill>
                  <a:schemeClr val="tx1"/>
                </a:solidFill>
              </a:rPr>
              <a:t> рук моих, как жертва вечерняя, услышь меня, </a:t>
            </a:r>
            <a:r>
              <a:rPr lang="ru-RU" b="1" dirty="0" smtClean="0">
                <a:solidFill>
                  <a:schemeClr val="tx1"/>
                </a:solidFill>
              </a:rPr>
              <a:t>Господи.</a:t>
            </a:r>
          </a:p>
          <a:p>
            <a:pPr marL="0" indent="0" algn="just">
              <a:buNone/>
            </a:pPr>
            <a:r>
              <a:rPr lang="ru-RU" b="1" dirty="0" smtClean="0"/>
              <a:t>После </a:t>
            </a:r>
            <a:r>
              <a:rPr lang="ru-RU" b="1" dirty="0"/>
              <a:t>этого </a:t>
            </a:r>
            <a:r>
              <a:rPr lang="ru-RU" b="1" dirty="0" smtClean="0"/>
              <a:t>исполняются </a:t>
            </a:r>
            <a:r>
              <a:rPr lang="ru-RU" b="1" dirty="0" smtClean="0">
                <a:solidFill>
                  <a:schemeClr val="tx1"/>
                </a:solidFill>
              </a:rPr>
              <a:t>стихиры</a:t>
            </a:r>
            <a:r>
              <a:rPr lang="ru-RU" b="1" dirty="0" smtClean="0"/>
              <a:t>, </a:t>
            </a:r>
            <a:r>
              <a:rPr lang="ru-RU" b="1" dirty="0"/>
              <a:t>именуемые на «Господи </a:t>
            </a:r>
            <a:r>
              <a:rPr lang="ru-RU" b="1" dirty="0" err="1"/>
              <a:t>воззвах</a:t>
            </a:r>
            <a:r>
              <a:rPr lang="ru-RU" b="1" dirty="0"/>
              <a:t>».</a:t>
            </a:r>
          </a:p>
          <a:p>
            <a:pPr marL="0" indent="0" algn="just">
              <a:buNone/>
            </a:pPr>
            <a:endParaRPr lang="ru-RU" b="1" dirty="0"/>
          </a:p>
        </p:txBody>
      </p:sp>
    </p:spTree>
    <p:extLst>
      <p:ext uri="{BB962C8B-B14F-4D97-AF65-F5344CB8AC3E}">
        <p14:creationId xmlns:p14="http://schemas.microsoft.com/office/powerpoint/2010/main" val="2114403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16632"/>
            <a:ext cx="8064896" cy="6408712"/>
          </a:xfrm>
        </p:spPr>
        <p:txBody>
          <a:bodyPr>
            <a:normAutofit fontScale="62500" lnSpcReduction="20000"/>
          </a:bodyPr>
          <a:lstStyle/>
          <a:p>
            <a:pPr marL="0" indent="0">
              <a:lnSpc>
                <a:spcPct val="120000"/>
              </a:lnSpc>
              <a:buNone/>
            </a:pPr>
            <a:r>
              <a:rPr lang="ru-RU" b="1" dirty="0">
                <a:solidFill>
                  <a:schemeClr val="tx1"/>
                </a:solidFill>
              </a:rPr>
              <a:t>Стихира</a:t>
            </a:r>
            <a:r>
              <a:rPr lang="ru-RU" b="1" dirty="0"/>
              <a:t> (греч. </a:t>
            </a:r>
            <a:r>
              <a:rPr lang="ru-RU" b="1" dirty="0" err="1" smtClean="0"/>
              <a:t>στιχηρ</a:t>
            </a:r>
            <a:r>
              <a:rPr lang="el-GR" b="1" dirty="0"/>
              <a:t>α</a:t>
            </a:r>
            <a:r>
              <a:rPr lang="ru-RU" b="1" dirty="0" smtClean="0"/>
              <a:t>– </a:t>
            </a:r>
            <a:r>
              <a:rPr lang="ru-RU" b="1" dirty="0"/>
              <a:t>«</a:t>
            </a:r>
            <a:r>
              <a:rPr lang="ru-RU" b="1" dirty="0" err="1"/>
              <a:t>многостишие</a:t>
            </a:r>
            <a:r>
              <a:rPr lang="ru-RU" b="1" dirty="0"/>
              <a:t>») – богослужебное песнопение, написанное стихотворным размером</a:t>
            </a:r>
            <a:r>
              <a:rPr lang="ru-RU" b="1" dirty="0" smtClean="0"/>
              <a:t>. Исполняются на восемь гласов (напевов).</a:t>
            </a:r>
          </a:p>
          <a:p>
            <a:pPr marL="0" indent="0">
              <a:lnSpc>
                <a:spcPct val="120000"/>
              </a:lnSpc>
              <a:buNone/>
            </a:pPr>
            <a:endParaRPr lang="ru-RU" dirty="0"/>
          </a:p>
          <a:p>
            <a:pPr marL="0" indent="0" algn="just">
              <a:lnSpc>
                <a:spcPct val="120000"/>
              </a:lnSpc>
              <a:buNone/>
            </a:pPr>
            <a:r>
              <a:rPr lang="ru-RU" dirty="0" smtClean="0"/>
              <a:t>«</a:t>
            </a:r>
            <a:r>
              <a:rPr lang="ru-RU" sz="3800" dirty="0" smtClean="0"/>
              <a:t>Современный церковный устав знает несколько видов стихир, различая их по месту, занимаемому ими в круге суточного богослужения. Это:</a:t>
            </a:r>
          </a:p>
          <a:p>
            <a:pPr marL="0" indent="0">
              <a:lnSpc>
                <a:spcPct val="120000"/>
              </a:lnSpc>
              <a:buNone/>
            </a:pPr>
            <a:r>
              <a:rPr lang="ru-RU" sz="3800" dirty="0"/>
              <a:t> </a:t>
            </a:r>
            <a:r>
              <a:rPr lang="ru-RU" sz="3800" i="1" dirty="0" smtClean="0"/>
              <a:t>1</a:t>
            </a:r>
            <a:r>
              <a:rPr lang="ru-RU" sz="3800" i="1" dirty="0"/>
              <a:t>. Стихиры на «Господи </a:t>
            </a:r>
            <a:r>
              <a:rPr lang="ru-RU" sz="3800" i="1" dirty="0" err="1"/>
              <a:t>воззвах</a:t>
            </a:r>
            <a:r>
              <a:rPr lang="ru-RU" sz="3800" i="1" dirty="0"/>
              <a:t>»,</a:t>
            </a:r>
            <a:r>
              <a:rPr lang="ru-RU" sz="3800" dirty="0"/>
              <a:t/>
            </a:r>
            <a:br>
              <a:rPr lang="ru-RU" sz="3800" dirty="0"/>
            </a:br>
            <a:r>
              <a:rPr lang="ru-RU" sz="3800" i="1" dirty="0"/>
              <a:t>2. </a:t>
            </a:r>
            <a:r>
              <a:rPr lang="ru-RU" sz="3800" i="1" dirty="0" err="1"/>
              <a:t>Литийные</a:t>
            </a:r>
            <a:r>
              <a:rPr lang="ru-RU" sz="3800" i="1" dirty="0"/>
              <a:t> стихиры,</a:t>
            </a:r>
            <a:r>
              <a:rPr lang="ru-RU" sz="3800" dirty="0"/>
              <a:t/>
            </a:r>
            <a:br>
              <a:rPr lang="ru-RU" sz="3800" dirty="0"/>
            </a:br>
            <a:r>
              <a:rPr lang="ru-RU" sz="3800" i="1" dirty="0"/>
              <a:t>3. Стихиры на стиховне,</a:t>
            </a:r>
            <a:r>
              <a:rPr lang="ru-RU" sz="3800" dirty="0"/>
              <a:t/>
            </a:r>
            <a:br>
              <a:rPr lang="ru-RU" sz="3800" dirty="0"/>
            </a:br>
            <a:r>
              <a:rPr lang="ru-RU" sz="3800" i="1" dirty="0"/>
              <a:t>4. Стихиры на «</a:t>
            </a:r>
            <a:r>
              <a:rPr lang="ru-RU" sz="3800" i="1" dirty="0" err="1"/>
              <a:t>Хвалитех</a:t>
            </a:r>
            <a:r>
              <a:rPr lang="ru-RU" sz="3800" i="1" dirty="0"/>
              <a:t>».</a:t>
            </a:r>
            <a:endParaRPr lang="ru-RU" sz="3800" dirty="0"/>
          </a:p>
          <a:p>
            <a:pPr marL="0" indent="0" algn="just">
              <a:lnSpc>
                <a:spcPct val="120000"/>
              </a:lnSpc>
              <a:buNone/>
            </a:pPr>
            <a:r>
              <a:rPr lang="ru-RU" sz="3800" dirty="0"/>
              <a:t>В древности под именем </a:t>
            </a:r>
            <a:r>
              <a:rPr lang="ru-RU" sz="3800" dirty="0" err="1"/>
              <a:t>τά</a:t>
            </a:r>
            <a:r>
              <a:rPr lang="ru-RU" sz="3800" dirty="0"/>
              <a:t> </a:t>
            </a:r>
            <a:r>
              <a:rPr lang="ru-RU" sz="3800" dirty="0" err="1"/>
              <a:t>στιχηρά</a:t>
            </a:r>
            <a:r>
              <a:rPr lang="ru-RU" sz="3800" dirty="0"/>
              <a:t> то есть βιβ</a:t>
            </a:r>
            <a:r>
              <a:rPr lang="ru-RU" sz="3800" dirty="0" err="1"/>
              <a:t>λί</a:t>
            </a:r>
            <a:r>
              <a:rPr lang="ru-RU" sz="3800" dirty="0"/>
              <a:t>α подразумевались учительные книги Ветхого Завета, написанные стихотворным размером; иногда так назывались ветхозаветные песни. Вероятно, что отдельные стихи этих песен и были первоначальных обликом стихир</a:t>
            </a:r>
            <a:r>
              <a:rPr lang="ru-RU" sz="3800" dirty="0" smtClean="0"/>
              <a:t>».</a:t>
            </a:r>
            <a:endParaRPr lang="ru-RU" sz="3800" dirty="0"/>
          </a:p>
          <a:p>
            <a:pPr marL="0" indent="0" algn="r">
              <a:lnSpc>
                <a:spcPct val="120000"/>
              </a:lnSpc>
              <a:buNone/>
            </a:pPr>
            <a:r>
              <a:rPr lang="ru-RU" sz="3100" i="1" dirty="0" smtClean="0"/>
              <a:t>(</a:t>
            </a:r>
            <a:r>
              <a:rPr lang="ru-RU" sz="3100" i="1" dirty="0" err="1" smtClean="0"/>
              <a:t>Киприан</a:t>
            </a:r>
            <a:r>
              <a:rPr lang="ru-RU" sz="3100" i="1" dirty="0" smtClean="0"/>
              <a:t> </a:t>
            </a:r>
            <a:r>
              <a:rPr lang="ru-RU" sz="3100" i="1" dirty="0"/>
              <a:t>Керн </a:t>
            </a:r>
            <a:r>
              <a:rPr lang="ru-RU" sz="3100" i="1" dirty="0" smtClean="0"/>
              <a:t>«</a:t>
            </a:r>
            <a:r>
              <a:rPr lang="ru-RU" sz="3100" i="1" dirty="0" err="1" smtClean="0"/>
              <a:t>Литургика</a:t>
            </a:r>
            <a:r>
              <a:rPr lang="ru-RU" sz="3100" i="1" dirty="0"/>
              <a:t>. </a:t>
            </a:r>
            <a:r>
              <a:rPr lang="ru-RU" sz="3100" i="1" dirty="0" err="1"/>
              <a:t>Гимнография</a:t>
            </a:r>
            <a:r>
              <a:rPr lang="ru-RU" sz="3100" i="1" dirty="0"/>
              <a:t> и </a:t>
            </a:r>
            <a:r>
              <a:rPr lang="ru-RU" sz="3100" i="1" dirty="0" err="1" smtClean="0"/>
              <a:t>эортология</a:t>
            </a:r>
            <a:r>
              <a:rPr lang="ru-RU" sz="3100" i="1" dirty="0" smtClean="0"/>
              <a:t>»).</a:t>
            </a:r>
            <a:endParaRPr lang="ru-RU" sz="3100" dirty="0"/>
          </a:p>
        </p:txBody>
      </p:sp>
    </p:spTree>
    <p:extLst>
      <p:ext uri="{BB962C8B-B14F-4D97-AF65-F5344CB8AC3E}">
        <p14:creationId xmlns:p14="http://schemas.microsoft.com/office/powerpoint/2010/main" val="522406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0"/>
            <a:ext cx="8686800" cy="6858000"/>
          </a:xfrm>
        </p:spPr>
        <p:txBody>
          <a:bodyPr/>
          <a:lstStyle/>
          <a:p>
            <a:pPr marL="0" indent="0" algn="ctr">
              <a:buNone/>
            </a:pPr>
            <a:r>
              <a:rPr lang="ru-RU" b="1" dirty="0" smtClean="0"/>
              <a:t>Воскресные стихиры 1 гласа:</a:t>
            </a:r>
          </a:p>
          <a:p>
            <a:pPr marL="0" indent="0">
              <a:buNone/>
            </a:pPr>
            <a:endParaRPr lang="ru-RU" dirty="0"/>
          </a:p>
          <a:p>
            <a:pPr marL="0" indent="0">
              <a:buNone/>
            </a:pPr>
            <a:r>
              <a:rPr lang="ru-RU" sz="1800" b="1" dirty="0">
                <a:solidFill>
                  <a:schemeClr val="tx1"/>
                </a:solidFill>
              </a:rPr>
              <a:t>Стих:</a:t>
            </a:r>
            <a:r>
              <a:rPr lang="ru-RU" sz="1800" b="1" dirty="0"/>
              <a:t> Выведи из темницы душу мою, </a:t>
            </a:r>
            <a:r>
              <a:rPr lang="ru-RU" sz="1800" b="1" dirty="0" smtClean="0"/>
              <a:t>чтобы </a:t>
            </a:r>
            <a:r>
              <a:rPr lang="ru-RU" sz="1800" b="1" dirty="0"/>
              <a:t>мне прославить имя </a:t>
            </a:r>
            <a:r>
              <a:rPr lang="ru-RU" sz="1800" b="1" dirty="0" smtClean="0"/>
              <a:t>Твоё</a:t>
            </a:r>
            <a:r>
              <a:rPr lang="ru-RU" sz="1800" b="1" dirty="0"/>
              <a:t> </a:t>
            </a:r>
            <a:r>
              <a:rPr lang="ru-RU" sz="1800" dirty="0"/>
              <a:t> </a:t>
            </a:r>
            <a:r>
              <a:rPr lang="ru-RU" sz="1800" dirty="0" smtClean="0"/>
              <a:t>(</a:t>
            </a:r>
            <a:r>
              <a:rPr lang="ru-RU" sz="1800" dirty="0" err="1" smtClean="0"/>
              <a:t>Пс</a:t>
            </a:r>
            <a:r>
              <a:rPr lang="ru-RU" sz="1800" dirty="0" smtClean="0"/>
              <a:t> 141:8а).</a:t>
            </a:r>
          </a:p>
          <a:p>
            <a:pPr marL="0" indent="0" algn="just">
              <a:buNone/>
            </a:pPr>
            <a:r>
              <a:rPr lang="ru-RU" sz="2800" dirty="0" smtClean="0">
                <a:solidFill>
                  <a:schemeClr val="tx1"/>
                </a:solidFill>
              </a:rPr>
              <a:t>Вечерние </a:t>
            </a:r>
            <a:r>
              <a:rPr lang="ru-RU" sz="2800" dirty="0">
                <a:solidFill>
                  <a:schemeClr val="tx1"/>
                </a:solidFill>
              </a:rPr>
              <a:t>наши молитвы </a:t>
            </a:r>
            <a:r>
              <a:rPr lang="ru-RU" sz="2800" dirty="0" smtClean="0">
                <a:solidFill>
                  <a:schemeClr val="tx1"/>
                </a:solidFill>
              </a:rPr>
              <a:t>прими</a:t>
            </a:r>
            <a:r>
              <a:rPr lang="ru-RU" sz="2800" dirty="0">
                <a:solidFill>
                  <a:schemeClr val="tx1"/>
                </a:solidFill>
              </a:rPr>
              <a:t>, Святой Господи</a:t>
            </a:r>
            <a:r>
              <a:rPr lang="ru-RU" sz="2800" dirty="0" smtClean="0">
                <a:solidFill>
                  <a:schemeClr val="tx1"/>
                </a:solidFill>
              </a:rPr>
              <a:t>, </a:t>
            </a:r>
            <a:r>
              <a:rPr lang="ru-RU" sz="2800" dirty="0">
                <a:solidFill>
                  <a:schemeClr val="tx1"/>
                </a:solidFill>
              </a:rPr>
              <a:t>и даруй нам прощение грехов, </a:t>
            </a:r>
            <a:r>
              <a:rPr lang="ru-RU" sz="2800" dirty="0" smtClean="0">
                <a:solidFill>
                  <a:schemeClr val="tx1"/>
                </a:solidFill>
              </a:rPr>
              <a:t>ибо </a:t>
            </a:r>
            <a:r>
              <a:rPr lang="ru-RU" sz="2800" dirty="0">
                <a:solidFill>
                  <a:schemeClr val="tx1"/>
                </a:solidFill>
              </a:rPr>
              <a:t>Ты Один</a:t>
            </a:r>
            <a:r>
              <a:rPr lang="ru-RU" sz="2800" dirty="0" smtClean="0">
                <a:solidFill>
                  <a:schemeClr val="tx1"/>
                </a:solidFill>
              </a:rPr>
              <a:t>, </a:t>
            </a:r>
            <a:r>
              <a:rPr lang="ru-RU" sz="2800" dirty="0">
                <a:solidFill>
                  <a:schemeClr val="tx1"/>
                </a:solidFill>
              </a:rPr>
              <a:t>явивший миру воскресение</a:t>
            </a:r>
            <a:r>
              <a:rPr lang="ru-RU" sz="2800" dirty="0" smtClean="0">
                <a:solidFill>
                  <a:schemeClr val="tx1"/>
                </a:solidFill>
              </a:rPr>
              <a:t>.</a:t>
            </a:r>
          </a:p>
          <a:p>
            <a:pPr marL="0" indent="0">
              <a:buNone/>
            </a:pPr>
            <a:r>
              <a:rPr lang="ru-RU" sz="1800" b="1" dirty="0">
                <a:solidFill>
                  <a:schemeClr val="tx1"/>
                </a:solidFill>
              </a:rPr>
              <a:t>Стих: </a:t>
            </a:r>
            <a:r>
              <a:rPr lang="ru-RU" sz="1800" b="1" dirty="0"/>
              <a:t>Меня будут ждать праведные</a:t>
            </a:r>
            <a:r>
              <a:rPr lang="ru-RU" sz="1800" b="1" dirty="0" smtClean="0"/>
              <a:t>, </a:t>
            </a:r>
            <a:r>
              <a:rPr lang="ru-RU" sz="1800" b="1" dirty="0"/>
              <a:t>доколе Ты не воздашь </a:t>
            </a:r>
            <a:r>
              <a:rPr lang="ru-RU" sz="1800" b="1" dirty="0" smtClean="0"/>
              <a:t>мне</a:t>
            </a:r>
            <a:r>
              <a:rPr lang="ru-RU" sz="1800" b="1" dirty="0"/>
              <a:t> </a:t>
            </a:r>
            <a:r>
              <a:rPr lang="ru-RU" sz="1800" dirty="0" smtClean="0"/>
              <a:t>(</a:t>
            </a:r>
            <a:r>
              <a:rPr lang="ru-RU" sz="1800" dirty="0" err="1" smtClean="0"/>
              <a:t>Пс</a:t>
            </a:r>
            <a:r>
              <a:rPr lang="ru-RU" sz="1800" dirty="0" smtClean="0"/>
              <a:t> 141:8б).</a:t>
            </a:r>
          </a:p>
          <a:p>
            <a:pPr marL="0" indent="0" algn="just">
              <a:buNone/>
            </a:pPr>
            <a:r>
              <a:rPr lang="ru-RU" sz="2800" dirty="0">
                <a:solidFill>
                  <a:schemeClr val="tx1"/>
                </a:solidFill>
              </a:rPr>
              <a:t>Окружите, люди, </a:t>
            </a:r>
            <a:r>
              <a:rPr lang="ru-RU" sz="2800" dirty="0" smtClean="0">
                <a:solidFill>
                  <a:schemeClr val="tx1"/>
                </a:solidFill>
              </a:rPr>
              <a:t>Сион </a:t>
            </a:r>
            <a:r>
              <a:rPr lang="ru-RU" sz="2800" dirty="0">
                <a:solidFill>
                  <a:schemeClr val="tx1"/>
                </a:solidFill>
              </a:rPr>
              <a:t>и охватите </a:t>
            </a:r>
            <a:r>
              <a:rPr lang="ru-RU" sz="2800" dirty="0" smtClean="0">
                <a:solidFill>
                  <a:schemeClr val="tx1"/>
                </a:solidFill>
              </a:rPr>
              <a:t>его </a:t>
            </a:r>
            <a:r>
              <a:rPr lang="ru-RU" sz="2800" dirty="0">
                <a:solidFill>
                  <a:schemeClr val="tx1"/>
                </a:solidFill>
              </a:rPr>
              <a:t>и в нем воздайте славу Воскресшему из мертвых</a:t>
            </a:r>
            <a:r>
              <a:rPr lang="ru-RU" sz="2800" dirty="0" smtClean="0">
                <a:solidFill>
                  <a:schemeClr val="tx1"/>
                </a:solidFill>
              </a:rPr>
              <a:t>, </a:t>
            </a:r>
            <a:r>
              <a:rPr lang="ru-RU" sz="2800" dirty="0">
                <a:solidFill>
                  <a:schemeClr val="tx1"/>
                </a:solidFill>
              </a:rPr>
              <a:t>ибо Он – Бог наш</a:t>
            </a:r>
            <a:r>
              <a:rPr lang="ru-RU" sz="2800" dirty="0" smtClean="0">
                <a:solidFill>
                  <a:schemeClr val="tx1"/>
                </a:solidFill>
              </a:rPr>
              <a:t>, </a:t>
            </a:r>
            <a:r>
              <a:rPr lang="ru-RU" sz="2800" dirty="0">
                <a:solidFill>
                  <a:schemeClr val="tx1"/>
                </a:solidFill>
              </a:rPr>
              <a:t>искупивший нас от беззаконий наших</a:t>
            </a:r>
            <a:r>
              <a:rPr lang="ru-RU" sz="2800" dirty="0" smtClean="0">
                <a:solidFill>
                  <a:schemeClr val="tx1"/>
                </a:solidFill>
              </a:rPr>
              <a:t>.</a:t>
            </a:r>
          </a:p>
          <a:p>
            <a:pPr marL="0" indent="0">
              <a:buNone/>
            </a:pPr>
            <a:r>
              <a:rPr lang="ru-RU" sz="1800" b="1" dirty="0">
                <a:solidFill>
                  <a:schemeClr val="tx1"/>
                </a:solidFill>
              </a:rPr>
              <a:t>Стих: </a:t>
            </a:r>
            <a:r>
              <a:rPr lang="ru-RU" sz="1800" b="1" dirty="0"/>
              <a:t>Из глубины я воззвал к Тебе, Господи</a:t>
            </a:r>
            <a:r>
              <a:rPr lang="ru-RU" sz="1800" b="1" dirty="0" smtClean="0"/>
              <a:t>, </a:t>
            </a:r>
            <a:r>
              <a:rPr lang="ru-RU" sz="1800" b="1" dirty="0"/>
              <a:t>Господи, услышь голос </a:t>
            </a:r>
            <a:r>
              <a:rPr lang="ru-RU" sz="1800" b="1" dirty="0" smtClean="0"/>
              <a:t>мой</a:t>
            </a:r>
            <a:r>
              <a:rPr lang="ru-RU" sz="1800" b="1" dirty="0"/>
              <a:t> </a:t>
            </a:r>
            <a:r>
              <a:rPr lang="ru-RU" sz="1800" dirty="0" smtClean="0"/>
              <a:t>(</a:t>
            </a:r>
            <a:r>
              <a:rPr lang="ru-RU" sz="1800" dirty="0" err="1" smtClean="0"/>
              <a:t>Пс</a:t>
            </a:r>
            <a:r>
              <a:rPr lang="ru-RU" sz="1800" dirty="0" smtClean="0"/>
              <a:t> 129:1–2а).</a:t>
            </a:r>
          </a:p>
          <a:p>
            <a:pPr marL="0" indent="0" algn="just">
              <a:buNone/>
            </a:pPr>
            <a:r>
              <a:rPr lang="ru-RU" sz="2800" dirty="0">
                <a:solidFill>
                  <a:schemeClr val="tx1"/>
                </a:solidFill>
              </a:rPr>
              <a:t>Придите, люди, воспоем и поклонимся Христу</a:t>
            </a:r>
            <a:r>
              <a:rPr lang="ru-RU" sz="2800" dirty="0" smtClean="0">
                <a:solidFill>
                  <a:schemeClr val="tx1"/>
                </a:solidFill>
              </a:rPr>
              <a:t>, </a:t>
            </a:r>
            <a:r>
              <a:rPr lang="ru-RU" sz="2800" dirty="0">
                <a:solidFill>
                  <a:schemeClr val="tx1"/>
                </a:solidFill>
              </a:rPr>
              <a:t>прославляя воскресение Его из мертвых</a:t>
            </a:r>
            <a:r>
              <a:rPr lang="ru-RU" sz="2800" dirty="0" smtClean="0">
                <a:solidFill>
                  <a:schemeClr val="tx1"/>
                </a:solidFill>
              </a:rPr>
              <a:t>, </a:t>
            </a:r>
            <a:r>
              <a:rPr lang="ru-RU" sz="2800" dirty="0">
                <a:solidFill>
                  <a:schemeClr val="tx1"/>
                </a:solidFill>
              </a:rPr>
              <a:t>ибо Он – Бог наш</a:t>
            </a:r>
            <a:r>
              <a:rPr lang="ru-RU" sz="2800" dirty="0" smtClean="0">
                <a:solidFill>
                  <a:schemeClr val="tx1"/>
                </a:solidFill>
              </a:rPr>
              <a:t>, </a:t>
            </a:r>
            <a:r>
              <a:rPr lang="ru-RU" sz="2800" dirty="0">
                <a:solidFill>
                  <a:schemeClr val="tx1"/>
                </a:solidFill>
              </a:rPr>
              <a:t>от обольщения врага искупивший мир.</a:t>
            </a:r>
          </a:p>
        </p:txBody>
      </p:sp>
    </p:spTree>
    <p:extLst>
      <p:ext uri="{BB962C8B-B14F-4D97-AF65-F5344CB8AC3E}">
        <p14:creationId xmlns:p14="http://schemas.microsoft.com/office/powerpoint/2010/main" val="2702695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0"/>
            <a:ext cx="8686800" cy="6858000"/>
          </a:xfrm>
        </p:spPr>
        <p:txBody>
          <a:bodyPr>
            <a:normAutofit/>
          </a:bodyPr>
          <a:lstStyle/>
          <a:p>
            <a:pPr marL="0" indent="0">
              <a:buNone/>
            </a:pPr>
            <a:r>
              <a:rPr lang="ru-RU" sz="2400" b="1" dirty="0"/>
              <a:t>Догматик</a:t>
            </a:r>
            <a:r>
              <a:rPr lang="ru-RU" sz="2400" dirty="0"/>
              <a:t> – краткое песнопение догматического содержания, </a:t>
            </a:r>
            <a:r>
              <a:rPr lang="ru-RU" sz="2400" dirty="0" smtClean="0"/>
              <a:t>посвященное Божией Матери.</a:t>
            </a:r>
          </a:p>
          <a:p>
            <a:pPr marL="0" indent="0">
              <a:buNone/>
            </a:pPr>
            <a:endParaRPr lang="ru-RU" sz="2400" dirty="0" smtClean="0"/>
          </a:p>
          <a:p>
            <a:pPr marL="0" indent="0" algn="just">
              <a:buNone/>
            </a:pPr>
            <a:r>
              <a:rPr lang="ru-RU" sz="2400" dirty="0" smtClean="0"/>
              <a:t>Соответственно восьми гласам существует восемь догматиков.</a:t>
            </a:r>
          </a:p>
          <a:p>
            <a:pPr marL="0" indent="0" algn="just">
              <a:buNone/>
            </a:pPr>
            <a:r>
              <a:rPr lang="ru-RU" sz="2400" dirty="0"/>
              <a:t>Догматик </a:t>
            </a:r>
            <a:r>
              <a:rPr lang="ru-RU" sz="2400" dirty="0" smtClean="0"/>
              <a:t>поется </a:t>
            </a:r>
            <a:r>
              <a:rPr lang="ru-RU" sz="2400" dirty="0"/>
              <a:t>на </a:t>
            </a:r>
            <a:r>
              <a:rPr lang="ru-RU" sz="2400" dirty="0" smtClean="0"/>
              <a:t>«И </a:t>
            </a:r>
            <a:r>
              <a:rPr lang="ru-RU" sz="2400" dirty="0"/>
              <a:t>ныне</a:t>
            </a:r>
            <a:r>
              <a:rPr lang="ru-RU" sz="2400" dirty="0" smtClean="0"/>
              <a:t>» </a:t>
            </a:r>
            <a:r>
              <a:rPr lang="ru-RU" sz="2400" dirty="0"/>
              <a:t>на </a:t>
            </a:r>
            <a:r>
              <a:rPr lang="ru-RU" sz="2400" dirty="0" smtClean="0"/>
              <a:t>воскресной вечерне (на </a:t>
            </a:r>
            <a:r>
              <a:rPr lang="ru-RU" sz="2400" dirty="0"/>
              <a:t>малой и на великой) после пения </a:t>
            </a:r>
            <a:r>
              <a:rPr lang="ru-RU" sz="2400" dirty="0" smtClean="0"/>
              <a:t>стихир на </a:t>
            </a:r>
            <a:r>
              <a:rPr lang="ru-RU" sz="2400" dirty="0"/>
              <a:t>"Господи </a:t>
            </a:r>
            <a:r>
              <a:rPr lang="ru-RU" sz="2400" dirty="0" err="1"/>
              <a:t>воззвах</a:t>
            </a:r>
            <a:r>
              <a:rPr lang="ru-RU" sz="2400" dirty="0"/>
              <a:t>". Содержится </a:t>
            </a:r>
            <a:r>
              <a:rPr lang="ru-RU" sz="2400" dirty="0" smtClean="0"/>
              <a:t>в Октоихе.</a:t>
            </a:r>
          </a:p>
          <a:p>
            <a:pPr marL="0" indent="0" algn="just">
              <a:buNone/>
            </a:pPr>
            <a:endParaRPr lang="ru-RU" sz="2400" dirty="0" smtClean="0"/>
          </a:p>
          <a:p>
            <a:pPr marL="0" indent="0" algn="ctr">
              <a:buNone/>
            </a:pPr>
            <a:r>
              <a:rPr lang="ru-RU" sz="2400" b="1" dirty="0" smtClean="0"/>
              <a:t>Догматик первого гласа:</a:t>
            </a:r>
          </a:p>
          <a:p>
            <a:pPr marL="0" indent="0" algn="just">
              <a:buNone/>
            </a:pPr>
            <a:r>
              <a:rPr lang="ru-RU" sz="2400" b="1" dirty="0">
                <a:solidFill>
                  <a:schemeClr val="tx1"/>
                </a:solidFill>
              </a:rPr>
              <a:t>Воспоем Марию Деву, славу всего мира, происшедшую от людей и родившую Владыку. Она – небесная дверь, воспеваемая бесплотными силами, Она украшение верующих! Она явилась как небо и как храм Божества – разрушила вражью преграду, подарила мир и открыла Царствие (Небесное). Имея Ее как твердыню веры, мы имеем и Заступника Господа от Нее родившегося. Дерзайте люди, дерзайте люди Божии, ибо он победил врагов как </a:t>
            </a:r>
            <a:r>
              <a:rPr lang="ru-RU" sz="2400" b="1" dirty="0" smtClean="0">
                <a:solidFill>
                  <a:schemeClr val="tx1"/>
                </a:solidFill>
              </a:rPr>
              <a:t>Всесильный</a:t>
            </a:r>
            <a:r>
              <a:rPr lang="en-US" sz="2400" b="1" dirty="0">
                <a:solidFill>
                  <a:schemeClr val="tx1"/>
                </a:solidFill>
              </a:rPr>
              <a:t>.</a:t>
            </a:r>
            <a:endParaRPr lang="ru-RU" sz="2400" b="1" dirty="0">
              <a:solidFill>
                <a:schemeClr val="tx1"/>
              </a:solidFill>
            </a:endParaRPr>
          </a:p>
        </p:txBody>
      </p:sp>
    </p:spTree>
    <p:extLst>
      <p:ext uri="{BB962C8B-B14F-4D97-AF65-F5344CB8AC3E}">
        <p14:creationId xmlns:p14="http://schemas.microsoft.com/office/powerpoint/2010/main" val="4664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0"/>
            <a:ext cx="8686800" cy="6858000"/>
          </a:xfrm>
        </p:spPr>
        <p:txBody>
          <a:bodyPr>
            <a:normAutofit/>
          </a:bodyPr>
          <a:lstStyle/>
          <a:p>
            <a:pPr marL="0" indent="0">
              <a:buNone/>
            </a:pPr>
            <a:endParaRPr lang="ru-RU" b="1" dirty="0" smtClean="0"/>
          </a:p>
          <a:p>
            <a:pPr marL="0" indent="0" algn="ctr">
              <a:buNone/>
            </a:pPr>
            <a:r>
              <a:rPr lang="ru-RU" b="1" dirty="0" smtClean="0"/>
              <a:t>Всенощное </a:t>
            </a:r>
            <a:r>
              <a:rPr lang="ru-RU" b="1" dirty="0"/>
              <a:t>бдение служится накануне</a:t>
            </a:r>
            <a:r>
              <a:rPr lang="ru-RU" b="1" dirty="0" smtClean="0"/>
              <a:t>:</a:t>
            </a:r>
          </a:p>
          <a:p>
            <a:pPr marL="0" indent="0">
              <a:buNone/>
            </a:pPr>
            <a:endParaRPr lang="ru-RU" b="1" dirty="0"/>
          </a:p>
          <a:p>
            <a:pPr marL="0" indent="0">
              <a:buNone/>
            </a:pPr>
            <a:r>
              <a:rPr lang="ru-RU" i="1" dirty="0" smtClean="0"/>
              <a:t>– </a:t>
            </a:r>
            <a:r>
              <a:rPr lang="ru-RU" i="1" dirty="0"/>
              <a:t>воскресных </a:t>
            </a:r>
            <a:r>
              <a:rPr lang="ru-RU" i="1" dirty="0" smtClean="0"/>
              <a:t>дней;</a:t>
            </a:r>
            <a:r>
              <a:rPr lang="ru-RU" i="1" dirty="0"/>
              <a:t/>
            </a:r>
            <a:br>
              <a:rPr lang="ru-RU" i="1" dirty="0"/>
            </a:br>
            <a:r>
              <a:rPr lang="ru-RU" i="1" dirty="0"/>
              <a:t>– двунадесятых </a:t>
            </a:r>
            <a:r>
              <a:rPr lang="ru-RU" i="1" dirty="0" smtClean="0"/>
              <a:t>и великих праздников      ;</a:t>
            </a:r>
            <a:r>
              <a:rPr lang="ru-RU" i="1" dirty="0"/>
              <a:t/>
            </a:r>
            <a:br>
              <a:rPr lang="ru-RU" i="1" dirty="0"/>
            </a:br>
            <a:r>
              <a:rPr lang="ru-RU" i="1" dirty="0"/>
              <a:t>– праздников, отмеченных особым знаком в Типиконе </a:t>
            </a:r>
            <a:r>
              <a:rPr lang="ru-RU" i="1" dirty="0" smtClean="0"/>
              <a:t>     (напр., </a:t>
            </a:r>
            <a:r>
              <a:rPr lang="ru-RU" i="1" dirty="0"/>
              <a:t>память Апостола и Евангелиста Иоанна </a:t>
            </a:r>
            <a:r>
              <a:rPr lang="ru-RU" i="1" dirty="0" smtClean="0"/>
              <a:t>Богослова или </a:t>
            </a:r>
            <a:r>
              <a:rPr lang="ru-RU" i="1" dirty="0"/>
              <a:t>Святителя Николая Чудотворца</a:t>
            </a:r>
            <a:r>
              <a:rPr lang="ru-RU" i="1" dirty="0" smtClean="0"/>
              <a:t>);</a:t>
            </a:r>
            <a:r>
              <a:rPr lang="ru-RU" i="1" dirty="0"/>
              <a:t/>
            </a:r>
            <a:br>
              <a:rPr lang="ru-RU" i="1" dirty="0"/>
            </a:br>
            <a:r>
              <a:rPr lang="ru-RU" i="1" dirty="0"/>
              <a:t>– дни храмовых </a:t>
            </a:r>
            <a:r>
              <a:rPr lang="ru-RU" i="1" dirty="0" smtClean="0"/>
              <a:t>праздников;</a:t>
            </a:r>
            <a:r>
              <a:rPr lang="ru-RU" i="1" dirty="0"/>
              <a:t/>
            </a:r>
            <a:br>
              <a:rPr lang="ru-RU" i="1" dirty="0"/>
            </a:br>
            <a:r>
              <a:rPr lang="ru-RU" i="1" dirty="0"/>
              <a:t>– </a:t>
            </a:r>
            <a:r>
              <a:rPr lang="ru-RU" i="1" dirty="0" smtClean="0"/>
              <a:t>дни </a:t>
            </a:r>
            <a:r>
              <a:rPr lang="ru-RU" i="1" dirty="0" err="1" smtClean="0"/>
              <a:t>местночтимых</a:t>
            </a:r>
            <a:r>
              <a:rPr lang="ru-RU" i="1" dirty="0" smtClean="0"/>
              <a:t> святых.</a:t>
            </a:r>
          </a:p>
          <a:p>
            <a:pPr marL="0" indent="0">
              <a:buNone/>
            </a:pPr>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2686" y="2311583"/>
            <a:ext cx="373956" cy="37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1408" y="3389231"/>
            <a:ext cx="334234" cy="302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006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686800" cy="650702"/>
          </a:xfrm>
        </p:spPr>
        <p:txBody>
          <a:bodyPr>
            <a:normAutofit fontScale="85000" lnSpcReduction="10000"/>
          </a:bodyPr>
          <a:lstStyle/>
          <a:p>
            <a:pPr marL="0" indent="0" algn="ctr">
              <a:buNone/>
            </a:pPr>
            <a:r>
              <a:rPr lang="ru-RU" dirty="0" smtClean="0"/>
              <a:t>Во </a:t>
            </a:r>
            <a:r>
              <a:rPr lang="ru-RU" dirty="0"/>
              <a:t>в</a:t>
            </a:r>
            <a:r>
              <a:rPr lang="ru-RU" dirty="0" smtClean="0"/>
              <a:t>ремя пения догматика совершается Вход с кадилом</a:t>
            </a:r>
            <a:endParaRPr lang="ru-RU" dirty="0"/>
          </a:p>
        </p:txBody>
      </p:sp>
      <p:pic>
        <p:nvPicPr>
          <p:cNvPr id="6146" name="Picture 2" descr="C:\Users\Василий\Desktop\библейско-богсловские курсы\11 лекция\fotor792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78" y="1348771"/>
            <a:ext cx="7422730" cy="5320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15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16632"/>
            <a:ext cx="8515672" cy="6741368"/>
          </a:xfrm>
        </p:spPr>
        <p:txBody>
          <a:bodyPr>
            <a:normAutofit fontScale="70000" lnSpcReduction="20000"/>
          </a:bodyPr>
          <a:lstStyle/>
          <a:p>
            <a:pPr marL="0" indent="0" algn="ctr">
              <a:lnSpc>
                <a:spcPct val="120000"/>
              </a:lnSpc>
              <a:buNone/>
            </a:pPr>
            <a:endParaRPr lang="ru-RU" b="1" dirty="0" smtClean="0"/>
          </a:p>
          <a:p>
            <a:pPr marL="0" indent="0" algn="ctr">
              <a:lnSpc>
                <a:spcPct val="120000"/>
              </a:lnSpc>
              <a:buNone/>
            </a:pPr>
            <a:r>
              <a:rPr lang="ru-RU" b="1" dirty="0" smtClean="0"/>
              <a:t>Священник читает молитва входа на вечерни: </a:t>
            </a:r>
          </a:p>
          <a:p>
            <a:pPr marL="0" indent="0" algn="ctr">
              <a:lnSpc>
                <a:spcPct val="120000"/>
              </a:lnSpc>
              <a:buNone/>
            </a:pPr>
            <a:endParaRPr lang="ru-RU" dirty="0" smtClean="0"/>
          </a:p>
          <a:p>
            <a:pPr marL="0" indent="0" algn="just">
              <a:lnSpc>
                <a:spcPct val="120000"/>
              </a:lnSpc>
              <a:buNone/>
            </a:pPr>
            <a:r>
              <a:rPr lang="ru-RU" sz="3400" b="1" dirty="0">
                <a:solidFill>
                  <a:schemeClr val="tx1"/>
                </a:solidFill>
              </a:rPr>
              <a:t>Вечером, и утром, и в полдень, восхваляем, благословляем, благодарим и молимся Тебе, Владыка всех, человеколюбивый Господи! Направь молитву нашу как фимиам пред лицо Твоё и не дай уклониться сердцам нашим к словам или помыслам порочным, но избавь нас ото всех, уловляющих души наши, ибо к Тебе, Господи, Господи, очи наши, и на Тебя мы уповаем, да не постыдишь нас, Боже наш</a:t>
            </a:r>
            <a:r>
              <a:rPr lang="ru-RU" sz="3400" b="1" dirty="0" smtClean="0">
                <a:solidFill>
                  <a:schemeClr val="tx1"/>
                </a:solidFill>
              </a:rPr>
              <a:t>.</a:t>
            </a:r>
          </a:p>
          <a:p>
            <a:pPr marL="0" indent="0" algn="just">
              <a:lnSpc>
                <a:spcPct val="120000"/>
              </a:lnSpc>
              <a:buNone/>
            </a:pPr>
            <a:r>
              <a:rPr lang="ru-RU" sz="3400" b="1" dirty="0">
                <a:solidFill>
                  <a:schemeClr val="tx1"/>
                </a:solidFill>
              </a:rPr>
              <a:t>Ибо подобает Тебе вся слава, честь и поклонение, Отцу и Сыну и Святому Духу, ныне и всегда, и во веки веков. Аминь</a:t>
            </a:r>
            <a:r>
              <a:rPr lang="ru-RU" sz="3400" b="1" dirty="0" smtClean="0">
                <a:solidFill>
                  <a:schemeClr val="tx1"/>
                </a:solidFill>
              </a:rPr>
              <a:t>.</a:t>
            </a:r>
          </a:p>
          <a:p>
            <a:pPr marL="0" indent="0">
              <a:lnSpc>
                <a:spcPct val="120000"/>
              </a:lnSpc>
              <a:buNone/>
            </a:pPr>
            <a:r>
              <a:rPr lang="ru-RU" sz="3400" b="1" dirty="0">
                <a:solidFill>
                  <a:srgbClr val="FF0000"/>
                </a:solidFill>
              </a:rPr>
              <a:t>Диакон:</a:t>
            </a:r>
            <a:r>
              <a:rPr lang="ru-RU" sz="3400" dirty="0"/>
              <a:t> </a:t>
            </a:r>
            <a:r>
              <a:rPr lang="ru-RU" sz="3400" b="1" dirty="0">
                <a:solidFill>
                  <a:schemeClr val="tx1"/>
                </a:solidFill>
              </a:rPr>
              <a:t>Благослови, владыка, святой вход!</a:t>
            </a:r>
          </a:p>
          <a:p>
            <a:pPr marL="0" indent="0" algn="just">
              <a:lnSpc>
                <a:spcPct val="120000"/>
              </a:lnSpc>
              <a:buNone/>
            </a:pPr>
            <a:r>
              <a:rPr lang="ru-RU" sz="3400" b="1" dirty="0" smtClean="0">
                <a:solidFill>
                  <a:srgbClr val="FF0000"/>
                </a:solidFill>
              </a:rPr>
              <a:t>Священник</a:t>
            </a:r>
            <a:r>
              <a:rPr lang="ru-RU" sz="3400" b="1" dirty="0" smtClean="0"/>
              <a:t> (</a:t>
            </a:r>
            <a:r>
              <a:rPr lang="ru-RU" sz="3400" dirty="0" smtClean="0"/>
              <a:t>благословляя пространство перед собой):</a:t>
            </a:r>
            <a:r>
              <a:rPr lang="ru-RU" sz="3400" b="1" dirty="0"/>
              <a:t> </a:t>
            </a:r>
            <a:r>
              <a:rPr lang="ru-RU" sz="3400" b="1" dirty="0">
                <a:solidFill>
                  <a:schemeClr val="tx1"/>
                </a:solidFill>
              </a:rPr>
              <a:t>Благословен вход святых Твоих всегда, ныне и присно, и во веки веков</a:t>
            </a:r>
            <a:r>
              <a:rPr lang="ru-RU" sz="3400" b="1" dirty="0" smtClean="0">
                <a:solidFill>
                  <a:schemeClr val="tx1"/>
                </a:solidFill>
              </a:rPr>
              <a:t>.</a:t>
            </a:r>
            <a:endParaRPr lang="ru-RU" sz="3400" dirty="0"/>
          </a:p>
        </p:txBody>
      </p:sp>
    </p:spTree>
    <p:extLst>
      <p:ext uri="{BB962C8B-B14F-4D97-AF65-F5344CB8AC3E}">
        <p14:creationId xmlns:p14="http://schemas.microsoft.com/office/powerpoint/2010/main" val="1260178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686800" cy="722710"/>
          </a:xfrm>
        </p:spPr>
        <p:txBody>
          <a:bodyPr/>
          <a:lstStyle/>
          <a:p>
            <a:pPr marL="0" indent="0" algn="ctr">
              <a:buNone/>
            </a:pPr>
            <a:r>
              <a:rPr lang="ru-RU" dirty="0" smtClean="0"/>
              <a:t>Диакон возглашает: </a:t>
            </a:r>
            <a:r>
              <a:rPr lang="ru-RU" b="1" dirty="0" smtClean="0">
                <a:solidFill>
                  <a:schemeClr val="tx1"/>
                </a:solidFill>
              </a:rPr>
              <a:t>«Премудрость, прости!»</a:t>
            </a:r>
            <a:endParaRPr lang="ru-RU" b="1" dirty="0">
              <a:solidFill>
                <a:schemeClr val="tx1"/>
              </a:solidFill>
            </a:endParaRPr>
          </a:p>
        </p:txBody>
      </p:sp>
      <p:pic>
        <p:nvPicPr>
          <p:cNvPr id="7170" name="Picture 2" descr="C:\Users\Василий\Desktop\библейско-богсловские курсы\11 лекция\fotor7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08382"/>
            <a:ext cx="8117160" cy="553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063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124744"/>
            <a:ext cx="8686800" cy="5328592"/>
          </a:xfrm>
        </p:spPr>
        <p:txBody>
          <a:bodyPr>
            <a:normAutofit fontScale="92500" lnSpcReduction="10000"/>
          </a:bodyPr>
          <a:lstStyle/>
          <a:p>
            <a:pPr marL="0" indent="0" algn="just">
              <a:buNone/>
              <a:defRPr/>
            </a:pPr>
            <a:r>
              <a:rPr lang="ru-RU" dirty="0"/>
              <a:t>Воскресное всенощное бдение по современной приходской богослужебной практике включает в себя:</a:t>
            </a:r>
          </a:p>
          <a:p>
            <a:pPr algn="just">
              <a:defRPr/>
            </a:pPr>
            <a:r>
              <a:rPr lang="ru-RU" dirty="0"/>
              <a:t>1. Великую вечерню.</a:t>
            </a:r>
          </a:p>
          <a:p>
            <a:pPr algn="just">
              <a:defRPr/>
            </a:pPr>
            <a:r>
              <a:rPr lang="ru-RU" dirty="0"/>
              <a:t>2. Утреню.</a:t>
            </a:r>
          </a:p>
          <a:p>
            <a:pPr algn="just">
              <a:defRPr/>
            </a:pPr>
            <a:r>
              <a:rPr lang="ru-RU" dirty="0"/>
              <a:t>3. Первый  час.</a:t>
            </a:r>
          </a:p>
          <a:p>
            <a:pPr algn="just">
              <a:defRPr/>
            </a:pPr>
            <a:endParaRPr lang="ru-RU" dirty="0"/>
          </a:p>
          <a:p>
            <a:pPr marL="0" indent="0" algn="just">
              <a:buNone/>
              <a:defRPr/>
            </a:pPr>
            <a:r>
              <a:rPr lang="ru-RU" dirty="0"/>
              <a:t>Перед Воскресным всенощным бдением служится Малая вечерня. Иногда Всенощное бдение начинается Великим повечерием, тогда Малой вечерни не полагается.</a:t>
            </a:r>
            <a:endParaRPr lang="ru-RU" dirty="0"/>
          </a:p>
        </p:txBody>
      </p:sp>
    </p:spTree>
    <p:extLst>
      <p:ext uri="{BB962C8B-B14F-4D97-AF65-F5344CB8AC3E}">
        <p14:creationId xmlns:p14="http://schemas.microsoft.com/office/powerpoint/2010/main" val="633575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асилий\Desktop\библейско-богсловские курсы\11 лекция\fotor7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87" y="1403703"/>
            <a:ext cx="8137741" cy="54278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16632"/>
            <a:ext cx="9144000" cy="954107"/>
          </a:xfrm>
          <a:prstGeom prst="rect">
            <a:avLst/>
          </a:prstGeom>
          <a:noFill/>
        </p:spPr>
        <p:txBody>
          <a:bodyPr wrap="square" rtlCol="0">
            <a:spAutoFit/>
          </a:bodyPr>
          <a:lstStyle/>
          <a:p>
            <a:pPr algn="ctr"/>
            <a:r>
              <a:rPr lang="ru-RU" sz="2800" dirty="0" smtClean="0"/>
              <a:t>Каждение алтаря в начале Великой вечерни на Всенощном бдении</a:t>
            </a:r>
            <a:endParaRPr lang="ru-RU" sz="2800" dirty="0"/>
          </a:p>
        </p:txBody>
      </p:sp>
    </p:spTree>
    <p:extLst>
      <p:ext uri="{BB962C8B-B14F-4D97-AF65-F5344CB8AC3E}">
        <p14:creationId xmlns:p14="http://schemas.microsoft.com/office/powerpoint/2010/main" val="914920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4589" y="260648"/>
            <a:ext cx="8686800" cy="722709"/>
          </a:xfrm>
        </p:spPr>
        <p:txBody>
          <a:bodyPr>
            <a:normAutofit fontScale="70000" lnSpcReduction="20000"/>
          </a:bodyPr>
          <a:lstStyle/>
          <a:p>
            <a:pPr marL="0" indent="0" algn="ctr">
              <a:buNone/>
            </a:pPr>
            <a:r>
              <a:rPr lang="ru-RU" dirty="0" smtClean="0"/>
              <a:t>Диакон с амвона возглашает: «</a:t>
            </a:r>
            <a:r>
              <a:rPr lang="ru-RU" b="1" dirty="0" err="1"/>
              <a:t>Востаните</a:t>
            </a:r>
            <a:r>
              <a:rPr lang="ru-RU" b="1" dirty="0" smtClean="0"/>
              <a:t>!</a:t>
            </a:r>
            <a:r>
              <a:rPr lang="ru-RU" dirty="0" smtClean="0"/>
              <a:t>»</a:t>
            </a:r>
          </a:p>
          <a:p>
            <a:pPr marL="0" indent="0" algn="ctr">
              <a:buNone/>
            </a:pPr>
            <a:r>
              <a:rPr lang="ru-RU" dirty="0" smtClean="0"/>
              <a:t>Хор отвечает:</a:t>
            </a:r>
            <a:r>
              <a:rPr lang="ru-RU" b="1" dirty="0" smtClean="0"/>
              <a:t> «</a:t>
            </a:r>
            <a:r>
              <a:rPr lang="ru-RU" b="1" dirty="0"/>
              <a:t>Господи, благослови!</a:t>
            </a:r>
            <a:r>
              <a:rPr lang="ru-RU" b="1" dirty="0" smtClean="0"/>
              <a:t>».</a:t>
            </a:r>
            <a:endParaRPr lang="ru-RU" b="1" dirty="0"/>
          </a:p>
        </p:txBody>
      </p:sp>
      <p:pic>
        <p:nvPicPr>
          <p:cNvPr id="2051" name="Picture 3" descr="C:\Users\Василий\Desktop\библейско-богсловские курсы\11 лекция\fotor7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8117160" cy="541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084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3"/>
            <a:ext cx="9144000" cy="936104"/>
          </a:xfrm>
        </p:spPr>
        <p:txBody>
          <a:bodyPr>
            <a:normAutofit fontScale="70000" lnSpcReduction="20000"/>
          </a:bodyPr>
          <a:lstStyle/>
          <a:p>
            <a:pPr marL="0" indent="0" algn="ctr">
              <a:buNone/>
            </a:pPr>
            <a:r>
              <a:rPr lang="ru-RU" dirty="0" smtClean="0"/>
              <a:t>Священник возглашает (изображая кадилом знак креста): «</a:t>
            </a:r>
            <a:r>
              <a:rPr lang="ru-RU" b="1" dirty="0"/>
              <a:t>Слава святой, и единосущной, и животворящей, и нераздельной Троице всегда: ныне и присно, и во веки </a:t>
            </a:r>
            <a:r>
              <a:rPr lang="ru-RU" b="1" dirty="0" smtClean="0"/>
              <a:t>веков</a:t>
            </a:r>
            <a:r>
              <a:rPr lang="ru-RU" dirty="0" smtClean="0"/>
              <a:t>».</a:t>
            </a:r>
            <a:endParaRPr lang="ru-RU" dirty="0"/>
          </a:p>
        </p:txBody>
      </p:sp>
      <p:pic>
        <p:nvPicPr>
          <p:cNvPr id="4098" name="Picture 2" descr="C:\Users\Василий\Desktop\библейско-богсловские курсы\11 лекция\fotor7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80" y="1207179"/>
            <a:ext cx="8405192" cy="5606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283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268760"/>
            <a:ext cx="8686800" cy="4811365"/>
          </a:xfrm>
        </p:spPr>
        <p:txBody>
          <a:bodyPr/>
          <a:lstStyle/>
          <a:p>
            <a:pPr marL="0" indent="0">
              <a:buNone/>
            </a:pPr>
            <a:r>
              <a:rPr lang="ru-RU" b="1" dirty="0" smtClean="0">
                <a:solidFill>
                  <a:srgbClr val="FF0000"/>
                </a:solidFill>
              </a:rPr>
              <a:t>Хор: </a:t>
            </a:r>
            <a:r>
              <a:rPr lang="ru-RU" b="1" dirty="0" smtClean="0">
                <a:solidFill>
                  <a:schemeClr val="tx1"/>
                </a:solidFill>
              </a:rPr>
              <a:t>Аминь.</a:t>
            </a:r>
          </a:p>
          <a:p>
            <a:pPr marL="0" indent="0">
              <a:buNone/>
            </a:pPr>
            <a:r>
              <a:rPr lang="ru-RU" dirty="0" smtClean="0"/>
              <a:t>Священнослужители в алтаре поют:</a:t>
            </a:r>
          </a:p>
          <a:p>
            <a:pPr marL="0" indent="0">
              <a:buNone/>
            </a:pPr>
            <a:r>
              <a:rPr lang="ru-RU" b="1" dirty="0" err="1">
                <a:solidFill>
                  <a:schemeClr val="tx1"/>
                </a:solidFill>
              </a:rPr>
              <a:t>Приидите</a:t>
            </a:r>
            <a:r>
              <a:rPr lang="ru-RU" b="1" dirty="0">
                <a:solidFill>
                  <a:schemeClr val="tx1"/>
                </a:solidFill>
              </a:rPr>
              <a:t>, поклонимся Царю, нашему Богу. </a:t>
            </a:r>
            <a:r>
              <a:rPr lang="ru-RU" b="1" dirty="0" err="1">
                <a:solidFill>
                  <a:schemeClr val="tx1"/>
                </a:solidFill>
              </a:rPr>
              <a:t>Приидите</a:t>
            </a:r>
            <a:r>
              <a:rPr lang="ru-RU" b="1" dirty="0">
                <a:solidFill>
                  <a:schemeClr val="tx1"/>
                </a:solidFill>
              </a:rPr>
              <a:t>, поклонимся я припадем ко Христу, Царю, нашему Богу. </a:t>
            </a:r>
            <a:endParaRPr lang="ru-RU" b="1" dirty="0" smtClean="0">
              <a:solidFill>
                <a:schemeClr val="tx1"/>
              </a:solidFill>
            </a:endParaRPr>
          </a:p>
          <a:p>
            <a:pPr marL="0" indent="0">
              <a:buNone/>
            </a:pPr>
            <a:r>
              <a:rPr lang="ru-RU" b="1" dirty="0" err="1" smtClean="0">
                <a:solidFill>
                  <a:schemeClr val="tx1"/>
                </a:solidFill>
              </a:rPr>
              <a:t>Приидите</a:t>
            </a:r>
            <a:r>
              <a:rPr lang="ru-RU" b="1" dirty="0">
                <a:solidFill>
                  <a:schemeClr val="tx1"/>
                </a:solidFill>
              </a:rPr>
              <a:t>, поклонимся я припадем к Самому Христу, Царю и Богу нашему. </a:t>
            </a:r>
            <a:endParaRPr lang="ru-RU" b="1" dirty="0" smtClean="0">
              <a:solidFill>
                <a:schemeClr val="tx1"/>
              </a:solidFill>
            </a:endParaRPr>
          </a:p>
          <a:p>
            <a:pPr marL="0" indent="0">
              <a:buNone/>
            </a:pPr>
            <a:r>
              <a:rPr lang="ru-RU" b="1" dirty="0" err="1" smtClean="0">
                <a:solidFill>
                  <a:schemeClr val="tx1"/>
                </a:solidFill>
              </a:rPr>
              <a:t>Приидите</a:t>
            </a:r>
            <a:r>
              <a:rPr lang="ru-RU" b="1" dirty="0">
                <a:solidFill>
                  <a:schemeClr val="tx1"/>
                </a:solidFill>
              </a:rPr>
              <a:t>, поклонимся и припадем к </a:t>
            </a:r>
            <a:r>
              <a:rPr lang="ru-RU" b="1" dirty="0" smtClean="0">
                <a:solidFill>
                  <a:schemeClr val="tx1"/>
                </a:solidFill>
              </a:rPr>
              <a:t>Нему.</a:t>
            </a:r>
            <a:endParaRPr lang="ru-RU" b="1" dirty="0">
              <a:solidFill>
                <a:schemeClr val="tx1"/>
              </a:solidFill>
            </a:endParaRPr>
          </a:p>
        </p:txBody>
      </p:sp>
    </p:spTree>
    <p:extLst>
      <p:ext uri="{BB962C8B-B14F-4D97-AF65-F5344CB8AC3E}">
        <p14:creationId xmlns:p14="http://schemas.microsoft.com/office/powerpoint/2010/main" val="1890069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16632"/>
            <a:ext cx="8686800" cy="6741368"/>
          </a:xfrm>
        </p:spPr>
        <p:txBody>
          <a:bodyPr>
            <a:normAutofit fontScale="92500" lnSpcReduction="10000"/>
          </a:bodyPr>
          <a:lstStyle/>
          <a:p>
            <a:pPr marL="0" indent="0">
              <a:lnSpc>
                <a:spcPct val="110000"/>
              </a:lnSpc>
              <a:buNone/>
            </a:pPr>
            <a:r>
              <a:rPr lang="ru-RU" sz="2600" b="1" dirty="0" smtClean="0"/>
              <a:t>Хор начинает петь 103 псалом, в котором прославляется </a:t>
            </a:r>
            <a:r>
              <a:rPr lang="ru-RU" sz="2600" b="1" dirty="0"/>
              <a:t>премудрость Творца, </a:t>
            </a:r>
            <a:r>
              <a:rPr lang="ru-RU" sz="2600" b="1" dirty="0" smtClean="0"/>
              <a:t>явленная </a:t>
            </a:r>
            <a:r>
              <a:rPr lang="ru-RU" sz="2600" b="1" dirty="0"/>
              <a:t>в </a:t>
            </a:r>
            <a:r>
              <a:rPr lang="ru-RU" sz="2600" b="1" dirty="0" smtClean="0"/>
              <a:t>красоте </a:t>
            </a:r>
            <a:r>
              <a:rPr lang="ru-RU" sz="2600" b="1" dirty="0"/>
              <a:t>видимого мира</a:t>
            </a:r>
            <a:r>
              <a:rPr lang="ru-RU" sz="2600" b="1" dirty="0" smtClean="0"/>
              <a:t>: </a:t>
            </a:r>
          </a:p>
          <a:p>
            <a:pPr marL="0" indent="0">
              <a:buNone/>
            </a:pPr>
            <a:endParaRPr lang="en-US" dirty="0"/>
          </a:p>
          <a:p>
            <a:pPr marL="0" indent="0">
              <a:buNone/>
            </a:pPr>
            <a:r>
              <a:rPr lang="ru-RU" dirty="0"/>
              <a:t>Благословляй, душа моя, Господа! </a:t>
            </a:r>
          </a:p>
          <a:p>
            <a:pPr marL="0" indent="0">
              <a:buNone/>
            </a:pPr>
            <a:r>
              <a:rPr lang="ru-RU" dirty="0" smtClean="0"/>
              <a:t>Благословен </a:t>
            </a:r>
            <a:r>
              <a:rPr lang="ru-RU" dirty="0"/>
              <a:t>Ты, Господи. </a:t>
            </a:r>
          </a:p>
          <a:p>
            <a:pPr marL="0" indent="0">
              <a:buNone/>
            </a:pPr>
            <a:r>
              <a:rPr lang="ru-RU" dirty="0" smtClean="0"/>
              <a:t>Господи</a:t>
            </a:r>
            <a:r>
              <a:rPr lang="ru-RU" dirty="0"/>
              <a:t>, Боже мой, возвеличен Ты весьма</a:t>
            </a:r>
            <a:r>
              <a:rPr lang="ru-RU" dirty="0" smtClean="0"/>
              <a:t>.</a:t>
            </a:r>
          </a:p>
          <a:p>
            <a:pPr marL="0" indent="0">
              <a:buNone/>
            </a:pPr>
            <a:r>
              <a:rPr lang="ru-RU" dirty="0" smtClean="0"/>
              <a:t> </a:t>
            </a:r>
            <a:r>
              <a:rPr lang="ru-RU" dirty="0"/>
              <a:t>Благословен Ты, Господи. </a:t>
            </a:r>
            <a:endParaRPr lang="ru-RU" dirty="0" smtClean="0"/>
          </a:p>
          <a:p>
            <a:pPr marL="0" indent="0">
              <a:buNone/>
            </a:pPr>
            <a:r>
              <a:rPr lang="ru-RU" dirty="0" smtClean="0"/>
              <a:t>Славословием </a:t>
            </a:r>
            <a:r>
              <a:rPr lang="ru-RU" dirty="0"/>
              <a:t>и благолепием облекся </a:t>
            </a:r>
            <a:r>
              <a:rPr lang="ru-RU" dirty="0" smtClean="0"/>
              <a:t>Ты.</a:t>
            </a:r>
          </a:p>
          <a:p>
            <a:pPr marL="0" indent="0">
              <a:buNone/>
            </a:pPr>
            <a:r>
              <a:rPr lang="ru-RU" dirty="0" smtClean="0"/>
              <a:t>Благословен </a:t>
            </a:r>
            <a:r>
              <a:rPr lang="ru-RU" dirty="0"/>
              <a:t>Ты, Господи. </a:t>
            </a:r>
          </a:p>
          <a:p>
            <a:pPr marL="0" indent="0">
              <a:buNone/>
            </a:pPr>
            <a:r>
              <a:rPr lang="ru-RU" dirty="0" smtClean="0"/>
              <a:t>Посреди </a:t>
            </a:r>
            <a:r>
              <a:rPr lang="ru-RU" dirty="0"/>
              <a:t>гор пройдут воды</a:t>
            </a:r>
            <a:r>
              <a:rPr lang="ru-RU" dirty="0" smtClean="0"/>
              <a:t>, </a:t>
            </a:r>
            <a:r>
              <a:rPr lang="ru-RU" dirty="0"/>
              <a:t>дивны дела Твои, Господи</a:t>
            </a:r>
            <a:r>
              <a:rPr lang="ru-RU" dirty="0" smtClean="0"/>
              <a:t>! </a:t>
            </a:r>
          </a:p>
          <a:p>
            <a:pPr marL="0" indent="0">
              <a:buNone/>
            </a:pPr>
            <a:r>
              <a:rPr lang="ru-RU" dirty="0" smtClean="0"/>
              <a:t>Всё </a:t>
            </a:r>
            <a:r>
              <a:rPr lang="ru-RU" dirty="0"/>
              <a:t>премудростью Ты сотворил</a:t>
            </a:r>
            <a:r>
              <a:rPr lang="ru-RU" dirty="0" smtClean="0"/>
              <a:t>. </a:t>
            </a:r>
          </a:p>
          <a:p>
            <a:pPr marL="0" indent="0">
              <a:buNone/>
            </a:pPr>
            <a:r>
              <a:rPr lang="ru-RU" dirty="0" smtClean="0"/>
              <a:t>Слава </a:t>
            </a:r>
            <a:r>
              <a:rPr lang="ru-RU" dirty="0"/>
              <a:t>Тебе, Господи, Сотворившему все!</a:t>
            </a:r>
          </a:p>
        </p:txBody>
      </p:sp>
    </p:spTree>
    <p:extLst>
      <p:ext uri="{BB962C8B-B14F-4D97-AF65-F5344CB8AC3E}">
        <p14:creationId xmlns:p14="http://schemas.microsoft.com/office/powerpoint/2010/main" val="1673163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2960"/>
            <a:ext cx="8686800" cy="794717"/>
          </a:xfrm>
        </p:spPr>
        <p:txBody>
          <a:bodyPr/>
          <a:lstStyle/>
          <a:p>
            <a:pPr marL="0" indent="0">
              <a:buNone/>
            </a:pPr>
            <a:r>
              <a:rPr lang="ru-RU" dirty="0" smtClean="0"/>
              <a:t>Священник совершает полное каждение храма</a:t>
            </a:r>
            <a:endParaRPr lang="ru-RU" dirty="0"/>
          </a:p>
        </p:txBody>
      </p:sp>
      <p:pic>
        <p:nvPicPr>
          <p:cNvPr id="5122" name="Picture 2" descr="C:\Users\Василий\Desktop\библейско-богсловские курсы\11 лекция\fotor8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72" y="1196752"/>
            <a:ext cx="8549208" cy="5493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8156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1245</TotalTime>
  <Words>1360</Words>
  <Application>Microsoft Office PowerPoint</Application>
  <PresentationFormat>Экран (4:3)</PresentationFormat>
  <Paragraphs>110</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Трек</vt:lpstr>
      <vt:lpstr>Лекция 11. Всенощное бдение. Великая вечерня.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11. Всенощное бдение. Великая вечерня</dc:title>
  <dc:creator>Василий</dc:creator>
  <cp:lastModifiedBy>КУРСЫ</cp:lastModifiedBy>
  <cp:revision>24</cp:revision>
  <dcterms:created xsi:type="dcterms:W3CDTF">2013-12-16T11:34:11Z</dcterms:created>
  <dcterms:modified xsi:type="dcterms:W3CDTF">2013-12-26T14:18:17Z</dcterms:modified>
</cp:coreProperties>
</file>