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2" r:id="rId4"/>
    <p:sldId id="263" r:id="rId5"/>
    <p:sldId id="264" r:id="rId6"/>
    <p:sldId id="265"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72" y="-5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20.12.2013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20.12.2013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20.12.2013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20.12.2013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20.12.2013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20.12.2013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smtClean="0"/>
              <a:t>Лекция 11. </a:t>
            </a:r>
            <a:r>
              <a:rPr lang="ru-RU" b="1" dirty="0"/>
              <a:t>Иисус Христос в Иерусалиме на второй Пасхе. </a:t>
            </a:r>
          </a:p>
        </p:txBody>
      </p:sp>
    </p:spTree>
    <p:extLst>
      <p:ext uri="{BB962C8B-B14F-4D97-AF65-F5344CB8AC3E}">
        <p14:creationId xmlns:p14="http://schemas.microsoft.com/office/powerpoint/2010/main" val="1571246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smCheck">
          <a:fgClr>
            <a:schemeClr val="tx1">
              <a:lumMod val="50000"/>
              <a:lumOff val="50000"/>
            </a:schemeClr>
          </a:fgClr>
          <a:bgClr>
            <a:schemeClr val="bg1"/>
          </a:bgClr>
        </a:patt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dirty="0"/>
          </a:p>
        </p:txBody>
      </p:sp>
      <p:sp>
        <p:nvSpPr>
          <p:cNvPr id="4" name="Скругленный прямоугольник 3"/>
          <p:cNvSpPr/>
          <p:nvPr/>
        </p:nvSpPr>
        <p:spPr>
          <a:xfrm>
            <a:off x="539552" y="188640"/>
            <a:ext cx="7992888" cy="50405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2400" b="1" dirty="0" smtClean="0">
                <a:solidFill>
                  <a:schemeClr val="tx1"/>
                </a:solidFill>
              </a:rPr>
              <a:t>Исцеление </a:t>
            </a:r>
            <a:r>
              <a:rPr lang="ru-RU" sz="2400" b="1" dirty="0">
                <a:solidFill>
                  <a:schemeClr val="tx1"/>
                </a:solidFill>
              </a:rPr>
              <a:t>расслабленного при </a:t>
            </a:r>
            <a:r>
              <a:rPr lang="ru-RU" sz="2400" b="1" dirty="0" err="1">
                <a:solidFill>
                  <a:schemeClr val="tx1"/>
                </a:solidFill>
              </a:rPr>
              <a:t>Овчей</a:t>
            </a:r>
            <a:r>
              <a:rPr lang="ru-RU" sz="2400" b="1" dirty="0">
                <a:solidFill>
                  <a:schemeClr val="tx1"/>
                </a:solidFill>
              </a:rPr>
              <a:t> купели </a:t>
            </a:r>
            <a:r>
              <a:rPr lang="ru-RU" sz="2400" b="1" dirty="0" smtClean="0">
                <a:solidFill>
                  <a:schemeClr val="tx1"/>
                </a:solidFill>
              </a:rPr>
              <a:t>(Ин</a:t>
            </a:r>
            <a:r>
              <a:rPr lang="ru-RU" sz="2400" b="1" dirty="0">
                <a:solidFill>
                  <a:schemeClr val="tx1"/>
                </a:solidFill>
              </a:rPr>
              <a:t>. 5, </a:t>
            </a:r>
            <a:r>
              <a:rPr lang="ru-RU" sz="2400" b="1" dirty="0" smtClean="0">
                <a:solidFill>
                  <a:schemeClr val="tx1"/>
                </a:solidFill>
              </a:rPr>
              <a:t>1-16)</a:t>
            </a:r>
            <a:endParaRPr lang="ru-RU" sz="2400" b="1" dirty="0">
              <a:solidFill>
                <a:schemeClr val="tx1"/>
              </a:solidFill>
            </a:endParaRPr>
          </a:p>
        </p:txBody>
      </p:sp>
      <p:pic>
        <p:nvPicPr>
          <p:cNvPr id="11266" name="Picture 2" descr="C:\Users\1\Desktop\картинки к 2 лекции\58192074_1272116200_Karl_Bloh_Hristos_iscelyaet_rass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764704"/>
            <a:ext cx="7560840" cy="604867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323528" y="1052736"/>
            <a:ext cx="8424936" cy="525658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nSpc>
                <a:spcPct val="90000"/>
              </a:lnSpc>
            </a:pPr>
            <a:r>
              <a:rPr lang="ru-RU" sz="1600" b="1" dirty="0">
                <a:solidFill>
                  <a:schemeClr val="tx1"/>
                </a:solidFill>
              </a:rPr>
              <a:t>1. После сего был праздник Иудейский, и пришел Иисус в Иерусалим.</a:t>
            </a:r>
          </a:p>
          <a:p>
            <a:pPr>
              <a:lnSpc>
                <a:spcPct val="90000"/>
              </a:lnSpc>
            </a:pPr>
            <a:r>
              <a:rPr lang="ru-RU" sz="1600" b="1" dirty="0">
                <a:solidFill>
                  <a:schemeClr val="tx1"/>
                </a:solidFill>
              </a:rPr>
              <a:t>2. Есть же в Иерусалиме у Овечьих ворот купальня, называемая по-еврейски </a:t>
            </a:r>
            <a:r>
              <a:rPr lang="ru-RU" sz="1600" b="1" dirty="0" err="1">
                <a:solidFill>
                  <a:schemeClr val="tx1"/>
                </a:solidFill>
              </a:rPr>
              <a:t>Вифезда</a:t>
            </a:r>
            <a:r>
              <a:rPr lang="ru-RU" sz="1600" b="1" dirty="0">
                <a:solidFill>
                  <a:schemeClr val="tx1"/>
                </a:solidFill>
              </a:rPr>
              <a:t>, при которой было пять крытых ходов.</a:t>
            </a:r>
          </a:p>
          <a:p>
            <a:pPr>
              <a:lnSpc>
                <a:spcPct val="90000"/>
              </a:lnSpc>
            </a:pPr>
            <a:r>
              <a:rPr lang="ru-RU" sz="1600" b="1" dirty="0">
                <a:solidFill>
                  <a:schemeClr val="tx1"/>
                </a:solidFill>
              </a:rPr>
              <a:t>3. В них лежало великое множество больных, слепых, хромых, иссохших, ожидающих движения воды,</a:t>
            </a:r>
          </a:p>
          <a:p>
            <a:pPr>
              <a:lnSpc>
                <a:spcPct val="90000"/>
              </a:lnSpc>
            </a:pPr>
            <a:r>
              <a:rPr lang="ru-RU" sz="1600" b="1" dirty="0">
                <a:solidFill>
                  <a:schemeClr val="tx1"/>
                </a:solidFill>
              </a:rPr>
              <a:t>4. ибо Ангел Господень по временам сходил в купальню и возмущал воду, и кто первый входил в нее по возмущении воды, тот выздоравливал, какою бы ни был одержим болезнью.</a:t>
            </a:r>
          </a:p>
          <a:p>
            <a:pPr>
              <a:lnSpc>
                <a:spcPct val="90000"/>
              </a:lnSpc>
            </a:pPr>
            <a:r>
              <a:rPr lang="ru-RU" sz="1600" b="1" dirty="0">
                <a:solidFill>
                  <a:schemeClr val="tx1"/>
                </a:solidFill>
              </a:rPr>
              <a:t>5. Тут был человек, находившийся в болезни тридцать восемь лет.</a:t>
            </a:r>
          </a:p>
          <a:p>
            <a:pPr>
              <a:lnSpc>
                <a:spcPct val="90000"/>
              </a:lnSpc>
            </a:pPr>
            <a:r>
              <a:rPr lang="ru-RU" sz="1600" b="1" dirty="0">
                <a:solidFill>
                  <a:schemeClr val="tx1"/>
                </a:solidFill>
              </a:rPr>
              <a:t>6. Иисус, увидев его лежащего и узнав, что он лежит уже долгое время, говорит ему: хочешь ли быть здоров?</a:t>
            </a:r>
          </a:p>
          <a:p>
            <a:pPr>
              <a:lnSpc>
                <a:spcPct val="90000"/>
              </a:lnSpc>
            </a:pPr>
            <a:r>
              <a:rPr lang="ru-RU" sz="1600" b="1" dirty="0">
                <a:solidFill>
                  <a:schemeClr val="tx1"/>
                </a:solidFill>
              </a:rPr>
              <a:t>7. Больной отвечал Ему: так, Господи; но не имею человека, который опустил бы меня в купальню, когда возмутится вода; когда же я прихожу, другой уже сходит прежде меня.</a:t>
            </a:r>
          </a:p>
          <a:p>
            <a:pPr>
              <a:lnSpc>
                <a:spcPct val="90000"/>
              </a:lnSpc>
            </a:pPr>
            <a:r>
              <a:rPr lang="ru-RU" sz="1600" b="1" dirty="0">
                <a:solidFill>
                  <a:schemeClr val="tx1"/>
                </a:solidFill>
              </a:rPr>
              <a:t>8. Иисус говорит ему: встань, возьми постель твою и ходи.</a:t>
            </a:r>
          </a:p>
          <a:p>
            <a:pPr>
              <a:lnSpc>
                <a:spcPct val="90000"/>
              </a:lnSpc>
            </a:pPr>
            <a:r>
              <a:rPr lang="ru-RU" sz="1600" b="1" dirty="0">
                <a:solidFill>
                  <a:schemeClr val="tx1"/>
                </a:solidFill>
              </a:rPr>
              <a:t>9. И он тотчас выздоровел, и взял постель свою и пошел. Было же это в день субботний.</a:t>
            </a:r>
          </a:p>
          <a:p>
            <a:pPr>
              <a:lnSpc>
                <a:spcPct val="90000"/>
              </a:lnSpc>
            </a:pPr>
            <a:r>
              <a:rPr lang="ru-RU" sz="1600" b="1" dirty="0">
                <a:solidFill>
                  <a:schemeClr val="tx1"/>
                </a:solidFill>
              </a:rPr>
              <a:t>10. Посему Иудеи говорили исцеленному: сегодня суббота; не должно тебе брать постели.</a:t>
            </a:r>
          </a:p>
          <a:p>
            <a:pPr>
              <a:lnSpc>
                <a:spcPct val="90000"/>
              </a:lnSpc>
            </a:pPr>
            <a:r>
              <a:rPr lang="ru-RU" sz="1600" b="1" dirty="0">
                <a:solidFill>
                  <a:schemeClr val="tx1"/>
                </a:solidFill>
              </a:rPr>
              <a:t>11. Он отвечал им: Кто меня исцелил, Тот мне сказал: возьми постель твою и ходи.</a:t>
            </a:r>
          </a:p>
          <a:p>
            <a:pPr>
              <a:lnSpc>
                <a:spcPct val="90000"/>
              </a:lnSpc>
            </a:pPr>
            <a:r>
              <a:rPr lang="ru-RU" sz="1600" b="1" dirty="0">
                <a:solidFill>
                  <a:schemeClr val="tx1"/>
                </a:solidFill>
              </a:rPr>
              <a:t>12. Его спросили: кто Тот Человек, Который сказал тебе: возьми постель твою и ходи?</a:t>
            </a:r>
          </a:p>
          <a:p>
            <a:pPr>
              <a:lnSpc>
                <a:spcPct val="90000"/>
              </a:lnSpc>
            </a:pPr>
            <a:r>
              <a:rPr lang="ru-RU" sz="1600" b="1" dirty="0">
                <a:solidFill>
                  <a:schemeClr val="tx1"/>
                </a:solidFill>
              </a:rPr>
              <a:t>13. Исцеленный же не знал, кто Он, ибо Иисус скрылся в народе, бывшем на том месте.</a:t>
            </a:r>
          </a:p>
          <a:p>
            <a:pPr>
              <a:lnSpc>
                <a:spcPct val="90000"/>
              </a:lnSpc>
            </a:pPr>
            <a:r>
              <a:rPr lang="ru-RU" sz="1600" b="1" dirty="0">
                <a:solidFill>
                  <a:schemeClr val="tx1"/>
                </a:solidFill>
              </a:rPr>
              <a:t>14. Потом Иисус встретил его в храме и сказал ему: вот, ты выздоровел; не греши больше, чтобы не случилось с тобою чего хуже.</a:t>
            </a:r>
          </a:p>
          <a:p>
            <a:pPr>
              <a:lnSpc>
                <a:spcPct val="90000"/>
              </a:lnSpc>
            </a:pPr>
            <a:r>
              <a:rPr lang="ru-RU" sz="1600" b="1" dirty="0">
                <a:solidFill>
                  <a:schemeClr val="tx1"/>
                </a:solidFill>
              </a:rPr>
              <a:t>15. Человек сей пошел и объявил Иудеям, что исцеливший его есть Иисус.</a:t>
            </a:r>
          </a:p>
          <a:p>
            <a:pPr>
              <a:lnSpc>
                <a:spcPct val="90000"/>
              </a:lnSpc>
            </a:pPr>
            <a:r>
              <a:rPr lang="ru-RU" sz="1600" b="1" dirty="0">
                <a:solidFill>
                  <a:schemeClr val="tx1"/>
                </a:solidFill>
              </a:rPr>
              <a:t>16. И стали Иудеи гнать Иисуса и искали убить Его за то, что Он делал такие дела в субботу.</a:t>
            </a:r>
          </a:p>
        </p:txBody>
      </p:sp>
      <p:sp>
        <p:nvSpPr>
          <p:cNvPr id="2" name="Скругленный прямоугольник 1"/>
          <p:cNvSpPr/>
          <p:nvPr/>
        </p:nvSpPr>
        <p:spPr>
          <a:xfrm>
            <a:off x="323528" y="1844824"/>
            <a:ext cx="8424936" cy="360040"/>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Свт</a:t>
            </a:r>
            <a:r>
              <a:rPr lang="ru-RU" sz="1600" b="1" dirty="0">
                <a:solidFill>
                  <a:schemeClr val="tx1"/>
                </a:solidFill>
              </a:rPr>
              <a:t>. Иоанн </a:t>
            </a:r>
            <a:r>
              <a:rPr lang="ru-RU" sz="1600" b="1" dirty="0" smtClean="0">
                <a:solidFill>
                  <a:schemeClr val="tx1"/>
                </a:solidFill>
              </a:rPr>
              <a:t>Златоуст: </a:t>
            </a:r>
            <a:r>
              <a:rPr lang="ru-RU" sz="1600" b="1" i="1" dirty="0" smtClean="0">
                <a:solidFill>
                  <a:schemeClr val="tx1"/>
                </a:solidFill>
              </a:rPr>
              <a:t>«</a:t>
            </a:r>
            <a:r>
              <a:rPr lang="ru-RU" sz="1600" b="1" i="1" dirty="0">
                <a:solidFill>
                  <a:schemeClr val="tx1"/>
                </a:solidFill>
              </a:rPr>
              <a:t>Какой праздник? Мне кажется, праздник </a:t>
            </a:r>
            <a:r>
              <a:rPr lang="ru-RU" sz="1600" b="1" i="1" dirty="0" smtClean="0">
                <a:solidFill>
                  <a:schemeClr val="tx1"/>
                </a:solidFill>
              </a:rPr>
              <a:t>Пятидесятницы».</a:t>
            </a:r>
            <a:endParaRPr lang="ru-RU" sz="1600" b="1" i="1" dirty="0">
              <a:solidFill>
                <a:schemeClr val="tx1"/>
              </a:solidFill>
            </a:endParaRPr>
          </a:p>
        </p:txBody>
      </p:sp>
      <p:sp>
        <p:nvSpPr>
          <p:cNvPr id="8" name="Скругленный прямоугольник 7"/>
          <p:cNvSpPr/>
          <p:nvPr/>
        </p:nvSpPr>
        <p:spPr>
          <a:xfrm>
            <a:off x="323528" y="2492896"/>
            <a:ext cx="8424936" cy="1080120"/>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smtClean="0">
                <a:solidFill>
                  <a:schemeClr val="tx1"/>
                </a:solidFill>
              </a:rPr>
              <a:t>Лопухин:</a:t>
            </a:r>
            <a:r>
              <a:rPr lang="ru-RU" sz="1600" b="1" i="1" dirty="0" smtClean="0">
                <a:solidFill>
                  <a:schemeClr val="tx1"/>
                </a:solidFill>
              </a:rPr>
              <a:t> «таким </a:t>
            </a:r>
            <a:r>
              <a:rPr lang="ru-RU" sz="1600" b="1" i="1" dirty="0">
                <a:solidFill>
                  <a:schemeClr val="tx1"/>
                </a:solidFill>
              </a:rPr>
              <a:t>выражением Иоанн хотел обозначить праздник </a:t>
            </a:r>
            <a:r>
              <a:rPr lang="ru-RU" sz="1600" b="1" i="1" dirty="0" err="1">
                <a:solidFill>
                  <a:schemeClr val="tx1"/>
                </a:solidFill>
              </a:rPr>
              <a:t>Kущей</a:t>
            </a:r>
            <a:r>
              <a:rPr lang="ru-RU" sz="1600" b="1" i="1" dirty="0">
                <a:solidFill>
                  <a:schemeClr val="tx1"/>
                </a:solidFill>
              </a:rPr>
              <a:t>, как наиболее веселый и любимый в народе. Просто праздником </a:t>
            </a:r>
            <a:r>
              <a:rPr lang="ru-RU" sz="1600" b="1" i="1" dirty="0" smtClean="0">
                <a:solidFill>
                  <a:schemeClr val="tx1"/>
                </a:solidFill>
              </a:rPr>
              <a:t> </a:t>
            </a:r>
            <a:r>
              <a:rPr lang="ru-RU" sz="1600" b="1" i="1" dirty="0">
                <a:solidFill>
                  <a:schemeClr val="tx1"/>
                </a:solidFill>
              </a:rPr>
              <a:t>называется иногда праздник </a:t>
            </a:r>
            <a:r>
              <a:rPr lang="ru-RU" sz="1600" b="1" i="1" dirty="0" err="1">
                <a:solidFill>
                  <a:schemeClr val="tx1"/>
                </a:solidFill>
              </a:rPr>
              <a:t>Kущей</a:t>
            </a:r>
            <a:r>
              <a:rPr lang="ru-RU" sz="1600" b="1" i="1" dirty="0">
                <a:solidFill>
                  <a:schemeClr val="tx1"/>
                </a:solidFill>
              </a:rPr>
              <a:t> и в книгах Ветхого Завета (</a:t>
            </a:r>
            <a:r>
              <a:rPr lang="ru-RU" sz="1600" b="1" i="1" dirty="0" smtClean="0">
                <a:solidFill>
                  <a:schemeClr val="tx1"/>
                </a:solidFill>
              </a:rPr>
              <a:t>3 Цар.8:2</a:t>
            </a:r>
            <a:r>
              <a:rPr lang="ru-RU" sz="1600" b="1" i="1" dirty="0">
                <a:solidFill>
                  <a:schemeClr val="tx1"/>
                </a:solidFill>
              </a:rPr>
              <a:t>, 12:32; Иез.45:25; Неем.8:14) и у </a:t>
            </a:r>
            <a:r>
              <a:rPr lang="ru-RU" sz="1600" b="1" i="1" dirty="0" smtClean="0">
                <a:solidFill>
                  <a:schemeClr val="tx1"/>
                </a:solidFill>
              </a:rPr>
              <a:t>Иосифа. Ни </a:t>
            </a:r>
            <a:r>
              <a:rPr lang="ru-RU" sz="1600" b="1" i="1" dirty="0">
                <a:solidFill>
                  <a:schemeClr val="tx1"/>
                </a:solidFill>
              </a:rPr>
              <a:t>о Пасхе, ни о Пятидесятнице нельзя сказать ничего подобного, тем более о празднике </a:t>
            </a:r>
            <a:r>
              <a:rPr lang="ru-RU" sz="1600" b="1" i="1" dirty="0" err="1" smtClean="0">
                <a:solidFill>
                  <a:schemeClr val="tx1"/>
                </a:solidFill>
              </a:rPr>
              <a:t>Пурим</a:t>
            </a:r>
            <a:r>
              <a:rPr lang="ru-RU" sz="1600" b="1" i="1" dirty="0" smtClean="0">
                <a:solidFill>
                  <a:schemeClr val="tx1"/>
                </a:solidFill>
              </a:rPr>
              <a:t>».</a:t>
            </a:r>
            <a:endParaRPr lang="ru-RU" sz="1600" b="1" i="1" dirty="0">
              <a:solidFill>
                <a:schemeClr val="tx1"/>
              </a:solidFill>
            </a:endParaRPr>
          </a:p>
        </p:txBody>
      </p:sp>
      <p:sp>
        <p:nvSpPr>
          <p:cNvPr id="9" name="Скругленный прямоугольник 8"/>
          <p:cNvSpPr/>
          <p:nvPr/>
        </p:nvSpPr>
        <p:spPr>
          <a:xfrm>
            <a:off x="323528" y="3825044"/>
            <a:ext cx="8424936" cy="612068"/>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Лопухин</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Господь приходит в Иерусалим один, без учеников, которые в это время, по-видимому, вернулись к своим прежним </a:t>
            </a:r>
            <a:r>
              <a:rPr lang="ru-RU" sz="1600" b="1" i="1" dirty="0" smtClean="0">
                <a:solidFill>
                  <a:schemeClr val="tx1"/>
                </a:solidFill>
              </a:rPr>
              <a:t>занятиям».</a:t>
            </a:r>
            <a:endParaRPr lang="ru-RU" sz="1600" b="1" i="1" dirty="0">
              <a:solidFill>
                <a:schemeClr val="tx1"/>
              </a:solidFill>
            </a:endParaRPr>
          </a:p>
        </p:txBody>
      </p:sp>
      <p:sp>
        <p:nvSpPr>
          <p:cNvPr id="6" name="Скругленный прямоугольник 5"/>
          <p:cNvSpPr/>
          <p:nvPr/>
        </p:nvSpPr>
        <p:spPr>
          <a:xfrm>
            <a:off x="366062" y="4581128"/>
            <a:ext cx="8382402" cy="1188132"/>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a:solidFill>
                  <a:schemeClr val="tx1"/>
                </a:solidFill>
              </a:rPr>
              <a:t>Евфимий</a:t>
            </a:r>
            <a:r>
              <a:rPr lang="ru-RU" sz="1600" b="1" dirty="0">
                <a:solidFill>
                  <a:schemeClr val="tx1"/>
                </a:solidFill>
              </a:rPr>
              <a:t> </a:t>
            </a: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Эта купель была прообразом купели Святого Крещения: как та исцеляла болезни, так и эта исцеляет; но та исцеляла болезни телесные, а эта – душевные, та – в определенное только время, а эта – всегда, та – при схождении Ангела, а эта – при наитии Святого Духа, так как новые священнодействия больше </a:t>
            </a:r>
            <a:r>
              <a:rPr lang="ru-RU" sz="1600" b="1" i="1" dirty="0" smtClean="0">
                <a:solidFill>
                  <a:schemeClr val="tx1"/>
                </a:solidFill>
              </a:rPr>
              <a:t>ветхих».</a:t>
            </a:r>
            <a:endParaRPr lang="ru-RU" sz="1600" b="1" i="1" dirty="0">
              <a:solidFill>
                <a:schemeClr val="tx1"/>
              </a:solidFill>
            </a:endParaRPr>
          </a:p>
        </p:txBody>
      </p:sp>
      <p:sp>
        <p:nvSpPr>
          <p:cNvPr id="7" name="Скругленный прямоугольник 6"/>
          <p:cNvSpPr/>
          <p:nvPr/>
        </p:nvSpPr>
        <p:spPr>
          <a:xfrm>
            <a:off x="410226" y="2024844"/>
            <a:ext cx="8266230" cy="1368152"/>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«Купальня </a:t>
            </a:r>
            <a:r>
              <a:rPr lang="ru-RU" sz="1600" b="1" i="1" dirty="0">
                <a:solidFill>
                  <a:schemeClr val="tx1"/>
                </a:solidFill>
              </a:rPr>
              <a:t>называлась «</a:t>
            </a:r>
            <a:r>
              <a:rPr lang="ru-RU" sz="1600" b="1" i="1" dirty="0" err="1">
                <a:solidFill>
                  <a:schemeClr val="tx1"/>
                </a:solidFill>
              </a:rPr>
              <a:t>овчею</a:t>
            </a:r>
            <a:r>
              <a:rPr lang="ru-RU" sz="1600" b="1" i="1" dirty="0">
                <a:solidFill>
                  <a:schemeClr val="tx1"/>
                </a:solidFill>
              </a:rPr>
              <a:t>», потому что к ней пригоняемы были жертвенные овцы и в ней омывались их внутренности. Многие думали, что вода получала некоторую божественную силу от одного того, что в ней омывались внутренности жертв, что потому и Ангел сходил на сию воду как на избранную и </a:t>
            </a:r>
            <a:r>
              <a:rPr lang="ru-RU" sz="1600" b="1" i="1" dirty="0" smtClean="0">
                <a:solidFill>
                  <a:schemeClr val="tx1"/>
                </a:solidFill>
              </a:rPr>
              <a:t>чудодействовал».</a:t>
            </a:r>
            <a:endParaRPr lang="ru-RU" sz="1600" b="1" i="1" dirty="0">
              <a:solidFill>
                <a:schemeClr val="tx1"/>
              </a:solidFill>
            </a:endParaRPr>
          </a:p>
        </p:txBody>
      </p:sp>
      <p:sp>
        <p:nvSpPr>
          <p:cNvPr id="10" name="Скругленный прямоугольник 9"/>
          <p:cNvSpPr/>
          <p:nvPr/>
        </p:nvSpPr>
        <p:spPr>
          <a:xfrm>
            <a:off x="374222" y="3032956"/>
            <a:ext cx="8410246" cy="1296144"/>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Свт</a:t>
            </a:r>
            <a:r>
              <a:rPr lang="ru-RU" sz="1600" b="1" dirty="0">
                <a:solidFill>
                  <a:schemeClr val="tx1"/>
                </a:solidFill>
              </a:rPr>
              <a:t>. Иоанн </a:t>
            </a:r>
            <a:r>
              <a:rPr lang="ru-RU" sz="1600" b="1" dirty="0" smtClean="0">
                <a:solidFill>
                  <a:schemeClr val="tx1"/>
                </a:solidFill>
              </a:rPr>
              <a:t>Златоуст: </a:t>
            </a:r>
            <a:r>
              <a:rPr lang="ru-RU" sz="1600" b="1" i="1" dirty="0" smtClean="0">
                <a:solidFill>
                  <a:schemeClr val="tx1"/>
                </a:solidFill>
              </a:rPr>
              <a:t>«</a:t>
            </a:r>
            <a:r>
              <a:rPr lang="ru-RU" sz="1600" b="1" i="1" dirty="0">
                <a:solidFill>
                  <a:schemeClr val="tx1"/>
                </a:solidFill>
              </a:rPr>
              <a:t>Ангел сходил и возмущал воду, и сообщал ей целебную силу, чтобы внушить иудеям, что тем более Господь ангелов может исцелять все болезни душевные. Но как здесь врачевала не просто естественная сила </a:t>
            </a:r>
            <a:r>
              <a:rPr lang="ru-RU" sz="1600" b="1" i="1" dirty="0" smtClean="0">
                <a:solidFill>
                  <a:schemeClr val="tx1"/>
                </a:solidFill>
              </a:rPr>
              <a:t>воды, </a:t>
            </a:r>
            <a:r>
              <a:rPr lang="ru-RU" sz="1600" b="1" i="1" dirty="0">
                <a:solidFill>
                  <a:schemeClr val="tx1"/>
                </a:solidFill>
              </a:rPr>
              <a:t>но действием ангела, так и над нами вода не сама по себе действует, но, когда </a:t>
            </a:r>
            <a:r>
              <a:rPr lang="ru-RU" sz="1600" b="1" i="1" dirty="0" err="1">
                <a:solidFill>
                  <a:schemeClr val="tx1"/>
                </a:solidFill>
              </a:rPr>
              <a:t>восприимет</a:t>
            </a:r>
            <a:r>
              <a:rPr lang="ru-RU" sz="1600" b="1" i="1" dirty="0">
                <a:solidFill>
                  <a:schemeClr val="tx1"/>
                </a:solidFill>
              </a:rPr>
              <a:t> благодать Духа, тогда и очищает все </a:t>
            </a:r>
            <a:r>
              <a:rPr lang="ru-RU" sz="1600" b="1" i="1" dirty="0" smtClean="0">
                <a:solidFill>
                  <a:schemeClr val="tx1"/>
                </a:solidFill>
              </a:rPr>
              <a:t>грехи».</a:t>
            </a:r>
            <a:endParaRPr lang="ru-RU" sz="1600" b="1" i="1" dirty="0">
              <a:solidFill>
                <a:schemeClr val="tx1"/>
              </a:solidFill>
            </a:endParaRPr>
          </a:p>
        </p:txBody>
      </p:sp>
      <p:sp>
        <p:nvSpPr>
          <p:cNvPr id="11" name="Скругленный прямоугольник 10"/>
          <p:cNvSpPr/>
          <p:nvPr/>
        </p:nvSpPr>
        <p:spPr>
          <a:xfrm>
            <a:off x="1547664" y="3681028"/>
            <a:ext cx="5976664" cy="450050"/>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Вифезда</a:t>
            </a:r>
            <a:r>
              <a:rPr lang="ru-RU" sz="1600" b="1" dirty="0" smtClean="0">
                <a:solidFill>
                  <a:schemeClr val="tx1"/>
                </a:solidFill>
              </a:rPr>
              <a:t> - </a:t>
            </a:r>
            <a:r>
              <a:rPr lang="ru-RU" sz="1600" b="1" dirty="0">
                <a:solidFill>
                  <a:schemeClr val="tx1"/>
                </a:solidFill>
              </a:rPr>
              <a:t>значит </a:t>
            </a:r>
            <a:r>
              <a:rPr lang="ru-RU" sz="1600" b="1" dirty="0" smtClean="0">
                <a:solidFill>
                  <a:schemeClr val="tx1"/>
                </a:solidFill>
              </a:rPr>
              <a:t> </a:t>
            </a:r>
            <a:r>
              <a:rPr lang="ru-RU" sz="1600" b="1" dirty="0">
                <a:solidFill>
                  <a:schemeClr val="tx1"/>
                </a:solidFill>
              </a:rPr>
              <a:t>«дом милости», «милосердой любви».</a:t>
            </a:r>
          </a:p>
        </p:txBody>
      </p:sp>
      <p:sp>
        <p:nvSpPr>
          <p:cNvPr id="12" name="Скругленный прямоугольник 11"/>
          <p:cNvSpPr/>
          <p:nvPr/>
        </p:nvSpPr>
        <p:spPr>
          <a:xfrm>
            <a:off x="410226" y="4509120"/>
            <a:ext cx="8338238" cy="576064"/>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«чудо </a:t>
            </a:r>
            <a:r>
              <a:rPr lang="ru-RU" sz="1600" b="1" i="1" dirty="0">
                <a:solidFill>
                  <a:schemeClr val="tx1"/>
                </a:solidFill>
              </a:rPr>
              <a:t>это совершалось не во всякое время, а только в определенное, неизвестное, впрочем, для людей, но, как кажется, много раз в течение </a:t>
            </a:r>
            <a:r>
              <a:rPr lang="ru-RU" sz="1600" b="1" i="1" dirty="0" smtClean="0">
                <a:solidFill>
                  <a:schemeClr val="tx1"/>
                </a:solidFill>
              </a:rPr>
              <a:t>года».</a:t>
            </a:r>
            <a:endParaRPr lang="ru-RU" sz="1600" b="1" i="1" dirty="0">
              <a:solidFill>
                <a:schemeClr val="tx1"/>
              </a:solidFill>
            </a:endParaRPr>
          </a:p>
        </p:txBody>
      </p:sp>
      <p:sp>
        <p:nvSpPr>
          <p:cNvPr id="13" name="Скругленный прямоугольник 12"/>
          <p:cNvSpPr/>
          <p:nvPr/>
        </p:nvSpPr>
        <p:spPr>
          <a:xfrm>
            <a:off x="302214" y="4005064"/>
            <a:ext cx="8374242" cy="1854206"/>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Свт</a:t>
            </a:r>
            <a:r>
              <a:rPr lang="ru-RU" sz="1600" b="1" dirty="0">
                <a:solidFill>
                  <a:schemeClr val="tx1"/>
                </a:solidFill>
              </a:rPr>
              <a:t>. Иоанн Златоуст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Но изумительно терпение расслабленного. Находясь в болезни тридцать восемь лет и каждый год ожидая исцеления, он оставался тут и не отходил… Видишь ли сердце, сокрушенное от продолжительной немощи? Видишь ли, как обуздано было в нем всякое нетерпение? Он не высказывает никакой хулы, как слышим от многих в подобных обстоятельствах; не проклинает дня своего рождения; не оскорбляется таким вопросом , но кротко и с великою </a:t>
            </a:r>
            <a:r>
              <a:rPr lang="ru-RU" sz="1600" b="1" i="1" dirty="0" smtClean="0">
                <a:solidFill>
                  <a:schemeClr val="tx1"/>
                </a:solidFill>
              </a:rPr>
              <a:t>покорностью </a:t>
            </a:r>
            <a:r>
              <a:rPr lang="ru-RU" sz="1600" b="1" i="1" dirty="0">
                <a:solidFill>
                  <a:schemeClr val="tx1"/>
                </a:solidFill>
              </a:rPr>
              <a:t>говорит: ей, Господи. Хотя он и не знал, Кто был вопрошающий</a:t>
            </a:r>
            <a:r>
              <a:rPr lang="ru-RU" sz="1600" b="1" i="1" dirty="0" smtClean="0">
                <a:solidFill>
                  <a:schemeClr val="tx1"/>
                </a:solidFill>
              </a:rPr>
              <a:t>».</a:t>
            </a:r>
            <a:endParaRPr lang="ru-RU" sz="1600" b="1" i="1" dirty="0">
              <a:solidFill>
                <a:schemeClr val="tx1"/>
              </a:solidFill>
            </a:endParaRPr>
          </a:p>
        </p:txBody>
      </p:sp>
      <p:sp>
        <p:nvSpPr>
          <p:cNvPr id="14" name="Скругленный прямоугольник 13"/>
          <p:cNvSpPr/>
          <p:nvPr/>
        </p:nvSpPr>
        <p:spPr>
          <a:xfrm>
            <a:off x="395536" y="4653136"/>
            <a:ext cx="8338238" cy="864096"/>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a:t>
            </a:r>
            <a:r>
              <a:rPr lang="ru-RU" sz="1600" b="1" i="1" dirty="0" smtClean="0">
                <a:solidFill>
                  <a:schemeClr val="tx1"/>
                </a:solidFill>
              </a:rPr>
              <a:t> «Не </a:t>
            </a:r>
            <a:r>
              <a:rPr lang="ru-RU" sz="1600" b="1" i="1" dirty="0">
                <a:solidFill>
                  <a:schemeClr val="tx1"/>
                </a:solidFill>
              </a:rPr>
              <a:t>только ставит больного на ноги, но и приказывает поднять постель, чтобы все поверили чуду, а не подумали, что это какой-либо призрак. Если бы не окрепли совершенно члены, то больной не мог бы нести </a:t>
            </a:r>
            <a:r>
              <a:rPr lang="ru-RU" sz="1600" b="1" i="1" dirty="0" smtClean="0">
                <a:solidFill>
                  <a:schemeClr val="tx1"/>
                </a:solidFill>
              </a:rPr>
              <a:t>постель». </a:t>
            </a:r>
            <a:endParaRPr lang="ru-RU" sz="1600" b="1" i="1" dirty="0">
              <a:solidFill>
                <a:schemeClr val="tx1"/>
              </a:solidFill>
            </a:endParaRPr>
          </a:p>
        </p:txBody>
      </p:sp>
      <p:sp>
        <p:nvSpPr>
          <p:cNvPr id="15" name="Скругленный прямоугольник 14"/>
          <p:cNvSpPr/>
          <p:nvPr/>
        </p:nvSpPr>
        <p:spPr>
          <a:xfrm>
            <a:off x="366877" y="5769260"/>
            <a:ext cx="8352928" cy="936104"/>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Исцеляет «в субботу», научая людей иначе понимать обряды закона и почитание субботы поставлять не в телесно понимаемом бездействии, но в воздержании от зла. Потому что закон, будучи законом всегда </a:t>
            </a:r>
            <a:r>
              <a:rPr lang="ru-RU" sz="1600" b="1" i="1" dirty="0" err="1">
                <a:solidFill>
                  <a:schemeClr val="tx1"/>
                </a:solidFill>
              </a:rPr>
              <a:t>добротворящего</a:t>
            </a:r>
            <a:r>
              <a:rPr lang="ru-RU" sz="1600" b="1" i="1" dirty="0">
                <a:solidFill>
                  <a:schemeClr val="tx1"/>
                </a:solidFill>
              </a:rPr>
              <a:t> Бога, не может воспрещать добро творить в </a:t>
            </a:r>
            <a:r>
              <a:rPr lang="ru-RU" sz="1600" b="1" i="1" dirty="0" smtClean="0">
                <a:solidFill>
                  <a:schemeClr val="tx1"/>
                </a:solidFill>
              </a:rPr>
              <a:t>субботу».</a:t>
            </a:r>
            <a:endParaRPr lang="ru-RU" sz="1600" b="1" i="1" dirty="0">
              <a:solidFill>
                <a:schemeClr val="tx1"/>
              </a:solidFill>
            </a:endParaRPr>
          </a:p>
        </p:txBody>
      </p:sp>
      <p:sp>
        <p:nvSpPr>
          <p:cNvPr id="16" name="Скругленный прямоугольник 15"/>
          <p:cNvSpPr/>
          <p:nvPr/>
        </p:nvSpPr>
        <p:spPr>
          <a:xfrm>
            <a:off x="410226" y="3681028"/>
            <a:ext cx="8266230" cy="900100"/>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«Иудеи </a:t>
            </a:r>
            <a:r>
              <a:rPr lang="ru-RU" sz="1600" b="1" i="1" dirty="0">
                <a:solidFill>
                  <a:schemeClr val="tx1"/>
                </a:solidFill>
              </a:rPr>
              <a:t>не спрашивают его, Кто исцелил тебя, но «Кто сказал тебе: возьми постель?» Так они добровольно смежили себе глаза для добра, а мнимое нарушение субботы постоянно выставляли на </a:t>
            </a:r>
            <a:r>
              <a:rPr lang="ru-RU" sz="1600" b="1" i="1" dirty="0" smtClean="0">
                <a:solidFill>
                  <a:schemeClr val="tx1"/>
                </a:solidFill>
              </a:rPr>
              <a:t>вид».</a:t>
            </a:r>
            <a:endParaRPr lang="ru-RU" sz="1600" b="1" i="1" dirty="0">
              <a:solidFill>
                <a:schemeClr val="tx1"/>
              </a:solidFill>
            </a:endParaRPr>
          </a:p>
        </p:txBody>
      </p:sp>
      <p:sp>
        <p:nvSpPr>
          <p:cNvPr id="17" name="Скругленный прямоугольник 16"/>
          <p:cNvSpPr/>
          <p:nvPr/>
        </p:nvSpPr>
        <p:spPr>
          <a:xfrm>
            <a:off x="410226" y="1844824"/>
            <a:ext cx="8266230" cy="1728192"/>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a:solidFill>
                  <a:schemeClr val="tx1"/>
                </a:solidFill>
              </a:rPr>
              <a:t>Свт</a:t>
            </a:r>
            <a:r>
              <a:rPr lang="ru-RU" sz="1600" b="1" dirty="0">
                <a:solidFill>
                  <a:schemeClr val="tx1"/>
                </a:solidFill>
              </a:rPr>
              <a:t>. Иоанн </a:t>
            </a:r>
            <a:r>
              <a:rPr lang="ru-RU" sz="1600" b="1" dirty="0" smtClean="0">
                <a:solidFill>
                  <a:schemeClr val="tx1"/>
                </a:solidFill>
              </a:rPr>
              <a:t>Златоуст: </a:t>
            </a:r>
            <a:r>
              <a:rPr lang="ru-RU" sz="1600" b="1" i="1" dirty="0" smtClean="0">
                <a:solidFill>
                  <a:schemeClr val="tx1"/>
                </a:solidFill>
              </a:rPr>
              <a:t>«</a:t>
            </a:r>
            <a:r>
              <a:rPr lang="ru-RU" sz="1600" b="1" i="1" dirty="0">
                <a:solidFill>
                  <a:schemeClr val="tx1"/>
                </a:solidFill>
              </a:rPr>
              <a:t>Для чего же Христос скрылся? Во-первых, для того, чтобы в отсутствие Его свидетельство было свободно от всякого подозрения: получивший чувство здоровья был, конечно, достоверным свидетелем благодеяния. Во-вторых, для того, чтобы еще более не возжечь гнева их: Он знал, что и один вид человека ненавистного не мало воспламеняет ненавидящих. Поэтому, уклонившись, Он оставляет дело само за себя действовать пред ними, так что уже не Он Сам говорит что-либо о Себе, а исцеленные Им, вместе же с ними и сами обвинители. </a:t>
            </a:r>
          </a:p>
        </p:txBody>
      </p:sp>
      <p:sp>
        <p:nvSpPr>
          <p:cNvPr id="18" name="Скругленный прямоугольник 17"/>
          <p:cNvSpPr/>
          <p:nvPr/>
        </p:nvSpPr>
        <p:spPr>
          <a:xfrm>
            <a:off x="410226" y="4005064"/>
            <a:ext cx="8323548" cy="927102"/>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Из слов Господа расслабленному: «вот, ты выздоровел, не греши же более», мы научаемся, во-первых, что болезнь с этим человеком приключилась за грехи, и во-вторых, что учение о геенне истинно и что мучение </a:t>
            </a:r>
            <a:r>
              <a:rPr lang="ru-RU" sz="1600" b="1" i="1" dirty="0" smtClean="0">
                <a:solidFill>
                  <a:schemeClr val="tx1"/>
                </a:solidFill>
              </a:rPr>
              <a:t>вечно».</a:t>
            </a:r>
            <a:endParaRPr lang="ru-RU" sz="1600" b="1" i="1" dirty="0">
              <a:solidFill>
                <a:schemeClr val="tx1"/>
              </a:solidFill>
            </a:endParaRPr>
          </a:p>
        </p:txBody>
      </p:sp>
      <p:sp>
        <p:nvSpPr>
          <p:cNvPr id="19" name="Скругленный прямоугольник 18"/>
          <p:cNvSpPr/>
          <p:nvPr/>
        </p:nvSpPr>
        <p:spPr>
          <a:xfrm>
            <a:off x="410226" y="1844824"/>
            <a:ext cx="8266230" cy="2016224"/>
          </a:xfrm>
          <a:prstGeom prst="roundRect">
            <a:avLst/>
          </a:prstGeom>
          <a:pattFill prst="dkUpDiag">
            <a:fgClr>
              <a:schemeClr val="bg2">
                <a:lumMod val="5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Зигабен</a:t>
            </a:r>
            <a:r>
              <a:rPr lang="ru-RU" sz="1600" b="1" i="1" dirty="0" smtClean="0">
                <a:solidFill>
                  <a:schemeClr val="tx1"/>
                </a:solidFill>
              </a:rPr>
              <a:t>: «затем </a:t>
            </a:r>
            <a:r>
              <a:rPr lang="ru-RU" sz="1600" b="1" i="1" dirty="0">
                <a:solidFill>
                  <a:schemeClr val="tx1"/>
                </a:solidFill>
              </a:rPr>
              <a:t>угрожает еще худшим наказанием, если он согрешит, научая этим, что согрешающие вторично после наказания за грехи, как бесчувственные и пренебрегающие им, будут наказаны еще сильнее в настоящей жизни или в будущей, или в той и другой. Если здесь наказание за грехи продолжалось тридцать восемь лет, то что может сказать кто-либо о будущем наказании? Без сомнения, оно бесконечно и вечно… Иисус Христос увещевает всех, еще не болевших, убояться болезни и исправиться, а уже болевших – убояться еще худшей болезни и быть осторожными на будущее </a:t>
            </a:r>
            <a:r>
              <a:rPr lang="ru-RU" sz="1600" b="1" i="1" dirty="0" smtClean="0">
                <a:solidFill>
                  <a:schemeClr val="tx1"/>
                </a:solidFill>
              </a:rPr>
              <a:t>время».</a:t>
            </a:r>
            <a:endParaRPr lang="ru-RU" sz="1600" b="1" i="1" dirty="0">
              <a:solidFill>
                <a:schemeClr val="tx1"/>
              </a:solidFill>
            </a:endParaRPr>
          </a:p>
        </p:txBody>
      </p:sp>
      <p:sp>
        <p:nvSpPr>
          <p:cNvPr id="20" name="Скругленный прямоугольник 19"/>
          <p:cNvSpPr/>
          <p:nvPr/>
        </p:nvSpPr>
        <p:spPr>
          <a:xfrm>
            <a:off x="410226" y="1898830"/>
            <a:ext cx="8323548" cy="347438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Под </a:t>
            </a:r>
            <a:r>
              <a:rPr lang="ru-RU" sz="1600" b="1" i="1" dirty="0" err="1">
                <a:solidFill>
                  <a:schemeClr val="tx1"/>
                </a:solidFill>
              </a:rPr>
              <a:t>овчею</a:t>
            </a:r>
            <a:r>
              <a:rPr lang="ru-RU" sz="1600" b="1" i="1" dirty="0">
                <a:solidFill>
                  <a:schemeClr val="tx1"/>
                </a:solidFill>
              </a:rPr>
              <a:t> купелью разумей, пожалуй, благодать крещения, которою Господь Иисус, закланное за нас </a:t>
            </a:r>
            <a:r>
              <a:rPr lang="ru-RU" sz="1600" b="1" i="1" dirty="0" err="1">
                <a:solidFill>
                  <a:schemeClr val="tx1"/>
                </a:solidFill>
              </a:rPr>
              <a:t>Овча</a:t>
            </a:r>
            <a:r>
              <a:rPr lang="ru-RU" sz="1600" b="1" i="1" dirty="0">
                <a:solidFill>
                  <a:schemeClr val="tx1"/>
                </a:solidFill>
              </a:rPr>
              <a:t>, омылся, крестившись за нас. Купель эта имеет пять ходов. Ибо в крещении являются четыре добродетели и созерцание с догматами. Итак, естество человеческое, на подобие расслабленного разбитое во всех душевных силах, тридцать восемь лет лежало в болезни. Ибо не имело здравой веры в Троицу, не веровало твердо в будущий век, то есть в воскресение и в суд за всю жизнь. Оно не получало исцеления. Ибо не имело Человека, Который бы спустил в купальню, то есть тогда Сын Божий, Который имел исцелить крещением, не был еще Человеком. А когда стал человеком, тогда исцелил естество наше; повелел взять и постель, то есть и тело сделать легким и тонким, и возвыситься от земли, не отягчаясь </a:t>
            </a:r>
            <a:r>
              <a:rPr lang="ru-RU" sz="1600" b="1" i="1" dirty="0" err="1">
                <a:solidFill>
                  <a:schemeClr val="tx1"/>
                </a:solidFill>
              </a:rPr>
              <a:t>плотию</a:t>
            </a:r>
            <a:r>
              <a:rPr lang="ru-RU" sz="1600" b="1" i="1" dirty="0">
                <a:solidFill>
                  <a:schemeClr val="tx1"/>
                </a:solidFill>
              </a:rPr>
              <a:t> и земными заботами, но восстать от равнодушия к добру и ходить, то есть двигаться к деланию добра, - Возмущение воды в купальне означает то, что в ней возмущаются духи злобы, сокрушаемые и попираемые благодатью </a:t>
            </a:r>
            <a:r>
              <a:rPr lang="ru-RU" sz="1600" b="1" i="1" dirty="0" smtClean="0">
                <a:solidFill>
                  <a:schemeClr val="tx1"/>
                </a:solidFill>
              </a:rPr>
              <a:t>Святого Духа».</a:t>
            </a:r>
            <a:endParaRPr lang="ru-RU" sz="1600" b="1" i="1" dirty="0">
              <a:solidFill>
                <a:schemeClr val="tx1"/>
              </a:solidFill>
            </a:endParaRPr>
          </a:p>
        </p:txBody>
      </p:sp>
    </p:spTree>
    <p:extLst>
      <p:ext uri="{BB962C8B-B14F-4D97-AF65-F5344CB8AC3E}">
        <p14:creationId xmlns:p14="http://schemas.microsoft.com/office/powerpoint/2010/main" val="1585651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1266"/>
                                        </p:tgtEl>
                                        <p:attrNameLst>
                                          <p:attrName>style.visibility</p:attrName>
                                        </p:attrNameLst>
                                      </p:cBhvr>
                                      <p:to>
                                        <p:strVal val="visible"/>
                                      </p:to>
                                    </p:set>
                                    <p:animEffect transition="in" filter="wipe(down)">
                                      <p:cBhvr>
                                        <p:cTn id="10" dur="500"/>
                                        <p:tgtEl>
                                          <p:spTgt spid="1126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1266"/>
                                        </p:tgtEl>
                                      </p:cBhvr>
                                    </p:animEffect>
                                    <p:set>
                                      <p:cBhvr>
                                        <p:cTn id="15" dur="1" fill="hold">
                                          <p:stCondLst>
                                            <p:cond delay="499"/>
                                          </p:stCondLst>
                                        </p:cTn>
                                        <p:tgtEl>
                                          <p:spTgt spid="11266"/>
                                        </p:tgtEl>
                                        <p:attrNameLst>
                                          <p:attrName>style.visibility</p:attrName>
                                        </p:attrNameLst>
                                      </p:cBhvr>
                                      <p:to>
                                        <p:strVal val="hidden"/>
                                      </p:to>
                                    </p:set>
                                  </p:childTnLst>
                                </p:cTn>
                              </p:par>
                              <p:par>
                                <p:cTn id="16" presetID="22" presetClass="entr" presetSubtype="4"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down)">
                                      <p:cBhvr>
                                        <p:cTn id="23" dur="500"/>
                                        <p:tgtEl>
                                          <p:spTgt spid="2"/>
                                        </p:tgtEl>
                                      </p:cBhvr>
                                    </p:animEffect>
                                  </p:childTnLst>
                                </p:cTn>
                              </p:par>
                            </p:childTnLst>
                          </p:cTn>
                        </p:par>
                        <p:par>
                          <p:cTn id="24" fill="hold">
                            <p:stCondLst>
                              <p:cond delay="500"/>
                            </p:stCondLst>
                            <p:childTnLst>
                              <p:par>
                                <p:cTn id="25" presetID="22" presetClass="entr" presetSubtype="4" fill="hold" grpId="0" nodeType="afterEffect">
                                  <p:stCondLst>
                                    <p:cond delay="50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2"/>
                                        </p:tgtEl>
                                      </p:cBhvr>
                                    </p:animEffect>
                                    <p:set>
                                      <p:cBhvr>
                                        <p:cTn id="37" dur="1" fill="hold">
                                          <p:stCondLst>
                                            <p:cond delay="499"/>
                                          </p:stCondLst>
                                        </p:cTn>
                                        <p:tgtEl>
                                          <p:spTgt spid="2"/>
                                        </p:tgtEl>
                                        <p:attrNameLst>
                                          <p:attrName>style.visibility</p:attrName>
                                        </p:attrNameLst>
                                      </p:cBhvr>
                                      <p:to>
                                        <p:strVal val="hidden"/>
                                      </p:to>
                                    </p:set>
                                  </p:childTnLst>
                                </p:cTn>
                              </p:par>
                              <p:par>
                                <p:cTn id="38" presetID="10" presetClass="exit" presetSubtype="0" fill="hold" grpId="1" nodeType="withEffect">
                                  <p:stCondLst>
                                    <p:cond delay="0"/>
                                  </p:stCondLst>
                                  <p:childTnLst>
                                    <p:animEffect transition="out" filter="fade">
                                      <p:cBhvr>
                                        <p:cTn id="39" dur="500"/>
                                        <p:tgtEl>
                                          <p:spTgt spid="8"/>
                                        </p:tgtEl>
                                      </p:cBhvr>
                                    </p:animEffect>
                                    <p:set>
                                      <p:cBhvr>
                                        <p:cTn id="40" dur="1" fill="hold">
                                          <p:stCondLst>
                                            <p:cond delay="499"/>
                                          </p:stCondLst>
                                        </p:cTn>
                                        <p:tgtEl>
                                          <p:spTgt spid="8"/>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500"/>
                                        <p:tgtEl>
                                          <p:spTgt spid="9"/>
                                        </p:tgtEl>
                                      </p:cBhvr>
                                    </p:animEffect>
                                    <p:set>
                                      <p:cBhvr>
                                        <p:cTn id="43" dur="1" fill="hold">
                                          <p:stCondLst>
                                            <p:cond delay="499"/>
                                          </p:stCondLst>
                                        </p:cTn>
                                        <p:tgtEl>
                                          <p:spTgt spid="9"/>
                                        </p:tgtEl>
                                        <p:attrNameLst>
                                          <p:attrName>style.visibility</p:attrName>
                                        </p:attrNameLst>
                                      </p:cBhvr>
                                      <p:to>
                                        <p:strVal val="hidden"/>
                                      </p:to>
                                    </p:set>
                                  </p:childTnLst>
                                </p:cTn>
                              </p:par>
                              <p:par>
                                <p:cTn id="44" presetID="22" presetClass="entr" presetSubtype="4" fill="hold" grpId="0" nodeType="with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wipe(down)">
                                      <p:cBhvr>
                                        <p:cTn id="46" dur="500"/>
                                        <p:tgtEl>
                                          <p:spTgt spid="7"/>
                                        </p:tgtEl>
                                      </p:cBhvr>
                                    </p:animEffect>
                                  </p:childTnLst>
                                </p:cTn>
                              </p:par>
                            </p:childTnLst>
                          </p:cTn>
                        </p:par>
                        <p:par>
                          <p:cTn id="47" fill="hold">
                            <p:stCondLst>
                              <p:cond delay="500"/>
                            </p:stCondLst>
                            <p:childTnLst>
                              <p:par>
                                <p:cTn id="48" presetID="22" presetClass="entr" presetSubtype="4" fill="hold" grpId="0" nodeType="afterEffect">
                                  <p:stCondLst>
                                    <p:cond delay="500"/>
                                  </p:stCondLst>
                                  <p:childTnLst>
                                    <p:set>
                                      <p:cBhvr>
                                        <p:cTn id="49" dur="1" fill="hold">
                                          <p:stCondLst>
                                            <p:cond delay="0"/>
                                          </p:stCondLst>
                                        </p:cTn>
                                        <p:tgtEl>
                                          <p:spTgt spid="11"/>
                                        </p:tgtEl>
                                        <p:attrNameLst>
                                          <p:attrName>style.visibility</p:attrName>
                                        </p:attrNameLst>
                                      </p:cBhvr>
                                      <p:to>
                                        <p:strVal val="visible"/>
                                      </p:to>
                                    </p:set>
                                    <p:animEffect transition="in" filter="wipe(down)">
                                      <p:cBhvr>
                                        <p:cTn id="50" dur="500"/>
                                        <p:tgtEl>
                                          <p:spTgt spid="11"/>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wipe(down)">
                                      <p:cBhvr>
                                        <p:cTn id="55" dur="500"/>
                                        <p:tgtEl>
                                          <p:spTgt spid="6"/>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7"/>
                                        </p:tgtEl>
                                      </p:cBhvr>
                                    </p:animEffect>
                                    <p:set>
                                      <p:cBhvr>
                                        <p:cTn id="60" dur="1" fill="hold">
                                          <p:stCondLst>
                                            <p:cond delay="499"/>
                                          </p:stCondLst>
                                        </p:cTn>
                                        <p:tgtEl>
                                          <p:spTgt spid="7"/>
                                        </p:tgtEl>
                                        <p:attrNameLst>
                                          <p:attrName>style.visibility</p:attrName>
                                        </p:attrNameLst>
                                      </p:cBhvr>
                                      <p:to>
                                        <p:strVal val="hidden"/>
                                      </p:to>
                                    </p:set>
                                  </p:childTnLst>
                                </p:cTn>
                              </p:par>
                              <p:par>
                                <p:cTn id="61" presetID="10" presetClass="exit" presetSubtype="0" fill="hold" grpId="1" nodeType="withEffect">
                                  <p:stCondLst>
                                    <p:cond delay="0"/>
                                  </p:stCondLst>
                                  <p:childTnLst>
                                    <p:animEffect transition="out" filter="fade">
                                      <p:cBhvr>
                                        <p:cTn id="62" dur="500"/>
                                        <p:tgtEl>
                                          <p:spTgt spid="11"/>
                                        </p:tgtEl>
                                      </p:cBhvr>
                                    </p:animEffect>
                                    <p:set>
                                      <p:cBhvr>
                                        <p:cTn id="63" dur="1" fill="hold">
                                          <p:stCondLst>
                                            <p:cond delay="499"/>
                                          </p:stCondLst>
                                        </p:cTn>
                                        <p:tgtEl>
                                          <p:spTgt spid="11"/>
                                        </p:tgtEl>
                                        <p:attrNameLst>
                                          <p:attrName>style.visibility</p:attrName>
                                        </p:attrNameLst>
                                      </p:cBhvr>
                                      <p:to>
                                        <p:strVal val="hidden"/>
                                      </p:to>
                                    </p:set>
                                  </p:childTnLst>
                                </p:cTn>
                              </p:par>
                              <p:par>
                                <p:cTn id="64" presetID="10" presetClass="exit" presetSubtype="0" fill="hold" grpId="1" nodeType="withEffect">
                                  <p:stCondLst>
                                    <p:cond delay="0"/>
                                  </p:stCondLst>
                                  <p:childTnLst>
                                    <p:animEffect transition="out" filter="fade">
                                      <p:cBhvr>
                                        <p:cTn id="65" dur="500"/>
                                        <p:tgtEl>
                                          <p:spTgt spid="6"/>
                                        </p:tgtEl>
                                      </p:cBhvr>
                                    </p:animEffect>
                                    <p:set>
                                      <p:cBhvr>
                                        <p:cTn id="66" dur="1" fill="hold">
                                          <p:stCondLst>
                                            <p:cond delay="499"/>
                                          </p:stCondLst>
                                        </p:cTn>
                                        <p:tgtEl>
                                          <p:spTgt spid="6"/>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10"/>
                                        </p:tgtEl>
                                        <p:attrNameLst>
                                          <p:attrName>style.visibility</p:attrName>
                                        </p:attrNameLst>
                                      </p:cBhvr>
                                      <p:to>
                                        <p:strVal val="visible"/>
                                      </p:to>
                                    </p:set>
                                    <p:animEffect transition="in" filter="wipe(down)">
                                      <p:cBhvr>
                                        <p:cTn id="71" dur="500"/>
                                        <p:tgtEl>
                                          <p:spTgt spid="10"/>
                                        </p:tgtEl>
                                      </p:cBhvr>
                                    </p:animEffect>
                                  </p:childTnLst>
                                </p:cTn>
                              </p:par>
                            </p:childTnLst>
                          </p:cTn>
                        </p:par>
                        <p:par>
                          <p:cTn id="72" fill="hold">
                            <p:stCondLst>
                              <p:cond delay="500"/>
                            </p:stCondLst>
                            <p:childTnLst>
                              <p:par>
                                <p:cTn id="73" presetID="22" presetClass="entr" presetSubtype="4" fill="hold" grpId="0" nodeType="afterEffect">
                                  <p:stCondLst>
                                    <p:cond delay="0"/>
                                  </p:stCondLst>
                                  <p:childTnLst>
                                    <p:set>
                                      <p:cBhvr>
                                        <p:cTn id="74" dur="1" fill="hold">
                                          <p:stCondLst>
                                            <p:cond delay="0"/>
                                          </p:stCondLst>
                                        </p:cTn>
                                        <p:tgtEl>
                                          <p:spTgt spid="12"/>
                                        </p:tgtEl>
                                        <p:attrNameLst>
                                          <p:attrName>style.visibility</p:attrName>
                                        </p:attrNameLst>
                                      </p:cBhvr>
                                      <p:to>
                                        <p:strVal val="visible"/>
                                      </p:to>
                                    </p:set>
                                    <p:animEffect transition="in" filter="wipe(down)">
                                      <p:cBhvr>
                                        <p:cTn id="75" dur="500"/>
                                        <p:tgtEl>
                                          <p:spTgt spid="12"/>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grpId="1" nodeType="clickEffect">
                                  <p:stCondLst>
                                    <p:cond delay="0"/>
                                  </p:stCondLst>
                                  <p:childTnLst>
                                    <p:animEffect transition="out" filter="fade">
                                      <p:cBhvr>
                                        <p:cTn id="79" dur="500"/>
                                        <p:tgtEl>
                                          <p:spTgt spid="10"/>
                                        </p:tgtEl>
                                      </p:cBhvr>
                                    </p:animEffect>
                                    <p:set>
                                      <p:cBhvr>
                                        <p:cTn id="80" dur="1" fill="hold">
                                          <p:stCondLst>
                                            <p:cond delay="499"/>
                                          </p:stCondLst>
                                        </p:cTn>
                                        <p:tgtEl>
                                          <p:spTgt spid="10"/>
                                        </p:tgtEl>
                                        <p:attrNameLst>
                                          <p:attrName>style.visibility</p:attrName>
                                        </p:attrNameLst>
                                      </p:cBhvr>
                                      <p:to>
                                        <p:strVal val="hidden"/>
                                      </p:to>
                                    </p:set>
                                  </p:childTnLst>
                                </p:cTn>
                              </p:par>
                              <p:par>
                                <p:cTn id="81" presetID="10" presetClass="exit" presetSubtype="0" fill="hold" grpId="1" nodeType="withEffect">
                                  <p:stCondLst>
                                    <p:cond delay="0"/>
                                  </p:stCondLst>
                                  <p:childTnLst>
                                    <p:animEffect transition="out" filter="fade">
                                      <p:cBhvr>
                                        <p:cTn id="82" dur="500"/>
                                        <p:tgtEl>
                                          <p:spTgt spid="12"/>
                                        </p:tgtEl>
                                      </p:cBhvr>
                                    </p:animEffect>
                                    <p:set>
                                      <p:cBhvr>
                                        <p:cTn id="83" dur="1" fill="hold">
                                          <p:stCondLst>
                                            <p:cond delay="499"/>
                                          </p:stCondLst>
                                        </p:cTn>
                                        <p:tgtEl>
                                          <p:spTgt spid="12"/>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22" presetClass="entr" presetSubtype="4" fill="hold" grpId="0" nodeType="clickEffect">
                                  <p:stCondLst>
                                    <p:cond delay="0"/>
                                  </p:stCondLst>
                                  <p:childTnLst>
                                    <p:set>
                                      <p:cBhvr>
                                        <p:cTn id="87" dur="1" fill="hold">
                                          <p:stCondLst>
                                            <p:cond delay="0"/>
                                          </p:stCondLst>
                                        </p:cTn>
                                        <p:tgtEl>
                                          <p:spTgt spid="13"/>
                                        </p:tgtEl>
                                        <p:attrNameLst>
                                          <p:attrName>style.visibility</p:attrName>
                                        </p:attrNameLst>
                                      </p:cBhvr>
                                      <p:to>
                                        <p:strVal val="visible"/>
                                      </p:to>
                                    </p:set>
                                    <p:animEffect transition="in" filter="wipe(down)">
                                      <p:cBhvr>
                                        <p:cTn id="88" dur="500"/>
                                        <p:tgtEl>
                                          <p:spTgt spid="13"/>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xit" presetSubtype="0" fill="hold" grpId="1" nodeType="clickEffect">
                                  <p:stCondLst>
                                    <p:cond delay="0"/>
                                  </p:stCondLst>
                                  <p:childTnLst>
                                    <p:animEffect transition="out" filter="fade">
                                      <p:cBhvr>
                                        <p:cTn id="92" dur="500"/>
                                        <p:tgtEl>
                                          <p:spTgt spid="13"/>
                                        </p:tgtEl>
                                      </p:cBhvr>
                                    </p:animEffect>
                                    <p:set>
                                      <p:cBhvr>
                                        <p:cTn id="93" dur="1" fill="hold">
                                          <p:stCondLst>
                                            <p:cond delay="499"/>
                                          </p:stCondLst>
                                        </p:cTn>
                                        <p:tgtEl>
                                          <p:spTgt spid="13"/>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22" presetClass="entr" presetSubtype="4" fill="hold" grpId="0" nodeType="clickEffect">
                                  <p:stCondLst>
                                    <p:cond delay="0"/>
                                  </p:stCondLst>
                                  <p:childTnLst>
                                    <p:set>
                                      <p:cBhvr>
                                        <p:cTn id="97" dur="1" fill="hold">
                                          <p:stCondLst>
                                            <p:cond delay="0"/>
                                          </p:stCondLst>
                                        </p:cTn>
                                        <p:tgtEl>
                                          <p:spTgt spid="14"/>
                                        </p:tgtEl>
                                        <p:attrNameLst>
                                          <p:attrName>style.visibility</p:attrName>
                                        </p:attrNameLst>
                                      </p:cBhvr>
                                      <p:to>
                                        <p:strVal val="visible"/>
                                      </p:to>
                                    </p:set>
                                    <p:animEffect transition="in" filter="wipe(down)">
                                      <p:cBhvr>
                                        <p:cTn id="98" dur="500"/>
                                        <p:tgtEl>
                                          <p:spTgt spid="14"/>
                                        </p:tgtEl>
                                      </p:cBhvr>
                                    </p:animEffect>
                                  </p:childTnLst>
                                </p:cTn>
                              </p:par>
                            </p:childTnLst>
                          </p:cTn>
                        </p:par>
                        <p:par>
                          <p:cTn id="99" fill="hold">
                            <p:stCondLst>
                              <p:cond delay="500"/>
                            </p:stCondLst>
                            <p:childTnLst>
                              <p:par>
                                <p:cTn id="100" presetID="22" presetClass="entr" presetSubtype="4" fill="hold" grpId="0" nodeType="afterEffect">
                                  <p:stCondLst>
                                    <p:cond delay="500"/>
                                  </p:stCondLst>
                                  <p:childTnLst>
                                    <p:set>
                                      <p:cBhvr>
                                        <p:cTn id="101" dur="1" fill="hold">
                                          <p:stCondLst>
                                            <p:cond delay="0"/>
                                          </p:stCondLst>
                                        </p:cTn>
                                        <p:tgtEl>
                                          <p:spTgt spid="15"/>
                                        </p:tgtEl>
                                        <p:attrNameLst>
                                          <p:attrName>style.visibility</p:attrName>
                                        </p:attrNameLst>
                                      </p:cBhvr>
                                      <p:to>
                                        <p:strVal val="visible"/>
                                      </p:to>
                                    </p:set>
                                    <p:animEffect transition="in" filter="wipe(down)">
                                      <p:cBhvr>
                                        <p:cTn id="102" dur="500"/>
                                        <p:tgtEl>
                                          <p:spTgt spid="15"/>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xit" presetSubtype="0" fill="hold" grpId="1" nodeType="clickEffect">
                                  <p:stCondLst>
                                    <p:cond delay="0"/>
                                  </p:stCondLst>
                                  <p:childTnLst>
                                    <p:animEffect transition="out" filter="fade">
                                      <p:cBhvr>
                                        <p:cTn id="106" dur="500"/>
                                        <p:tgtEl>
                                          <p:spTgt spid="14"/>
                                        </p:tgtEl>
                                      </p:cBhvr>
                                    </p:animEffect>
                                    <p:set>
                                      <p:cBhvr>
                                        <p:cTn id="107" dur="1" fill="hold">
                                          <p:stCondLst>
                                            <p:cond delay="499"/>
                                          </p:stCondLst>
                                        </p:cTn>
                                        <p:tgtEl>
                                          <p:spTgt spid="14"/>
                                        </p:tgtEl>
                                        <p:attrNameLst>
                                          <p:attrName>style.visibility</p:attrName>
                                        </p:attrNameLst>
                                      </p:cBhvr>
                                      <p:to>
                                        <p:strVal val="hidden"/>
                                      </p:to>
                                    </p:set>
                                  </p:childTnLst>
                                </p:cTn>
                              </p:par>
                              <p:par>
                                <p:cTn id="108" presetID="10" presetClass="exit" presetSubtype="0" fill="hold" grpId="1" nodeType="withEffect">
                                  <p:stCondLst>
                                    <p:cond delay="0"/>
                                  </p:stCondLst>
                                  <p:childTnLst>
                                    <p:animEffect transition="out" filter="fade">
                                      <p:cBhvr>
                                        <p:cTn id="109" dur="500"/>
                                        <p:tgtEl>
                                          <p:spTgt spid="15"/>
                                        </p:tgtEl>
                                      </p:cBhvr>
                                    </p:animEffect>
                                    <p:set>
                                      <p:cBhvr>
                                        <p:cTn id="110" dur="1" fill="hold">
                                          <p:stCondLst>
                                            <p:cond delay="499"/>
                                          </p:stCondLst>
                                        </p:cTn>
                                        <p:tgtEl>
                                          <p:spTgt spid="15"/>
                                        </p:tgtEl>
                                        <p:attrNameLst>
                                          <p:attrName>style.visibility</p:attrName>
                                        </p:attrNameLst>
                                      </p:cBhvr>
                                      <p:to>
                                        <p:strVal val="hidden"/>
                                      </p:to>
                                    </p:set>
                                  </p:childTnLst>
                                </p:cTn>
                              </p:par>
                            </p:childTnLst>
                          </p:cTn>
                        </p:par>
                      </p:childTnLst>
                    </p:cTn>
                  </p:par>
                  <p:par>
                    <p:cTn id="111" fill="hold">
                      <p:stCondLst>
                        <p:cond delay="indefinite"/>
                      </p:stCondLst>
                      <p:childTnLst>
                        <p:par>
                          <p:cTn id="112" fill="hold">
                            <p:stCondLst>
                              <p:cond delay="0"/>
                            </p:stCondLst>
                            <p:childTnLst>
                              <p:par>
                                <p:cTn id="113" presetID="22" presetClass="entr" presetSubtype="4" fill="hold" grpId="0" nodeType="clickEffect">
                                  <p:stCondLst>
                                    <p:cond delay="0"/>
                                  </p:stCondLst>
                                  <p:childTnLst>
                                    <p:set>
                                      <p:cBhvr>
                                        <p:cTn id="114" dur="1" fill="hold">
                                          <p:stCondLst>
                                            <p:cond delay="0"/>
                                          </p:stCondLst>
                                        </p:cTn>
                                        <p:tgtEl>
                                          <p:spTgt spid="16"/>
                                        </p:tgtEl>
                                        <p:attrNameLst>
                                          <p:attrName>style.visibility</p:attrName>
                                        </p:attrNameLst>
                                      </p:cBhvr>
                                      <p:to>
                                        <p:strVal val="visible"/>
                                      </p:to>
                                    </p:set>
                                    <p:animEffect transition="in" filter="wipe(down)">
                                      <p:cBhvr>
                                        <p:cTn id="115" dur="500"/>
                                        <p:tgtEl>
                                          <p:spTgt spid="16"/>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4" fill="hold" grpId="0" nodeType="clickEffect">
                                  <p:stCondLst>
                                    <p:cond delay="0"/>
                                  </p:stCondLst>
                                  <p:childTnLst>
                                    <p:set>
                                      <p:cBhvr>
                                        <p:cTn id="119" dur="1" fill="hold">
                                          <p:stCondLst>
                                            <p:cond delay="0"/>
                                          </p:stCondLst>
                                        </p:cTn>
                                        <p:tgtEl>
                                          <p:spTgt spid="17"/>
                                        </p:tgtEl>
                                        <p:attrNameLst>
                                          <p:attrName>style.visibility</p:attrName>
                                        </p:attrNameLst>
                                      </p:cBhvr>
                                      <p:to>
                                        <p:strVal val="visible"/>
                                      </p:to>
                                    </p:set>
                                    <p:animEffect transition="in" filter="wipe(down)">
                                      <p:cBhvr>
                                        <p:cTn id="120" dur="500"/>
                                        <p:tgtEl>
                                          <p:spTgt spid="17"/>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xit" presetSubtype="0" fill="hold" grpId="1" nodeType="clickEffect">
                                  <p:stCondLst>
                                    <p:cond delay="0"/>
                                  </p:stCondLst>
                                  <p:childTnLst>
                                    <p:animEffect transition="out" filter="fade">
                                      <p:cBhvr>
                                        <p:cTn id="124" dur="500"/>
                                        <p:tgtEl>
                                          <p:spTgt spid="16"/>
                                        </p:tgtEl>
                                      </p:cBhvr>
                                    </p:animEffect>
                                    <p:set>
                                      <p:cBhvr>
                                        <p:cTn id="125" dur="1" fill="hold">
                                          <p:stCondLst>
                                            <p:cond delay="499"/>
                                          </p:stCondLst>
                                        </p:cTn>
                                        <p:tgtEl>
                                          <p:spTgt spid="16"/>
                                        </p:tgtEl>
                                        <p:attrNameLst>
                                          <p:attrName>style.visibility</p:attrName>
                                        </p:attrNameLst>
                                      </p:cBhvr>
                                      <p:to>
                                        <p:strVal val="hidden"/>
                                      </p:to>
                                    </p:set>
                                  </p:childTnLst>
                                </p:cTn>
                              </p:par>
                              <p:par>
                                <p:cTn id="126" presetID="10" presetClass="exit" presetSubtype="0" fill="hold" grpId="1" nodeType="withEffect">
                                  <p:stCondLst>
                                    <p:cond delay="0"/>
                                  </p:stCondLst>
                                  <p:childTnLst>
                                    <p:animEffect transition="out" filter="fade">
                                      <p:cBhvr>
                                        <p:cTn id="127" dur="500"/>
                                        <p:tgtEl>
                                          <p:spTgt spid="17"/>
                                        </p:tgtEl>
                                      </p:cBhvr>
                                    </p:animEffect>
                                    <p:set>
                                      <p:cBhvr>
                                        <p:cTn id="128" dur="1" fill="hold">
                                          <p:stCondLst>
                                            <p:cond delay="499"/>
                                          </p:stCondLst>
                                        </p:cTn>
                                        <p:tgtEl>
                                          <p:spTgt spid="17"/>
                                        </p:tgtEl>
                                        <p:attrNameLst>
                                          <p:attrName>style.visibility</p:attrName>
                                        </p:attrNameLst>
                                      </p:cBhvr>
                                      <p:to>
                                        <p:strVal val="hidden"/>
                                      </p:to>
                                    </p:set>
                                  </p:childTnLst>
                                </p:cTn>
                              </p:par>
                            </p:childTnLst>
                          </p:cTn>
                        </p:par>
                      </p:childTnLst>
                    </p:cTn>
                  </p:par>
                  <p:par>
                    <p:cTn id="129" fill="hold">
                      <p:stCondLst>
                        <p:cond delay="indefinite"/>
                      </p:stCondLst>
                      <p:childTnLst>
                        <p:par>
                          <p:cTn id="130" fill="hold">
                            <p:stCondLst>
                              <p:cond delay="0"/>
                            </p:stCondLst>
                            <p:childTnLst>
                              <p:par>
                                <p:cTn id="131" presetID="22" presetClass="entr" presetSubtype="4" fill="hold" grpId="0" nodeType="clickEffect">
                                  <p:stCondLst>
                                    <p:cond delay="0"/>
                                  </p:stCondLst>
                                  <p:childTnLst>
                                    <p:set>
                                      <p:cBhvr>
                                        <p:cTn id="132" dur="1" fill="hold">
                                          <p:stCondLst>
                                            <p:cond delay="0"/>
                                          </p:stCondLst>
                                        </p:cTn>
                                        <p:tgtEl>
                                          <p:spTgt spid="18"/>
                                        </p:tgtEl>
                                        <p:attrNameLst>
                                          <p:attrName>style.visibility</p:attrName>
                                        </p:attrNameLst>
                                      </p:cBhvr>
                                      <p:to>
                                        <p:strVal val="visible"/>
                                      </p:to>
                                    </p:set>
                                    <p:animEffect transition="in" filter="wipe(down)">
                                      <p:cBhvr>
                                        <p:cTn id="133" dur="500"/>
                                        <p:tgtEl>
                                          <p:spTgt spid="18"/>
                                        </p:tgtEl>
                                      </p:cBhvr>
                                    </p:animEffect>
                                  </p:childTnLst>
                                </p:cTn>
                              </p:par>
                            </p:childTnLst>
                          </p:cTn>
                        </p:par>
                        <p:par>
                          <p:cTn id="134" fill="hold">
                            <p:stCondLst>
                              <p:cond delay="500"/>
                            </p:stCondLst>
                            <p:childTnLst>
                              <p:par>
                                <p:cTn id="135" presetID="22" presetClass="entr" presetSubtype="4" fill="hold" grpId="0" nodeType="afterEffect">
                                  <p:stCondLst>
                                    <p:cond delay="500"/>
                                  </p:stCondLst>
                                  <p:childTnLst>
                                    <p:set>
                                      <p:cBhvr>
                                        <p:cTn id="136" dur="1" fill="hold">
                                          <p:stCondLst>
                                            <p:cond delay="0"/>
                                          </p:stCondLst>
                                        </p:cTn>
                                        <p:tgtEl>
                                          <p:spTgt spid="19"/>
                                        </p:tgtEl>
                                        <p:attrNameLst>
                                          <p:attrName>style.visibility</p:attrName>
                                        </p:attrNameLst>
                                      </p:cBhvr>
                                      <p:to>
                                        <p:strVal val="visible"/>
                                      </p:to>
                                    </p:set>
                                    <p:animEffect transition="in" filter="wipe(down)">
                                      <p:cBhvr>
                                        <p:cTn id="137" dur="500"/>
                                        <p:tgtEl>
                                          <p:spTgt spid="19"/>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xit" presetSubtype="0" fill="hold" grpId="1" nodeType="clickEffect">
                                  <p:stCondLst>
                                    <p:cond delay="0"/>
                                  </p:stCondLst>
                                  <p:childTnLst>
                                    <p:animEffect transition="out" filter="fade">
                                      <p:cBhvr>
                                        <p:cTn id="141" dur="500"/>
                                        <p:tgtEl>
                                          <p:spTgt spid="18"/>
                                        </p:tgtEl>
                                      </p:cBhvr>
                                    </p:animEffect>
                                    <p:set>
                                      <p:cBhvr>
                                        <p:cTn id="142" dur="1" fill="hold">
                                          <p:stCondLst>
                                            <p:cond delay="499"/>
                                          </p:stCondLst>
                                        </p:cTn>
                                        <p:tgtEl>
                                          <p:spTgt spid="18"/>
                                        </p:tgtEl>
                                        <p:attrNameLst>
                                          <p:attrName>style.visibility</p:attrName>
                                        </p:attrNameLst>
                                      </p:cBhvr>
                                      <p:to>
                                        <p:strVal val="hidden"/>
                                      </p:to>
                                    </p:set>
                                  </p:childTnLst>
                                </p:cTn>
                              </p:par>
                              <p:par>
                                <p:cTn id="143" presetID="10" presetClass="exit" presetSubtype="0" fill="hold" grpId="1" nodeType="withEffect">
                                  <p:stCondLst>
                                    <p:cond delay="0"/>
                                  </p:stCondLst>
                                  <p:childTnLst>
                                    <p:animEffect transition="out" filter="fade">
                                      <p:cBhvr>
                                        <p:cTn id="144" dur="500"/>
                                        <p:tgtEl>
                                          <p:spTgt spid="19"/>
                                        </p:tgtEl>
                                      </p:cBhvr>
                                    </p:animEffect>
                                    <p:set>
                                      <p:cBhvr>
                                        <p:cTn id="145" dur="1" fill="hold">
                                          <p:stCondLst>
                                            <p:cond delay="499"/>
                                          </p:stCondLst>
                                        </p:cTn>
                                        <p:tgtEl>
                                          <p:spTgt spid="19"/>
                                        </p:tgtEl>
                                        <p:attrNameLst>
                                          <p:attrName>style.visibility</p:attrName>
                                        </p:attrNameLst>
                                      </p:cBhvr>
                                      <p:to>
                                        <p:strVal val="hidden"/>
                                      </p:to>
                                    </p:set>
                                  </p:childTnLst>
                                </p:cTn>
                              </p:par>
                            </p:childTnLst>
                          </p:cTn>
                        </p:par>
                      </p:childTnLst>
                    </p:cTn>
                  </p:par>
                  <p:par>
                    <p:cTn id="146" fill="hold">
                      <p:stCondLst>
                        <p:cond delay="indefinite"/>
                      </p:stCondLst>
                      <p:childTnLst>
                        <p:par>
                          <p:cTn id="147" fill="hold">
                            <p:stCondLst>
                              <p:cond delay="0"/>
                            </p:stCondLst>
                            <p:childTnLst>
                              <p:par>
                                <p:cTn id="148" presetID="22" presetClass="entr" presetSubtype="4" fill="hold" grpId="0" nodeType="clickEffect">
                                  <p:stCondLst>
                                    <p:cond delay="0"/>
                                  </p:stCondLst>
                                  <p:childTnLst>
                                    <p:set>
                                      <p:cBhvr>
                                        <p:cTn id="149" dur="1" fill="hold">
                                          <p:stCondLst>
                                            <p:cond delay="0"/>
                                          </p:stCondLst>
                                        </p:cTn>
                                        <p:tgtEl>
                                          <p:spTgt spid="20"/>
                                        </p:tgtEl>
                                        <p:attrNameLst>
                                          <p:attrName>style.visibility</p:attrName>
                                        </p:attrNameLst>
                                      </p:cBhvr>
                                      <p:to>
                                        <p:strVal val="visible"/>
                                      </p:to>
                                    </p:set>
                                    <p:animEffect transition="in" filter="wipe(down)">
                                      <p:cBhvr>
                                        <p:cTn id="150" dur="500"/>
                                        <p:tgtEl>
                                          <p:spTgt spid="20"/>
                                        </p:tgtEl>
                                      </p:cBhvr>
                                    </p:animEffect>
                                  </p:childTnLst>
                                </p:cTn>
                              </p:par>
                            </p:childTnLst>
                          </p:cTn>
                        </p:par>
                      </p:childTnLst>
                    </p:cTn>
                  </p:par>
                  <p:par>
                    <p:cTn id="151" fill="hold">
                      <p:stCondLst>
                        <p:cond delay="indefinite"/>
                      </p:stCondLst>
                      <p:childTnLst>
                        <p:par>
                          <p:cTn id="152" fill="hold">
                            <p:stCondLst>
                              <p:cond delay="0"/>
                            </p:stCondLst>
                            <p:childTnLst>
                              <p:par>
                                <p:cTn id="153" presetID="10" presetClass="exit" presetSubtype="0" fill="hold" grpId="1" nodeType="clickEffect">
                                  <p:stCondLst>
                                    <p:cond delay="0"/>
                                  </p:stCondLst>
                                  <p:childTnLst>
                                    <p:animEffect transition="out" filter="fade">
                                      <p:cBhvr>
                                        <p:cTn id="154" dur="500"/>
                                        <p:tgtEl>
                                          <p:spTgt spid="20"/>
                                        </p:tgtEl>
                                      </p:cBhvr>
                                    </p:animEffect>
                                    <p:set>
                                      <p:cBhvr>
                                        <p:cTn id="155" dur="1" fill="hold">
                                          <p:stCondLst>
                                            <p:cond delay="4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 grpId="0" animBg="1"/>
      <p:bldP spid="2" grpId="1" animBg="1"/>
      <p:bldP spid="8" grpId="0" animBg="1"/>
      <p:bldP spid="8" grpId="1" animBg="1"/>
      <p:bldP spid="9" grpId="0" animBg="1"/>
      <p:bldP spid="9" grpId="1" animBg="1"/>
      <p:bldP spid="6" grpId="0" animBg="1"/>
      <p:bldP spid="6" grpId="1" animBg="1"/>
      <p:bldP spid="7" grpId="0" animBg="1"/>
      <p:bldP spid="7"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gCheck">
          <a:fgClr>
            <a:schemeClr val="accent1"/>
          </a:fgClr>
          <a:bgClr>
            <a:schemeClr val="bg1"/>
          </a:bgClr>
        </a:pattFill>
        <a:effectLst/>
      </p:bgPr>
    </p:bg>
    <p:spTree>
      <p:nvGrpSpPr>
        <p:cNvPr id="1" name=""/>
        <p:cNvGrpSpPr/>
        <p:nvPr/>
      </p:nvGrpSpPr>
      <p:grpSpPr>
        <a:xfrm>
          <a:off x="0" y="0"/>
          <a:ext cx="0" cy="0"/>
          <a:chOff x="0" y="0"/>
          <a:chExt cx="0" cy="0"/>
        </a:xfrm>
      </p:grpSpPr>
      <p:pic>
        <p:nvPicPr>
          <p:cNvPr id="3075" name="Picture 3" descr="F:\лекции по Н. З\11\0_76fcd_3359914_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611327"/>
            <a:ext cx="7920880" cy="6004027"/>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51520" y="548680"/>
            <a:ext cx="8640960" cy="612068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Ins="0" rtlCol="0" anchor="ctr"/>
          <a:lstStyle/>
          <a:p>
            <a:pPr>
              <a:lnSpc>
                <a:spcPct val="90000"/>
              </a:lnSpc>
            </a:pPr>
            <a:r>
              <a:rPr lang="ru-RU" sz="1200" b="1" dirty="0">
                <a:solidFill>
                  <a:srgbClr val="002060"/>
                </a:solidFill>
              </a:rPr>
              <a:t>17. Иисус же говорил им: Отец Мой доныне делает, и Я делаю.</a:t>
            </a:r>
          </a:p>
          <a:p>
            <a:pPr>
              <a:lnSpc>
                <a:spcPct val="90000"/>
              </a:lnSpc>
            </a:pPr>
            <a:r>
              <a:rPr lang="ru-RU" sz="1200" b="1" dirty="0">
                <a:solidFill>
                  <a:srgbClr val="002060"/>
                </a:solidFill>
              </a:rPr>
              <a:t>18. И еще более искали убить Его Иудеи за то, что Он не только нарушал субботу, но и </a:t>
            </a:r>
            <a:r>
              <a:rPr lang="ru-RU" sz="1200" b="1" dirty="0" err="1">
                <a:solidFill>
                  <a:srgbClr val="002060"/>
                </a:solidFill>
              </a:rPr>
              <a:t>Отцем</a:t>
            </a:r>
            <a:r>
              <a:rPr lang="ru-RU" sz="1200" b="1" dirty="0">
                <a:solidFill>
                  <a:srgbClr val="002060"/>
                </a:solidFill>
              </a:rPr>
              <a:t> Своим называл Бога, делая Себя равным Богу.</a:t>
            </a:r>
          </a:p>
          <a:p>
            <a:pPr>
              <a:lnSpc>
                <a:spcPct val="90000"/>
              </a:lnSpc>
            </a:pPr>
            <a:r>
              <a:rPr lang="ru-RU" sz="1200" b="1" dirty="0">
                <a:solidFill>
                  <a:srgbClr val="002060"/>
                </a:solidFill>
              </a:rPr>
              <a:t>19. На это Иисус сказал: истинно, истинно говорю вам: Сын ничего не может творить Сам от Себя, если не увидит Отца творящего: ибо, что творит Он, то и Сын творит также.</a:t>
            </a:r>
          </a:p>
          <a:p>
            <a:pPr>
              <a:lnSpc>
                <a:spcPct val="90000"/>
              </a:lnSpc>
            </a:pPr>
            <a:r>
              <a:rPr lang="ru-RU" sz="1200" b="1" dirty="0">
                <a:solidFill>
                  <a:srgbClr val="002060"/>
                </a:solidFill>
              </a:rPr>
              <a:t>20. Ибо Отец любит Сына и показывает Ему все, что творит Сам; и покажет Ему дела больше сих, так что вы удивитесь.</a:t>
            </a:r>
          </a:p>
          <a:p>
            <a:pPr>
              <a:lnSpc>
                <a:spcPct val="90000"/>
              </a:lnSpc>
            </a:pPr>
            <a:r>
              <a:rPr lang="ru-RU" sz="1200" b="1" dirty="0">
                <a:solidFill>
                  <a:srgbClr val="002060"/>
                </a:solidFill>
              </a:rPr>
              <a:t>21. Ибо, как Отец воскрешает мертвых и оживляет, так и Сын оживляет, кого хочет.</a:t>
            </a:r>
          </a:p>
          <a:p>
            <a:pPr>
              <a:lnSpc>
                <a:spcPct val="90000"/>
              </a:lnSpc>
            </a:pPr>
            <a:r>
              <a:rPr lang="ru-RU" sz="1200" b="1" dirty="0">
                <a:solidFill>
                  <a:srgbClr val="002060"/>
                </a:solidFill>
              </a:rPr>
              <a:t>22. Ибо Отец и не судит никого, но весь суд отдал Сыну,</a:t>
            </a:r>
          </a:p>
          <a:p>
            <a:pPr>
              <a:lnSpc>
                <a:spcPct val="90000"/>
              </a:lnSpc>
            </a:pPr>
            <a:r>
              <a:rPr lang="ru-RU" sz="1200" b="1" dirty="0">
                <a:solidFill>
                  <a:srgbClr val="002060"/>
                </a:solidFill>
              </a:rPr>
              <a:t>23. дабы все чтили Сына, как чтут Отца. Кто не чтит Сына, тот не чтит и Отца, пославшего Его.</a:t>
            </a:r>
          </a:p>
          <a:p>
            <a:pPr>
              <a:lnSpc>
                <a:spcPct val="90000"/>
              </a:lnSpc>
            </a:pPr>
            <a:r>
              <a:rPr lang="ru-RU" sz="1200" b="1" dirty="0">
                <a:solidFill>
                  <a:srgbClr val="002060"/>
                </a:solidFill>
              </a:rPr>
              <a:t>24. Истинно, истинно говорю вам: слушающий слово Мое и верующий в Пославшего Меня имеет жизнь вечную, и на суд не приходит, но перешел от смерти в жизнь.</a:t>
            </a:r>
          </a:p>
          <a:p>
            <a:pPr>
              <a:lnSpc>
                <a:spcPct val="90000"/>
              </a:lnSpc>
            </a:pPr>
            <a:r>
              <a:rPr lang="ru-RU" sz="1200" b="1" dirty="0">
                <a:solidFill>
                  <a:srgbClr val="002060"/>
                </a:solidFill>
              </a:rPr>
              <a:t>25. Истинно, истинно говорю вам: наступает время, и настало уже, когда мертвые услышат глас Сына Божия и, услышав, оживут.</a:t>
            </a:r>
          </a:p>
          <a:p>
            <a:pPr>
              <a:lnSpc>
                <a:spcPct val="90000"/>
              </a:lnSpc>
            </a:pPr>
            <a:r>
              <a:rPr lang="ru-RU" sz="1200" b="1" dirty="0">
                <a:solidFill>
                  <a:srgbClr val="002060"/>
                </a:solidFill>
              </a:rPr>
              <a:t>26. Ибо, как Отец имеет жизнь в Самом Себе, так и Сыну дал иметь жизнь в Самом Себе.</a:t>
            </a:r>
          </a:p>
          <a:p>
            <a:pPr>
              <a:lnSpc>
                <a:spcPct val="90000"/>
              </a:lnSpc>
            </a:pPr>
            <a:r>
              <a:rPr lang="ru-RU" sz="1200" b="1" dirty="0">
                <a:solidFill>
                  <a:srgbClr val="002060"/>
                </a:solidFill>
              </a:rPr>
              <a:t>27. И дал Ему власть производить и суд, потому что Он есть Сын Человеческий.</a:t>
            </a:r>
          </a:p>
          <a:p>
            <a:pPr>
              <a:lnSpc>
                <a:spcPct val="90000"/>
              </a:lnSpc>
            </a:pPr>
            <a:r>
              <a:rPr lang="ru-RU" sz="1200" b="1" dirty="0">
                <a:solidFill>
                  <a:srgbClr val="002060"/>
                </a:solidFill>
              </a:rPr>
              <a:t>28. Не дивитесь сему; ибо наступает время, в которое все, находящиеся в гробах, услышат глас Сына Божия;</a:t>
            </a:r>
          </a:p>
          <a:p>
            <a:pPr>
              <a:lnSpc>
                <a:spcPct val="90000"/>
              </a:lnSpc>
            </a:pPr>
            <a:r>
              <a:rPr lang="ru-RU" sz="1200" b="1" dirty="0">
                <a:solidFill>
                  <a:srgbClr val="002060"/>
                </a:solidFill>
              </a:rPr>
              <a:t>29. и </a:t>
            </a:r>
            <a:r>
              <a:rPr lang="ru-RU" sz="1200" b="1" dirty="0" err="1">
                <a:solidFill>
                  <a:srgbClr val="002060"/>
                </a:solidFill>
              </a:rPr>
              <a:t>изыдут</a:t>
            </a:r>
            <a:r>
              <a:rPr lang="ru-RU" sz="1200" b="1" dirty="0">
                <a:solidFill>
                  <a:srgbClr val="002060"/>
                </a:solidFill>
              </a:rPr>
              <a:t> творившие добро в воскресение жизни, а делавшие зло — в воскресение осуждения.</a:t>
            </a:r>
          </a:p>
          <a:p>
            <a:pPr>
              <a:lnSpc>
                <a:spcPct val="90000"/>
              </a:lnSpc>
            </a:pPr>
            <a:r>
              <a:rPr lang="ru-RU" sz="1200" b="1" dirty="0">
                <a:solidFill>
                  <a:srgbClr val="002060"/>
                </a:solidFill>
              </a:rPr>
              <a:t>30. Я ничего не могу творить Сам от Себя. Как слышу, так и сужу, и суд Мой праведен; ибо не ищу Моей воли, но воли пославшего Меня Отца.</a:t>
            </a:r>
          </a:p>
          <a:p>
            <a:pPr>
              <a:lnSpc>
                <a:spcPct val="90000"/>
              </a:lnSpc>
            </a:pPr>
            <a:r>
              <a:rPr lang="ru-RU" sz="1200" b="1" dirty="0">
                <a:solidFill>
                  <a:schemeClr val="tx1"/>
                </a:solidFill>
              </a:rPr>
              <a:t>31. Если Я свидетельствую Сам о Себе, то свидетельство Мое не есть истинно.</a:t>
            </a:r>
          </a:p>
          <a:p>
            <a:pPr>
              <a:lnSpc>
                <a:spcPct val="90000"/>
              </a:lnSpc>
            </a:pPr>
            <a:r>
              <a:rPr lang="ru-RU" sz="1200" b="1" dirty="0">
                <a:solidFill>
                  <a:schemeClr val="tx1"/>
                </a:solidFill>
              </a:rPr>
              <a:t>32. Есть другой, свидетельствующий о Мне; и Я знаю, что истинно то свидетельство, которым он свидетельствует о Мне.</a:t>
            </a:r>
          </a:p>
          <a:p>
            <a:pPr>
              <a:lnSpc>
                <a:spcPct val="90000"/>
              </a:lnSpc>
            </a:pPr>
            <a:r>
              <a:rPr lang="ru-RU" sz="1200" b="1" dirty="0">
                <a:solidFill>
                  <a:schemeClr val="tx1"/>
                </a:solidFill>
              </a:rPr>
              <a:t>33. Вы посылали к Иоанну, и он засвидетельствовал об истине.</a:t>
            </a:r>
          </a:p>
          <a:p>
            <a:pPr>
              <a:lnSpc>
                <a:spcPct val="90000"/>
              </a:lnSpc>
            </a:pPr>
            <a:r>
              <a:rPr lang="ru-RU" sz="1200" b="1" dirty="0">
                <a:solidFill>
                  <a:schemeClr val="tx1"/>
                </a:solidFill>
              </a:rPr>
              <a:t>34. Впрочем Я не от человека принимаю свидетельство, но говорю это для того, чтобы вы спаслись.</a:t>
            </a:r>
          </a:p>
          <a:p>
            <a:pPr>
              <a:lnSpc>
                <a:spcPct val="90000"/>
              </a:lnSpc>
            </a:pPr>
            <a:r>
              <a:rPr lang="ru-RU" sz="1200" b="1" dirty="0">
                <a:solidFill>
                  <a:schemeClr val="tx1"/>
                </a:solidFill>
              </a:rPr>
              <a:t>35. Он был светильник, горящий и светящий; а вы хотели малое время порадоваться при свете его.</a:t>
            </a:r>
          </a:p>
          <a:p>
            <a:pPr>
              <a:lnSpc>
                <a:spcPct val="90000"/>
              </a:lnSpc>
            </a:pPr>
            <a:r>
              <a:rPr lang="ru-RU" sz="1200" b="1" dirty="0">
                <a:solidFill>
                  <a:schemeClr val="tx1"/>
                </a:solidFill>
              </a:rPr>
              <a:t>36. Я же имею свидетельство больше </a:t>
            </a:r>
            <a:r>
              <a:rPr lang="ru-RU" sz="1200" b="1" dirty="0" err="1">
                <a:solidFill>
                  <a:schemeClr val="tx1"/>
                </a:solidFill>
              </a:rPr>
              <a:t>Иоаннова</a:t>
            </a:r>
            <a:r>
              <a:rPr lang="ru-RU" sz="1200" b="1" dirty="0">
                <a:solidFill>
                  <a:schemeClr val="tx1"/>
                </a:solidFill>
              </a:rPr>
              <a:t>: ибо дела, которые Отец дал Мне совершить, самые дела сии, Мною творимые, свидетельствуют о Мне, что Отец послал Меня.</a:t>
            </a:r>
          </a:p>
          <a:p>
            <a:pPr>
              <a:lnSpc>
                <a:spcPct val="90000"/>
              </a:lnSpc>
            </a:pPr>
            <a:r>
              <a:rPr lang="ru-RU" sz="1200" b="1" dirty="0">
                <a:solidFill>
                  <a:schemeClr val="tx1"/>
                </a:solidFill>
              </a:rPr>
              <a:t>37. И пославший Меня Отец Сам засвидетельствовал о Мне. А вы ни гласа Его никогда не слышали, ни лица Его не видели;</a:t>
            </a:r>
          </a:p>
          <a:p>
            <a:pPr>
              <a:lnSpc>
                <a:spcPct val="90000"/>
              </a:lnSpc>
            </a:pPr>
            <a:r>
              <a:rPr lang="ru-RU" sz="1200" b="1" dirty="0">
                <a:solidFill>
                  <a:schemeClr val="tx1"/>
                </a:solidFill>
              </a:rPr>
              <a:t>38. и не имеете слова Его пребывающего в вас, потому что вы не веруете Тому, Которого Он послал.</a:t>
            </a:r>
          </a:p>
          <a:p>
            <a:pPr>
              <a:lnSpc>
                <a:spcPct val="90000"/>
              </a:lnSpc>
            </a:pPr>
            <a:r>
              <a:rPr lang="ru-RU" sz="1200" b="1" dirty="0">
                <a:solidFill>
                  <a:schemeClr val="tx1"/>
                </a:solidFill>
              </a:rPr>
              <a:t>39. Исследуйте Писания, ибо вы думаете чрез них иметь жизнь вечную; а они свидетельствуют о Мне.</a:t>
            </a:r>
          </a:p>
          <a:p>
            <a:pPr>
              <a:lnSpc>
                <a:spcPct val="90000"/>
              </a:lnSpc>
            </a:pPr>
            <a:r>
              <a:rPr lang="ru-RU" sz="1200" b="1" dirty="0">
                <a:solidFill>
                  <a:srgbClr val="7030A0"/>
                </a:solidFill>
              </a:rPr>
              <a:t>40. Но вы не хотите </a:t>
            </a:r>
            <a:r>
              <a:rPr lang="ru-RU" sz="1200" b="1" dirty="0" err="1">
                <a:solidFill>
                  <a:srgbClr val="7030A0"/>
                </a:solidFill>
              </a:rPr>
              <a:t>придти</a:t>
            </a:r>
            <a:r>
              <a:rPr lang="ru-RU" sz="1200" b="1" dirty="0">
                <a:solidFill>
                  <a:srgbClr val="7030A0"/>
                </a:solidFill>
              </a:rPr>
              <a:t> ко Мне, чтобы иметь жизнь.</a:t>
            </a:r>
          </a:p>
          <a:p>
            <a:pPr>
              <a:lnSpc>
                <a:spcPct val="90000"/>
              </a:lnSpc>
            </a:pPr>
            <a:r>
              <a:rPr lang="ru-RU" sz="1200" b="1" dirty="0">
                <a:solidFill>
                  <a:srgbClr val="7030A0"/>
                </a:solidFill>
              </a:rPr>
              <a:t>41. Не принимаю славы от </a:t>
            </a:r>
            <a:r>
              <a:rPr lang="ru-RU" sz="1200" b="1" dirty="0" err="1">
                <a:solidFill>
                  <a:srgbClr val="7030A0"/>
                </a:solidFill>
              </a:rPr>
              <a:t>человеков</a:t>
            </a:r>
            <a:r>
              <a:rPr lang="ru-RU" sz="1200" b="1" dirty="0">
                <a:solidFill>
                  <a:srgbClr val="7030A0"/>
                </a:solidFill>
              </a:rPr>
              <a:t>,</a:t>
            </a:r>
          </a:p>
          <a:p>
            <a:pPr>
              <a:lnSpc>
                <a:spcPct val="90000"/>
              </a:lnSpc>
            </a:pPr>
            <a:r>
              <a:rPr lang="ru-RU" sz="1200" b="1" dirty="0">
                <a:solidFill>
                  <a:srgbClr val="7030A0"/>
                </a:solidFill>
              </a:rPr>
              <a:t>42. но знаю вас: вы не имеете в себе любви к Богу.</a:t>
            </a:r>
          </a:p>
          <a:p>
            <a:pPr>
              <a:lnSpc>
                <a:spcPct val="90000"/>
              </a:lnSpc>
            </a:pPr>
            <a:r>
              <a:rPr lang="ru-RU" sz="1200" b="1" dirty="0">
                <a:solidFill>
                  <a:srgbClr val="7030A0"/>
                </a:solidFill>
              </a:rPr>
              <a:t>43. Я пришел во имя Отца Моего, и не принимаете Меня; а если иной придет во имя свое, его примете.</a:t>
            </a:r>
          </a:p>
          <a:p>
            <a:pPr>
              <a:lnSpc>
                <a:spcPct val="90000"/>
              </a:lnSpc>
            </a:pPr>
            <a:r>
              <a:rPr lang="ru-RU" sz="1200" b="1" dirty="0">
                <a:solidFill>
                  <a:srgbClr val="7030A0"/>
                </a:solidFill>
              </a:rPr>
              <a:t>44. Как вы можете веровать, когда друг от друга принимаете славу, а славы, которая от Единого Бога, не ищете?</a:t>
            </a:r>
          </a:p>
          <a:p>
            <a:pPr>
              <a:lnSpc>
                <a:spcPct val="90000"/>
              </a:lnSpc>
            </a:pPr>
            <a:r>
              <a:rPr lang="ru-RU" sz="1200" b="1" dirty="0">
                <a:solidFill>
                  <a:srgbClr val="7030A0"/>
                </a:solidFill>
              </a:rPr>
              <a:t>45. Не думайте, что Я буду обвинять вас пред </a:t>
            </a:r>
            <a:r>
              <a:rPr lang="ru-RU" sz="1200" b="1" dirty="0" err="1">
                <a:solidFill>
                  <a:srgbClr val="7030A0"/>
                </a:solidFill>
              </a:rPr>
              <a:t>Отцем</a:t>
            </a:r>
            <a:r>
              <a:rPr lang="ru-RU" sz="1200" b="1" dirty="0">
                <a:solidFill>
                  <a:srgbClr val="7030A0"/>
                </a:solidFill>
              </a:rPr>
              <a:t>: есть на вас обвинитель Моисей, на которого вы уповаете.</a:t>
            </a:r>
          </a:p>
          <a:p>
            <a:pPr>
              <a:lnSpc>
                <a:spcPct val="90000"/>
              </a:lnSpc>
            </a:pPr>
            <a:r>
              <a:rPr lang="ru-RU" sz="1200" b="1" dirty="0">
                <a:solidFill>
                  <a:srgbClr val="7030A0"/>
                </a:solidFill>
              </a:rPr>
              <a:t>46. Ибо если бы вы верили Моисею, то поверили бы и Мне, потому что он писал о Мне.</a:t>
            </a:r>
          </a:p>
          <a:p>
            <a:pPr>
              <a:lnSpc>
                <a:spcPct val="90000"/>
              </a:lnSpc>
            </a:pPr>
            <a:r>
              <a:rPr lang="ru-RU" sz="1200" b="1" dirty="0">
                <a:solidFill>
                  <a:srgbClr val="7030A0"/>
                </a:solidFill>
              </a:rPr>
              <a:t>47. Если же его писаниям не верите, как поверите Моим словам?</a:t>
            </a:r>
          </a:p>
        </p:txBody>
      </p:sp>
      <p:sp>
        <p:nvSpPr>
          <p:cNvPr id="4" name="Скругленный прямоугольник 3"/>
          <p:cNvSpPr/>
          <p:nvPr/>
        </p:nvSpPr>
        <p:spPr>
          <a:xfrm>
            <a:off x="755576" y="116632"/>
            <a:ext cx="7488832" cy="288032"/>
          </a:xfrm>
          <a:prstGeom prst="roundRect">
            <a:avLst/>
          </a:prstGeom>
        </p:spPr>
        <p:style>
          <a:lnRef idx="0">
            <a:schemeClr val="accent1"/>
          </a:lnRef>
          <a:fillRef idx="3">
            <a:schemeClr val="accent1"/>
          </a:fillRef>
          <a:effectRef idx="3">
            <a:schemeClr val="accent1"/>
          </a:effectRef>
          <a:fontRef idx="minor">
            <a:schemeClr val="lt1"/>
          </a:fontRef>
        </p:style>
        <p:txBody>
          <a:bodyPr lIns="0" rIns="0" rtlCol="0" anchor="ctr"/>
          <a:lstStyle/>
          <a:p>
            <a:pPr algn="ctr"/>
            <a:r>
              <a:rPr lang="ru-RU" sz="2000" b="1" dirty="0">
                <a:solidFill>
                  <a:schemeClr val="tx1"/>
                </a:solidFill>
              </a:rPr>
              <a:t>Откровение Иисуса Христа о Своем </a:t>
            </a:r>
            <a:r>
              <a:rPr lang="ru-RU" sz="2000" b="1" dirty="0" err="1">
                <a:solidFill>
                  <a:schemeClr val="tx1"/>
                </a:solidFill>
              </a:rPr>
              <a:t>Богосыновстве</a:t>
            </a:r>
            <a:r>
              <a:rPr lang="ru-RU" sz="2000" b="1" dirty="0">
                <a:solidFill>
                  <a:schemeClr val="tx1"/>
                </a:solidFill>
              </a:rPr>
              <a:t> (Ин. 5, 17-47)</a:t>
            </a:r>
          </a:p>
        </p:txBody>
      </p:sp>
      <p:sp>
        <p:nvSpPr>
          <p:cNvPr id="2" name="Скругленный прямоугольник 1"/>
          <p:cNvSpPr/>
          <p:nvPr/>
        </p:nvSpPr>
        <p:spPr>
          <a:xfrm>
            <a:off x="251520" y="1124744"/>
            <a:ext cx="8640960" cy="108012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«Он</a:t>
            </a:r>
            <a:r>
              <a:rPr lang="ru-RU" sz="1600" b="1" i="1" dirty="0">
                <a:solidFill>
                  <a:schemeClr val="tx1"/>
                </a:solidFill>
              </a:rPr>
              <a:t>, как равный Отцу по чести и власти, говорит: как Бог и Отец Мой делает и в субботу, и вы не обвиняете Его, так и Меня не должны обвинять. Как же Отец делает доныне? Моисей говорит, что Бог почил от всех дел Своих (Быт. 2). Ты желаешь знать, как Бог делает доселе? Смотри на вселенную и познай дела Промысла</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251520" y="2348880"/>
            <a:ext cx="8640960" cy="126446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lIns="0" rIns="0"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a:solidFill>
                  <a:schemeClr val="tx1"/>
                </a:solidFill>
              </a:rPr>
              <a:t>Исидор </a:t>
            </a:r>
            <a:r>
              <a:rPr lang="ru-RU" sz="1600" b="1" dirty="0" err="1" smtClean="0">
                <a:solidFill>
                  <a:schemeClr val="tx1"/>
                </a:solidFill>
              </a:rPr>
              <a:t>Пелусиот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не может Сын </a:t>
            </a:r>
            <a:r>
              <a:rPr lang="ru-RU" sz="1600" b="1" i="1" dirty="0" err="1">
                <a:solidFill>
                  <a:schemeClr val="tx1"/>
                </a:solidFill>
              </a:rPr>
              <a:t>творити</a:t>
            </a:r>
            <a:r>
              <a:rPr lang="ru-RU" sz="1600" b="1" i="1" dirty="0">
                <a:solidFill>
                  <a:schemeClr val="tx1"/>
                </a:solidFill>
              </a:rPr>
              <a:t> о Себе </a:t>
            </a:r>
            <a:r>
              <a:rPr lang="ru-RU" sz="1600" b="1" i="1" dirty="0" err="1">
                <a:solidFill>
                  <a:schemeClr val="tx1"/>
                </a:solidFill>
              </a:rPr>
              <a:t>ничесоже</a:t>
            </a:r>
            <a:r>
              <a:rPr lang="ru-RU" sz="1600" b="1" i="1" dirty="0">
                <a:solidFill>
                  <a:schemeClr val="tx1"/>
                </a:solidFill>
              </a:rPr>
              <a:t>, аще не еже видит Отца </a:t>
            </a:r>
            <a:r>
              <a:rPr lang="ru-RU" sz="1600" b="1" i="1" dirty="0" err="1">
                <a:solidFill>
                  <a:schemeClr val="tx1"/>
                </a:solidFill>
              </a:rPr>
              <a:t>творяща</a:t>
            </a:r>
            <a:r>
              <a:rPr lang="ru-RU" sz="1600" b="1" i="1" dirty="0">
                <a:solidFill>
                  <a:schemeClr val="tx1"/>
                </a:solidFill>
              </a:rPr>
              <a:t>, есть знак не бессилия, но невозможности Отцу иметь одно изволение, а Сыну – другое. Но если Сын видит, что творит Отец, Отец же творит </a:t>
            </a:r>
            <a:r>
              <a:rPr lang="ru-RU" sz="1600" b="1" i="1" dirty="0" err="1">
                <a:solidFill>
                  <a:schemeClr val="tx1"/>
                </a:solidFill>
              </a:rPr>
              <a:t>изволяемое</a:t>
            </a:r>
            <a:r>
              <a:rPr lang="ru-RU" sz="1600" b="1" i="1" dirty="0">
                <a:solidFill>
                  <a:schemeClr val="tx1"/>
                </a:solidFill>
              </a:rPr>
              <a:t> в совете, то, следовательно, Сын видит и самые советы Отца, потому что самое изволение Божие есть уже творение. Следовательно, у Отца и Сына одна сущность, как и одна </a:t>
            </a:r>
            <a:r>
              <a:rPr lang="ru-RU" sz="1600" b="1" i="1" dirty="0" smtClean="0">
                <a:solidFill>
                  <a:schemeClr val="tx1"/>
                </a:solidFill>
              </a:rPr>
              <a:t>воля».</a:t>
            </a:r>
            <a:endParaRPr lang="ru-RU" sz="1600" b="1" i="1" dirty="0">
              <a:solidFill>
                <a:schemeClr val="tx1"/>
              </a:solidFill>
            </a:endParaRPr>
          </a:p>
        </p:txBody>
      </p:sp>
      <p:sp>
        <p:nvSpPr>
          <p:cNvPr id="6" name="Скругленный прямоугольник 5"/>
          <p:cNvSpPr/>
          <p:nvPr/>
        </p:nvSpPr>
        <p:spPr>
          <a:xfrm>
            <a:off x="251520" y="3717032"/>
            <a:ext cx="8640960" cy="136815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lIns="0" rIns="0"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«Если </a:t>
            </a:r>
            <a:r>
              <a:rPr lang="ru-RU" sz="1600" b="1" i="1" dirty="0">
                <a:solidFill>
                  <a:schemeClr val="tx1"/>
                </a:solidFill>
              </a:rPr>
              <a:t>как Отец, так и Он оживляет, кого хочет, то значит Он равной силы с Отцом. Слова </a:t>
            </a:r>
            <a:r>
              <a:rPr lang="ru-RU" sz="1600" b="1" i="1" dirty="0" err="1">
                <a:solidFill>
                  <a:schemeClr val="tx1"/>
                </a:solidFill>
              </a:rPr>
              <a:t>якоже</a:t>
            </a:r>
            <a:r>
              <a:rPr lang="ru-RU" sz="1600" b="1" i="1" dirty="0">
                <a:solidFill>
                  <a:schemeClr val="tx1"/>
                </a:solidFill>
              </a:rPr>
              <a:t> Отец… живит указывают на равенство силы, а слова </a:t>
            </a:r>
            <a:r>
              <a:rPr lang="ru-RU" sz="1600" b="1" i="1" dirty="0" err="1">
                <a:solidFill>
                  <a:schemeClr val="tx1"/>
                </a:solidFill>
              </a:rPr>
              <a:t>ихже</a:t>
            </a:r>
            <a:r>
              <a:rPr lang="ru-RU" sz="1600" b="1" i="1" dirty="0">
                <a:solidFill>
                  <a:schemeClr val="tx1"/>
                </a:solidFill>
              </a:rPr>
              <a:t> </a:t>
            </a:r>
            <a:r>
              <a:rPr lang="ru-RU" sz="1600" b="1" i="1" dirty="0" err="1">
                <a:solidFill>
                  <a:schemeClr val="tx1"/>
                </a:solidFill>
              </a:rPr>
              <a:t>хощет</a:t>
            </a:r>
            <a:r>
              <a:rPr lang="ru-RU" sz="1600" b="1" i="1" dirty="0">
                <a:solidFill>
                  <a:schemeClr val="tx1"/>
                </a:solidFill>
              </a:rPr>
              <a:t> – на неизменяемость власти. Если же Сын и может, и имеет власть, то почему же Он не может ничего творить Сам от Себя? Не может без Отца, потому что у Них одна и та же сила и </a:t>
            </a:r>
            <a:r>
              <a:rPr lang="ru-RU" sz="1600" b="1" i="1" dirty="0" smtClean="0">
                <a:solidFill>
                  <a:schemeClr val="tx1"/>
                </a:solidFill>
              </a:rPr>
              <a:t>воля».</a:t>
            </a:r>
            <a:endParaRPr lang="ru-RU" sz="1600" b="1" i="1" dirty="0">
              <a:solidFill>
                <a:schemeClr val="tx1"/>
              </a:solidFill>
            </a:endParaRPr>
          </a:p>
        </p:txBody>
      </p:sp>
      <p:sp>
        <p:nvSpPr>
          <p:cNvPr id="7" name="Скругленный прямоугольник 6"/>
          <p:cNvSpPr/>
          <p:nvPr/>
        </p:nvSpPr>
        <p:spPr>
          <a:xfrm>
            <a:off x="251520" y="3645024"/>
            <a:ext cx="8712968" cy="151216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lIns="0" rIns="0" rtlCol="0" anchor="ctr"/>
          <a:lstStyle/>
          <a:p>
            <a:pPr algn="ctr"/>
            <a:r>
              <a:rPr lang="ru-RU" sz="1600" b="1" dirty="0" err="1">
                <a:solidFill>
                  <a:schemeClr val="tx1"/>
                </a:solidFill>
              </a:rPr>
              <a:t>Зигабен</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Когда Отец отдал Сыну суд? Ответом на это может служить: прежде всякого когда… Итак, судит Сын, но при благоволении Отца и содействии Святого Духа, как это мы разумеем и по отношению ко всем Его делам… Но почему Отец отдал суд Сыну? Потому, что Он создал человека в начале, испорченного – воссоздал и даровал спасительные заповеди; а также для того, чтобы ставший человеком судил людей не только как Бог, знающий природу людей, но и как человек, подвергавшийся искушению в </a:t>
            </a:r>
            <a:r>
              <a:rPr lang="ru-RU" sz="1600" b="1" i="1" dirty="0" smtClean="0">
                <a:solidFill>
                  <a:schemeClr val="tx1"/>
                </a:solidFill>
              </a:rPr>
              <a:t>ней».</a:t>
            </a:r>
            <a:endParaRPr lang="ru-RU" sz="1600" b="1" i="1" dirty="0">
              <a:solidFill>
                <a:schemeClr val="tx1"/>
              </a:solidFill>
            </a:endParaRPr>
          </a:p>
        </p:txBody>
      </p:sp>
      <p:sp>
        <p:nvSpPr>
          <p:cNvPr id="8" name="Скругленный прямоугольник 7"/>
          <p:cNvSpPr/>
          <p:nvPr/>
        </p:nvSpPr>
        <p:spPr>
          <a:xfrm>
            <a:off x="241766" y="3140968"/>
            <a:ext cx="8640960" cy="208823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Так как Отец есть причина бытия Сына, то и говорится, что все, что ни имеет Сын, принял от Отца, как имеющий это от Него по естеству. Таким образом и суд имеет Он от Отца так же, как имеет оный Отец. Чтобы мы, слыша, что Отец есть причина Сына, не стали понимать, что Он произвел Его, как и твари, и чрез то не ввели уменьшения чести, для сего Он говорит, что между Отцом и Сыном нет никакого различия. Ибо кто имеет власть наказывать и награждать, как хочет, тот имеет силу, одинаковую с Отцом; посему и почитать Его должно так же, как Отца; «дабы, - говорит, - все чтили Сына, как чтут Отца</a:t>
            </a:r>
            <a:r>
              <a:rPr lang="ru-RU" sz="1600" b="1" i="1" dirty="0" smtClean="0">
                <a:solidFill>
                  <a:schemeClr val="tx1"/>
                </a:solidFill>
              </a:rPr>
              <a:t>»».</a:t>
            </a:r>
            <a:endParaRPr lang="ru-RU" sz="1600" b="1" i="1" dirty="0">
              <a:solidFill>
                <a:schemeClr val="tx1"/>
              </a:solidFill>
            </a:endParaRPr>
          </a:p>
        </p:txBody>
      </p:sp>
      <p:sp>
        <p:nvSpPr>
          <p:cNvPr id="9" name="Скругленный прямоугольник 8"/>
          <p:cNvSpPr/>
          <p:nvPr/>
        </p:nvSpPr>
        <p:spPr>
          <a:xfrm>
            <a:off x="251520" y="3284984"/>
            <a:ext cx="8640960" cy="162018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lIns="0" rIns="0" rtlCol="0" anchor="ctr"/>
          <a:lstStyle/>
          <a:p>
            <a:pPr algn="ctr"/>
            <a:r>
              <a:rPr lang="ru-RU" sz="1600" b="1" dirty="0">
                <a:solidFill>
                  <a:schemeClr val="tx1"/>
                </a:solidFill>
              </a:rPr>
              <a:t>Сначала здесь идет речь о духовном воскресении, о пробуждении духовно мертвых к истинной, святой жизни в Боге, а затем и об общем телесном воскресении, и оба эти воскресения находятся в тесной внутренней связи между собой</a:t>
            </a:r>
            <a:r>
              <a:rPr lang="ru-RU" sz="1600" b="1" dirty="0" smtClean="0">
                <a:solidFill>
                  <a:schemeClr val="tx1"/>
                </a:solidFill>
              </a:rPr>
              <a:t>. </a:t>
            </a:r>
            <a:r>
              <a:rPr lang="ru-RU" sz="1600" b="1" dirty="0">
                <a:solidFill>
                  <a:schemeClr val="tx1"/>
                </a:solidFill>
              </a:rPr>
              <a:t>Восприятие человеком истинной жизни, жизни духовной, есть начало его торжества над смертью. Как духовное расстройство может служить причиной смерти, так и истинная жизнь духа ведет к жизни вечной, побеждающей </a:t>
            </a:r>
            <a:r>
              <a:rPr lang="ru-RU" sz="1600" b="1" dirty="0" smtClean="0">
                <a:solidFill>
                  <a:schemeClr val="tx1"/>
                </a:solidFill>
              </a:rPr>
              <a:t>смерть.</a:t>
            </a:r>
            <a:endParaRPr lang="ru-RU" sz="1600" b="1" dirty="0">
              <a:solidFill>
                <a:schemeClr val="tx1"/>
              </a:solidFill>
            </a:endParaRPr>
          </a:p>
        </p:txBody>
      </p:sp>
      <p:sp>
        <p:nvSpPr>
          <p:cNvPr id="10" name="Скругленный прямоугольник 9"/>
          <p:cNvSpPr/>
          <p:nvPr/>
        </p:nvSpPr>
        <p:spPr>
          <a:xfrm>
            <a:off x="251520" y="5157192"/>
            <a:ext cx="8640960" cy="129614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a:solidFill>
                  <a:schemeClr val="tx1"/>
                </a:solidFill>
              </a:rPr>
              <a:t>«Сказав о частном воскресении, то есть Лазаря и других, которые прежде умерли, теперь говорит о всеобщем </a:t>
            </a:r>
            <a:r>
              <a:rPr lang="ru-RU" sz="1600" b="1" i="1" dirty="0" smtClean="0">
                <a:solidFill>
                  <a:schemeClr val="tx1"/>
                </a:solidFill>
              </a:rPr>
              <a:t>воскресении… дабы </a:t>
            </a:r>
            <a:r>
              <a:rPr lang="ru-RU" sz="1600" b="1" i="1" dirty="0">
                <a:solidFill>
                  <a:schemeClr val="tx1"/>
                </a:solidFill>
              </a:rPr>
              <a:t>мы не подумали, что одной только веры достаточно для спасения, говорит, что «делавшие зло восстанут в воскресение осуждения, а творившие добро - в воскресение жизни». Значит, оправдывает не одна вера без дел, но нужно иметь и дела; ибо тогда только и вера бывает </a:t>
            </a:r>
            <a:r>
              <a:rPr lang="ru-RU" sz="1600" b="1" i="1" dirty="0" smtClean="0">
                <a:solidFill>
                  <a:schemeClr val="tx1"/>
                </a:solidFill>
              </a:rPr>
              <a:t>истинна».</a:t>
            </a:r>
            <a:endParaRPr lang="ru-RU" sz="1600" b="1" i="1" dirty="0">
              <a:solidFill>
                <a:schemeClr val="tx1"/>
              </a:solidFill>
            </a:endParaRPr>
          </a:p>
        </p:txBody>
      </p:sp>
      <p:sp>
        <p:nvSpPr>
          <p:cNvPr id="11" name="Скругленный прямоугольник 10"/>
          <p:cNvSpPr/>
          <p:nvPr/>
        </p:nvSpPr>
        <p:spPr>
          <a:xfrm>
            <a:off x="323528" y="1052736"/>
            <a:ext cx="8487190" cy="151216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3">
            <a:schemeClr val="lt1"/>
          </a:fillRef>
          <a:effectRef idx="0">
            <a:schemeClr val="accent1"/>
          </a:effectRef>
          <a:fontRef idx="minor">
            <a:schemeClr val="lt1"/>
          </a:fontRef>
        </p:style>
        <p:txBody>
          <a:bodyPr lIns="0" rIns="0" rtlCol="0" anchor="ctr"/>
          <a:lstStyle/>
          <a:p>
            <a:pPr algn="ctr"/>
            <a:r>
              <a:rPr lang="ru-RU" sz="1600" b="1" dirty="0" smtClean="0">
                <a:solidFill>
                  <a:schemeClr val="tx1"/>
                </a:solidFill>
              </a:rPr>
              <a:t>В доказательство Своего Божественного достоинства Иисус ссылается, во-первых, на Иоанна Крестителя, которого  почитали в народе. Затем говорит, что </a:t>
            </a:r>
            <a:r>
              <a:rPr lang="ru-RU" sz="1600" b="1" dirty="0">
                <a:solidFill>
                  <a:schemeClr val="tx1"/>
                </a:solidFill>
              </a:rPr>
              <a:t>у Него есть еще большее свидетельство, чем Иоанна: это свидетельство Его Бога Отца, свидетельство знамениями и чудесами, которые </a:t>
            </a:r>
            <a:r>
              <a:rPr lang="ru-RU" sz="1600" b="1" dirty="0" smtClean="0">
                <a:solidFill>
                  <a:schemeClr val="tx1"/>
                </a:solidFill>
              </a:rPr>
              <a:t>Он совершает по </a:t>
            </a:r>
            <a:r>
              <a:rPr lang="ru-RU" sz="1600" b="1" dirty="0">
                <a:solidFill>
                  <a:schemeClr val="tx1"/>
                </a:solidFill>
              </a:rPr>
              <a:t>поручению Своего </a:t>
            </a:r>
            <a:r>
              <a:rPr lang="ru-RU" sz="1600" b="1" dirty="0" smtClean="0">
                <a:solidFill>
                  <a:schemeClr val="tx1"/>
                </a:solidFill>
              </a:rPr>
              <a:t>Отца. </a:t>
            </a:r>
            <a:r>
              <a:rPr lang="ru-RU" sz="1600" b="1" dirty="0">
                <a:solidFill>
                  <a:schemeClr val="tx1"/>
                </a:solidFill>
              </a:rPr>
              <a:t>Бог Отец засвидетельствовал о Сыне Своем и в момент Его крещения, но еще большее свидетельство о Нем, как о Мессии, дал Он через пророков в ветхозаветном Священном </a:t>
            </a:r>
            <a:r>
              <a:rPr lang="ru-RU" sz="1600" b="1" dirty="0" smtClean="0">
                <a:solidFill>
                  <a:schemeClr val="tx1"/>
                </a:solidFill>
              </a:rPr>
              <a:t>Писании.</a:t>
            </a:r>
            <a:endParaRPr lang="ru-RU" sz="1600" b="1" dirty="0">
              <a:solidFill>
                <a:schemeClr val="tx1"/>
              </a:solidFill>
            </a:endParaRPr>
          </a:p>
        </p:txBody>
      </p:sp>
      <p:sp>
        <p:nvSpPr>
          <p:cNvPr id="12" name="Скругленный прямоугольник 11"/>
          <p:cNvSpPr/>
          <p:nvPr/>
        </p:nvSpPr>
        <p:spPr>
          <a:xfrm>
            <a:off x="251520" y="1628800"/>
            <a:ext cx="8640960" cy="23762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«Светильником </a:t>
            </a:r>
            <a:r>
              <a:rPr lang="ru-RU" sz="1600" b="1" i="1" dirty="0">
                <a:solidFill>
                  <a:schemeClr val="tx1"/>
                </a:solidFill>
              </a:rPr>
              <a:t>назвал его, как угасшего при появлении более сильного света, Солнца Правды, потому что он и сам говорил о Христе: оному подобает расти, мне же </a:t>
            </a:r>
            <a:r>
              <a:rPr lang="ru-RU" sz="1600" b="1" i="1" dirty="0" err="1">
                <a:solidFill>
                  <a:schemeClr val="tx1"/>
                </a:solidFill>
              </a:rPr>
              <a:t>малитися</a:t>
            </a:r>
            <a:r>
              <a:rPr lang="ru-RU" sz="1600" b="1" i="1" dirty="0">
                <a:solidFill>
                  <a:schemeClr val="tx1"/>
                </a:solidFill>
              </a:rPr>
              <a:t> (Ин. 3, 30). И по другой причине назвал его светильником, именно потому, что он не сам по себе имел свет учения, но по благодати Святого Духа</a:t>
            </a:r>
            <a:r>
              <a:rPr lang="ru-RU" sz="1600" b="1" i="1" dirty="0" smtClean="0">
                <a:solidFill>
                  <a:schemeClr val="tx1"/>
                </a:solidFill>
              </a:rPr>
              <a:t>... </a:t>
            </a:r>
            <a:r>
              <a:rPr lang="ru-RU" sz="1600" b="1" i="1" dirty="0">
                <a:solidFill>
                  <a:schemeClr val="tx1"/>
                </a:solidFill>
              </a:rPr>
              <a:t>Порицает их за то, что они до конца не оказали усердия к Иоанну. Вы хотели, говорит, малое время повеселиться при свете учения его, когда со всех сторон сбегались к нему; но потом вы охладели, хотя и до сих пор удивлялись ему. Если бы вы не охладели, то, конечно, поверили бы свидетельству его. Итак, вы </a:t>
            </a:r>
            <a:r>
              <a:rPr lang="ru-RU" sz="1600" b="1" i="1" dirty="0" err="1">
                <a:solidFill>
                  <a:schemeClr val="tx1"/>
                </a:solidFill>
              </a:rPr>
              <a:t>обличаетесь</a:t>
            </a:r>
            <a:r>
              <a:rPr lang="ru-RU" sz="1600" b="1" i="1" dirty="0">
                <a:solidFill>
                  <a:schemeClr val="tx1"/>
                </a:solidFill>
              </a:rPr>
              <a:t> в том, что и признаете его достоверным, и не верите свидетельству </a:t>
            </a:r>
            <a:r>
              <a:rPr lang="ru-RU" sz="1600" b="1" i="1" dirty="0" smtClean="0">
                <a:solidFill>
                  <a:schemeClr val="tx1"/>
                </a:solidFill>
              </a:rPr>
              <a:t>его».</a:t>
            </a:r>
            <a:endParaRPr lang="ru-RU" sz="1600" b="1" i="1" dirty="0">
              <a:solidFill>
                <a:schemeClr val="tx1"/>
              </a:solidFill>
            </a:endParaRPr>
          </a:p>
        </p:txBody>
      </p:sp>
      <p:sp>
        <p:nvSpPr>
          <p:cNvPr id="13" name="Скругленный прямоугольник 12"/>
          <p:cNvSpPr/>
          <p:nvPr/>
        </p:nvSpPr>
        <p:spPr>
          <a:xfrm>
            <a:off x="251520" y="1975556"/>
            <a:ext cx="8631206" cy="202950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ru-RU" sz="1600" b="1" i="1" dirty="0" smtClean="0">
                <a:solidFill>
                  <a:schemeClr val="tx1"/>
                </a:solidFill>
              </a:rPr>
              <a:t> </a:t>
            </a: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Где же засвидетельствовал об Нем Отец? Некоторые говорят, что при крещении, когда сказал: «Сей есть Сын Мой возлюбленный» (Мф. 3, 17). А я думаю, лучше разуметь, что Бог засвидетельствовал об Нем во всем Писании, в законе и пророках. - Вы, говорит, не слышали голоса Его, то есть Отца, ни лица Его не видели, да Он вам и решительно неизвестен, потому что вы не имеете и слова Его, пребывающего в вас, то есть не знаете Писаний, свидетельствующих обо Мне, хотя и думаете, что знаете, и хвалитесь, что вам вверены слова Божии. Что вы не знаете Писаний, это ясно из того, что вы не веруете Тому, Кого Он </a:t>
            </a:r>
            <a:r>
              <a:rPr lang="ru-RU" sz="1600" b="1" i="1" dirty="0" smtClean="0">
                <a:solidFill>
                  <a:schemeClr val="tx1"/>
                </a:solidFill>
              </a:rPr>
              <a:t>послал».</a:t>
            </a:r>
            <a:endParaRPr lang="ru-RU" sz="1600" b="1" i="1" dirty="0">
              <a:solidFill>
                <a:schemeClr val="tx1"/>
              </a:solidFill>
            </a:endParaRPr>
          </a:p>
        </p:txBody>
      </p:sp>
      <p:sp>
        <p:nvSpPr>
          <p:cNvPr id="14" name="Скругленный прямоугольник 13"/>
          <p:cNvSpPr/>
          <p:nvPr/>
        </p:nvSpPr>
        <p:spPr>
          <a:xfrm>
            <a:off x="241766" y="1975556"/>
            <a:ext cx="8722722" cy="2605572"/>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Далее Христос упрекает иудеев за их неверие, говоря при этом, что Он не нуждается во славе от них, поскольку не ищет славы от людей, но скорбит за них, потому что не веря в Него, как в Божья Посланника, они обнаруживают отсутствие в себе любви к Богу Отцу, пославшему Его. Так как они не любят Бога, то не принимают и Христа, пришедшего с Его повелениями, но когда придет другой, лжеименный </a:t>
            </a:r>
            <a:r>
              <a:rPr lang="ru-RU" sz="1600" b="1" dirty="0" smtClean="0">
                <a:solidFill>
                  <a:schemeClr val="tx1"/>
                </a:solidFill>
              </a:rPr>
              <a:t>мессия, они </a:t>
            </a:r>
            <a:r>
              <a:rPr lang="ru-RU" sz="1600" b="1" dirty="0">
                <a:solidFill>
                  <a:schemeClr val="tx1"/>
                </a:solidFill>
              </a:rPr>
              <a:t>примут его даже и без всяких </a:t>
            </a:r>
            <a:r>
              <a:rPr lang="ru-RU" sz="1600" b="1" dirty="0" smtClean="0">
                <a:solidFill>
                  <a:schemeClr val="tx1"/>
                </a:solidFill>
              </a:rPr>
              <a:t>знамений (антихриста евреи </a:t>
            </a:r>
            <a:r>
              <a:rPr lang="ru-RU" sz="1600" b="1" dirty="0">
                <a:solidFill>
                  <a:schemeClr val="tx1"/>
                </a:solidFill>
              </a:rPr>
              <a:t>примут за своего ожидаемого </a:t>
            </a:r>
            <a:r>
              <a:rPr lang="ru-RU" sz="1600" b="1" dirty="0" smtClean="0">
                <a:solidFill>
                  <a:schemeClr val="tx1"/>
                </a:solidFill>
              </a:rPr>
              <a:t>Мессию). </a:t>
            </a:r>
            <a:r>
              <a:rPr lang="ru-RU" sz="1600" b="1" dirty="0">
                <a:solidFill>
                  <a:schemeClr val="tx1"/>
                </a:solidFill>
              </a:rPr>
              <a:t>Причина неверия иудеев в том, что они ищут человеческой славы, и для них приятен не тот, кто обличает их, </a:t>
            </a:r>
            <a:r>
              <a:rPr lang="ru-RU" sz="1600" b="1" dirty="0" smtClean="0">
                <a:solidFill>
                  <a:schemeClr val="tx1"/>
                </a:solidFill>
              </a:rPr>
              <a:t>а </a:t>
            </a:r>
            <a:r>
              <a:rPr lang="ru-RU" sz="1600" b="1" dirty="0">
                <a:solidFill>
                  <a:schemeClr val="tx1"/>
                </a:solidFill>
              </a:rPr>
              <a:t>тот, кто </a:t>
            </a:r>
            <a:r>
              <a:rPr lang="ru-RU" sz="1600" b="1" dirty="0" smtClean="0">
                <a:solidFill>
                  <a:schemeClr val="tx1"/>
                </a:solidFill>
              </a:rPr>
              <a:t>прославляет. В </a:t>
            </a:r>
            <a:r>
              <a:rPr lang="ru-RU" sz="1600" b="1" dirty="0">
                <a:solidFill>
                  <a:schemeClr val="tx1"/>
                </a:solidFill>
              </a:rPr>
              <a:t>заключение Своей речи Господь лишает иудеев последних оснований, на которых они строили свои надежды. Он говорит, что никто иной, как Моисей, на которого они уповают, будет их обличителем на суде Божием. </a:t>
            </a:r>
            <a:endParaRPr lang="ru-RU" sz="1600" b="1" dirty="0">
              <a:solidFill>
                <a:schemeClr val="tx1"/>
              </a:solidFill>
            </a:endParaRPr>
          </a:p>
        </p:txBody>
      </p:sp>
      <p:sp>
        <p:nvSpPr>
          <p:cNvPr id="15" name="Скругленный прямоугольник 14"/>
          <p:cNvSpPr/>
          <p:nvPr/>
        </p:nvSpPr>
        <p:spPr>
          <a:xfrm>
            <a:off x="156155" y="2564905"/>
            <a:ext cx="8712968" cy="1836203"/>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Свт</a:t>
            </a:r>
            <a:r>
              <a:rPr lang="ru-RU" sz="1600" b="1" dirty="0">
                <a:solidFill>
                  <a:schemeClr val="tx1"/>
                </a:solidFill>
              </a:rPr>
              <a:t>. Иоанн </a:t>
            </a:r>
            <a:r>
              <a:rPr lang="ru-RU" sz="1600" b="1" dirty="0" smtClean="0">
                <a:solidFill>
                  <a:schemeClr val="tx1"/>
                </a:solidFill>
              </a:rPr>
              <a:t>Златоуст: </a:t>
            </a:r>
            <a:r>
              <a:rPr lang="ru-RU" sz="1600" b="1" i="1" dirty="0" smtClean="0">
                <a:solidFill>
                  <a:schemeClr val="tx1"/>
                </a:solidFill>
              </a:rPr>
              <a:t>«</a:t>
            </a:r>
            <a:r>
              <a:rPr lang="ru-RU" sz="1600" b="1" i="1" dirty="0" err="1">
                <a:solidFill>
                  <a:schemeClr val="tx1"/>
                </a:solidFill>
              </a:rPr>
              <a:t>приидет</a:t>
            </a:r>
            <a:r>
              <a:rPr lang="ru-RU" sz="1600" b="1" i="1" dirty="0">
                <a:solidFill>
                  <a:schemeClr val="tx1"/>
                </a:solidFill>
              </a:rPr>
              <a:t> во имя свое? Здесь Христос намекает на антихриста и вместе представляет неопровержимое доказательство их </a:t>
            </a:r>
            <a:r>
              <a:rPr lang="ru-RU" sz="1600" b="1" i="1" dirty="0" err="1" smtClean="0">
                <a:solidFill>
                  <a:schemeClr val="tx1"/>
                </a:solidFill>
              </a:rPr>
              <a:t>неблагомыслия</a:t>
            </a:r>
            <a:r>
              <a:rPr lang="ru-RU" sz="1600" b="1" i="1" dirty="0" smtClean="0">
                <a:solidFill>
                  <a:schemeClr val="tx1"/>
                </a:solidFill>
              </a:rPr>
              <a:t>… Он </a:t>
            </a:r>
            <a:r>
              <a:rPr lang="ru-RU" sz="1600" b="1" i="1" dirty="0">
                <a:solidFill>
                  <a:schemeClr val="tx1"/>
                </a:solidFill>
              </a:rPr>
              <a:t>ничего подобного не будет говорить, то есть что послан от Отца, что пришел по воле Его; но совершенно напротив, насильственно будет похищать все ему не принадлежащее и называть себя богом над всем, как и Павел пишет: паче </a:t>
            </a:r>
            <a:r>
              <a:rPr lang="ru-RU" sz="1600" b="1" i="1" dirty="0" err="1">
                <a:solidFill>
                  <a:schemeClr val="tx1"/>
                </a:solidFill>
              </a:rPr>
              <a:t>всякаго</a:t>
            </a:r>
            <a:r>
              <a:rPr lang="ru-RU" sz="1600" b="1" i="1" dirty="0">
                <a:solidFill>
                  <a:schemeClr val="tx1"/>
                </a:solidFill>
              </a:rPr>
              <a:t> </a:t>
            </a:r>
            <a:r>
              <a:rPr lang="ru-RU" sz="1600" b="1" i="1" dirty="0" err="1">
                <a:solidFill>
                  <a:schemeClr val="tx1"/>
                </a:solidFill>
              </a:rPr>
              <a:t>глаголемаго</a:t>
            </a:r>
            <a:r>
              <a:rPr lang="ru-RU" sz="1600" b="1" i="1" dirty="0">
                <a:solidFill>
                  <a:schemeClr val="tx1"/>
                </a:solidFill>
              </a:rPr>
              <a:t> Бога или </a:t>
            </a:r>
            <a:r>
              <a:rPr lang="ru-RU" sz="1600" b="1" i="1" dirty="0" err="1">
                <a:solidFill>
                  <a:schemeClr val="tx1"/>
                </a:solidFill>
              </a:rPr>
              <a:t>чтилища</a:t>
            </a:r>
            <a:r>
              <a:rPr lang="ru-RU" sz="1600" b="1" i="1" dirty="0">
                <a:solidFill>
                  <a:schemeClr val="tx1"/>
                </a:solidFill>
              </a:rPr>
              <a:t>, </a:t>
            </a:r>
            <a:r>
              <a:rPr lang="ru-RU" sz="1600" b="1" i="1" dirty="0" err="1">
                <a:solidFill>
                  <a:schemeClr val="tx1"/>
                </a:solidFill>
              </a:rPr>
              <a:t>показующу</a:t>
            </a:r>
            <a:r>
              <a:rPr lang="ru-RU" sz="1600" b="1" i="1" dirty="0">
                <a:solidFill>
                  <a:schemeClr val="tx1"/>
                </a:solidFill>
              </a:rPr>
              <a:t> себе, яко Бог есть (2 </a:t>
            </a:r>
            <a:r>
              <a:rPr lang="ru-RU" sz="1600" b="1" i="1" dirty="0" err="1">
                <a:solidFill>
                  <a:schemeClr val="tx1"/>
                </a:solidFill>
              </a:rPr>
              <a:t>Сол</a:t>
            </a:r>
            <a:r>
              <a:rPr lang="ru-RU" sz="1600" b="1" i="1" dirty="0">
                <a:solidFill>
                  <a:schemeClr val="tx1"/>
                </a:solidFill>
              </a:rPr>
              <a:t>. 2, 4). Это именно и значит, что он </a:t>
            </a:r>
            <a:r>
              <a:rPr lang="ru-RU" sz="1600" b="1" i="1" dirty="0" err="1">
                <a:solidFill>
                  <a:schemeClr val="tx1"/>
                </a:solidFill>
              </a:rPr>
              <a:t>приидет</a:t>
            </a:r>
            <a:r>
              <a:rPr lang="ru-RU" sz="1600" b="1" i="1" dirty="0">
                <a:solidFill>
                  <a:schemeClr val="tx1"/>
                </a:solidFill>
              </a:rPr>
              <a:t> во имя свое. Но Я, говорит Христос, пришел не так, а во имя Отца </a:t>
            </a:r>
            <a:r>
              <a:rPr lang="ru-RU" sz="1600" b="1" i="1" dirty="0" smtClean="0">
                <a:solidFill>
                  <a:schemeClr val="tx1"/>
                </a:solidFill>
              </a:rPr>
              <a:t>Моего».</a:t>
            </a:r>
            <a:endParaRPr lang="ru-RU" sz="1600" b="1" i="1" dirty="0">
              <a:solidFill>
                <a:schemeClr val="tx1"/>
              </a:solidFill>
            </a:endParaRPr>
          </a:p>
        </p:txBody>
      </p:sp>
      <p:sp>
        <p:nvSpPr>
          <p:cNvPr id="16" name="Скругленный прямоугольник 15"/>
          <p:cNvSpPr/>
          <p:nvPr/>
        </p:nvSpPr>
        <p:spPr>
          <a:xfrm>
            <a:off x="241766" y="3717032"/>
            <a:ext cx="8627357" cy="1188132"/>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smtClean="0">
                <a:solidFill>
                  <a:schemeClr val="tx1"/>
                </a:solidFill>
              </a:rPr>
              <a:t>: «Потому-то</a:t>
            </a:r>
            <a:r>
              <a:rPr lang="ru-RU" sz="1600" b="1" i="1" dirty="0">
                <a:solidFill>
                  <a:schemeClr val="tx1"/>
                </a:solidFill>
              </a:rPr>
              <a:t>, говорит, вы и не верите Мне, что не надеетесь получить от Меня никакой житейской приятности. И иначе: вы не верите Мне потому, что любите славу друг от друга. Ибо начальники и учители, желая сами только быть в славе у народа, не принимают Меня, чтоб их слава не </a:t>
            </a:r>
            <a:r>
              <a:rPr lang="ru-RU" sz="1600" b="1" i="1" dirty="0" smtClean="0">
                <a:solidFill>
                  <a:schemeClr val="tx1"/>
                </a:solidFill>
              </a:rPr>
              <a:t>уменьшилась».</a:t>
            </a:r>
            <a:endParaRPr lang="ru-RU" sz="1600" b="1" i="1" dirty="0">
              <a:solidFill>
                <a:schemeClr val="tx1"/>
              </a:solidFill>
            </a:endParaRPr>
          </a:p>
        </p:txBody>
      </p:sp>
    </p:spTree>
    <p:extLst>
      <p:ext uri="{BB962C8B-B14F-4D97-AF65-F5344CB8AC3E}">
        <p14:creationId xmlns:p14="http://schemas.microsoft.com/office/powerpoint/2010/main" val="1819442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3075"/>
                                        </p:tgtEl>
                                        <p:attrNameLst>
                                          <p:attrName>style.visibility</p:attrName>
                                        </p:attrNameLst>
                                      </p:cBhvr>
                                      <p:to>
                                        <p:strVal val="visible"/>
                                      </p:to>
                                    </p:set>
                                    <p:animEffect transition="in" filter="wipe(down)">
                                      <p:cBhvr>
                                        <p:cTn id="10" dur="500"/>
                                        <p:tgtEl>
                                          <p:spTgt spid="307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3075"/>
                                        </p:tgtEl>
                                      </p:cBhvr>
                                    </p:animEffect>
                                    <p:set>
                                      <p:cBhvr>
                                        <p:cTn id="15" dur="1" fill="hold">
                                          <p:stCondLst>
                                            <p:cond delay="499"/>
                                          </p:stCondLst>
                                        </p:cTn>
                                        <p:tgtEl>
                                          <p:spTgt spid="3075"/>
                                        </p:tgtEl>
                                        <p:attrNameLst>
                                          <p:attrName>style.visibility</p:attrName>
                                        </p:attrNameLst>
                                      </p:cBhvr>
                                      <p:to>
                                        <p:strVal val="hidden"/>
                                      </p:to>
                                    </p:set>
                                  </p:childTnLst>
                                </p:cTn>
                              </p:par>
                              <p:par>
                                <p:cTn id="16" presetID="22" presetClass="entr" presetSubtype="4"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down)">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ipe(down)">
                                      <p:cBhvr>
                                        <p:cTn id="33" dur="5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3"/>
                                        </p:tgtEl>
                                      </p:cBhvr>
                                    </p:animEffect>
                                    <p:set>
                                      <p:cBhvr>
                                        <p:cTn id="38" dur="1" fill="hold">
                                          <p:stCondLst>
                                            <p:cond delay="499"/>
                                          </p:stCondLst>
                                        </p:cTn>
                                        <p:tgtEl>
                                          <p:spTgt spid="3"/>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6"/>
                                        </p:tgtEl>
                                      </p:cBhvr>
                                    </p:animEffect>
                                    <p:set>
                                      <p:cBhvr>
                                        <p:cTn id="48" dur="1" fill="hold">
                                          <p:stCondLst>
                                            <p:cond delay="499"/>
                                          </p:stCondLst>
                                        </p:cTn>
                                        <p:tgtEl>
                                          <p:spTgt spid="6"/>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animEffect transition="in" filter="wipe(down)">
                                      <p:cBhvr>
                                        <p:cTn id="53" dur="500"/>
                                        <p:tgtEl>
                                          <p:spTgt spid="7"/>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7"/>
                                        </p:tgtEl>
                                      </p:cBhvr>
                                    </p:animEffect>
                                    <p:set>
                                      <p:cBhvr>
                                        <p:cTn id="58" dur="1" fill="hold">
                                          <p:stCondLst>
                                            <p:cond delay="499"/>
                                          </p:stCondLst>
                                        </p:cTn>
                                        <p:tgtEl>
                                          <p:spTgt spid="7"/>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8"/>
                                        </p:tgtEl>
                                        <p:attrNameLst>
                                          <p:attrName>style.visibility</p:attrName>
                                        </p:attrNameLst>
                                      </p:cBhvr>
                                      <p:to>
                                        <p:strVal val="visible"/>
                                      </p:to>
                                    </p:set>
                                    <p:animEffect transition="in" filter="wipe(down)">
                                      <p:cBhvr>
                                        <p:cTn id="63" dur="500"/>
                                        <p:tgtEl>
                                          <p:spTgt spid="8"/>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grpId="1" nodeType="clickEffect">
                                  <p:stCondLst>
                                    <p:cond delay="0"/>
                                  </p:stCondLst>
                                  <p:childTnLst>
                                    <p:animEffect transition="out" filter="fade">
                                      <p:cBhvr>
                                        <p:cTn id="67" dur="500"/>
                                        <p:tgtEl>
                                          <p:spTgt spid="8"/>
                                        </p:tgtEl>
                                      </p:cBhvr>
                                    </p:animEffect>
                                    <p:set>
                                      <p:cBhvr>
                                        <p:cTn id="68" dur="1" fill="hold">
                                          <p:stCondLst>
                                            <p:cond delay="499"/>
                                          </p:stCondLst>
                                        </p:cTn>
                                        <p:tgtEl>
                                          <p:spTgt spid="8"/>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9"/>
                                        </p:tgtEl>
                                        <p:attrNameLst>
                                          <p:attrName>style.visibility</p:attrName>
                                        </p:attrNameLst>
                                      </p:cBhvr>
                                      <p:to>
                                        <p:strVal val="visible"/>
                                      </p:to>
                                    </p:set>
                                    <p:animEffect transition="in" filter="wipe(down)">
                                      <p:cBhvr>
                                        <p:cTn id="73" dur="500"/>
                                        <p:tgtEl>
                                          <p:spTgt spid="9"/>
                                        </p:tgtEl>
                                      </p:cBhvr>
                                    </p:animEffect>
                                  </p:childTnLst>
                                </p:cTn>
                              </p:par>
                            </p:childTnLst>
                          </p:cTn>
                        </p:par>
                        <p:par>
                          <p:cTn id="74" fill="hold">
                            <p:stCondLst>
                              <p:cond delay="500"/>
                            </p:stCondLst>
                            <p:childTnLst>
                              <p:par>
                                <p:cTn id="75" presetID="22" presetClass="entr" presetSubtype="4" fill="hold" grpId="0" nodeType="afterEffect">
                                  <p:stCondLst>
                                    <p:cond delay="500"/>
                                  </p:stCondLst>
                                  <p:childTnLst>
                                    <p:set>
                                      <p:cBhvr>
                                        <p:cTn id="76" dur="1" fill="hold">
                                          <p:stCondLst>
                                            <p:cond delay="0"/>
                                          </p:stCondLst>
                                        </p:cTn>
                                        <p:tgtEl>
                                          <p:spTgt spid="10"/>
                                        </p:tgtEl>
                                        <p:attrNameLst>
                                          <p:attrName>style.visibility</p:attrName>
                                        </p:attrNameLst>
                                      </p:cBhvr>
                                      <p:to>
                                        <p:strVal val="visible"/>
                                      </p:to>
                                    </p:set>
                                    <p:animEffect transition="in" filter="wipe(down)">
                                      <p:cBhvr>
                                        <p:cTn id="77" dur="500"/>
                                        <p:tgtEl>
                                          <p:spTgt spid="10"/>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xit" presetSubtype="0" fill="hold" grpId="1" nodeType="clickEffect">
                                  <p:stCondLst>
                                    <p:cond delay="0"/>
                                  </p:stCondLst>
                                  <p:childTnLst>
                                    <p:animEffect transition="out" filter="fade">
                                      <p:cBhvr>
                                        <p:cTn id="81" dur="500"/>
                                        <p:tgtEl>
                                          <p:spTgt spid="9"/>
                                        </p:tgtEl>
                                      </p:cBhvr>
                                    </p:animEffect>
                                    <p:set>
                                      <p:cBhvr>
                                        <p:cTn id="82" dur="1" fill="hold">
                                          <p:stCondLst>
                                            <p:cond delay="499"/>
                                          </p:stCondLst>
                                        </p:cTn>
                                        <p:tgtEl>
                                          <p:spTgt spid="9"/>
                                        </p:tgtEl>
                                        <p:attrNameLst>
                                          <p:attrName>style.visibility</p:attrName>
                                        </p:attrNameLst>
                                      </p:cBhvr>
                                      <p:to>
                                        <p:strVal val="hidden"/>
                                      </p:to>
                                    </p:set>
                                  </p:childTnLst>
                                </p:cTn>
                              </p:par>
                              <p:par>
                                <p:cTn id="83" presetID="10" presetClass="exit" presetSubtype="0" fill="hold" grpId="1" nodeType="withEffect">
                                  <p:stCondLst>
                                    <p:cond delay="0"/>
                                  </p:stCondLst>
                                  <p:childTnLst>
                                    <p:animEffect transition="out" filter="fade">
                                      <p:cBhvr>
                                        <p:cTn id="84" dur="500"/>
                                        <p:tgtEl>
                                          <p:spTgt spid="10"/>
                                        </p:tgtEl>
                                      </p:cBhvr>
                                    </p:animEffect>
                                    <p:set>
                                      <p:cBhvr>
                                        <p:cTn id="85" dur="1" fill="hold">
                                          <p:stCondLst>
                                            <p:cond delay="499"/>
                                          </p:stCondLst>
                                        </p:cTn>
                                        <p:tgtEl>
                                          <p:spTgt spid="10"/>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grpId="0" nodeType="clickEffect">
                                  <p:stCondLst>
                                    <p:cond delay="0"/>
                                  </p:stCondLst>
                                  <p:childTnLst>
                                    <p:set>
                                      <p:cBhvr>
                                        <p:cTn id="89" dur="1" fill="hold">
                                          <p:stCondLst>
                                            <p:cond delay="0"/>
                                          </p:stCondLst>
                                        </p:cTn>
                                        <p:tgtEl>
                                          <p:spTgt spid="11"/>
                                        </p:tgtEl>
                                        <p:attrNameLst>
                                          <p:attrName>style.visibility</p:attrName>
                                        </p:attrNameLst>
                                      </p:cBhvr>
                                      <p:to>
                                        <p:strVal val="visible"/>
                                      </p:to>
                                    </p:set>
                                    <p:animEffect transition="in" filter="wipe(down)">
                                      <p:cBhvr>
                                        <p:cTn id="90" dur="500"/>
                                        <p:tgtEl>
                                          <p:spTgt spid="11"/>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xit" presetSubtype="0" fill="hold" grpId="1" nodeType="clickEffect">
                                  <p:stCondLst>
                                    <p:cond delay="0"/>
                                  </p:stCondLst>
                                  <p:childTnLst>
                                    <p:animEffect transition="out" filter="fade">
                                      <p:cBhvr>
                                        <p:cTn id="94" dur="500"/>
                                        <p:tgtEl>
                                          <p:spTgt spid="11"/>
                                        </p:tgtEl>
                                      </p:cBhvr>
                                    </p:animEffect>
                                    <p:set>
                                      <p:cBhvr>
                                        <p:cTn id="95" dur="1" fill="hold">
                                          <p:stCondLst>
                                            <p:cond delay="499"/>
                                          </p:stCondLst>
                                        </p:cTn>
                                        <p:tgtEl>
                                          <p:spTgt spid="11"/>
                                        </p:tgtEl>
                                        <p:attrNameLst>
                                          <p:attrName>style.visibility</p:attrName>
                                        </p:attrNameLst>
                                      </p:cBhvr>
                                      <p:to>
                                        <p:strVal val="hidden"/>
                                      </p:to>
                                    </p:set>
                                  </p:childTnLst>
                                </p:cTn>
                              </p:par>
                            </p:childTnLst>
                          </p:cTn>
                        </p:par>
                      </p:childTnLst>
                    </p:cTn>
                  </p:par>
                  <p:par>
                    <p:cTn id="96" fill="hold">
                      <p:stCondLst>
                        <p:cond delay="indefinite"/>
                      </p:stCondLst>
                      <p:childTnLst>
                        <p:par>
                          <p:cTn id="97" fill="hold">
                            <p:stCondLst>
                              <p:cond delay="0"/>
                            </p:stCondLst>
                            <p:childTnLst>
                              <p:par>
                                <p:cTn id="98" presetID="22" presetClass="entr" presetSubtype="4" fill="hold" grpId="0" nodeType="clickEffect">
                                  <p:stCondLst>
                                    <p:cond delay="0"/>
                                  </p:stCondLst>
                                  <p:childTnLst>
                                    <p:set>
                                      <p:cBhvr>
                                        <p:cTn id="99" dur="1" fill="hold">
                                          <p:stCondLst>
                                            <p:cond delay="0"/>
                                          </p:stCondLst>
                                        </p:cTn>
                                        <p:tgtEl>
                                          <p:spTgt spid="12"/>
                                        </p:tgtEl>
                                        <p:attrNameLst>
                                          <p:attrName>style.visibility</p:attrName>
                                        </p:attrNameLst>
                                      </p:cBhvr>
                                      <p:to>
                                        <p:strVal val="visible"/>
                                      </p:to>
                                    </p:set>
                                    <p:animEffect transition="in" filter="wipe(down)">
                                      <p:cBhvr>
                                        <p:cTn id="100" dur="500"/>
                                        <p:tgtEl>
                                          <p:spTgt spid="12"/>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xit" presetSubtype="0" fill="hold" grpId="1" nodeType="clickEffect">
                                  <p:stCondLst>
                                    <p:cond delay="0"/>
                                  </p:stCondLst>
                                  <p:childTnLst>
                                    <p:animEffect transition="out" filter="fade">
                                      <p:cBhvr>
                                        <p:cTn id="104" dur="500"/>
                                        <p:tgtEl>
                                          <p:spTgt spid="12"/>
                                        </p:tgtEl>
                                      </p:cBhvr>
                                    </p:animEffect>
                                    <p:set>
                                      <p:cBhvr>
                                        <p:cTn id="105" dur="1" fill="hold">
                                          <p:stCondLst>
                                            <p:cond delay="499"/>
                                          </p:stCondLst>
                                        </p:cTn>
                                        <p:tgtEl>
                                          <p:spTgt spid="12"/>
                                        </p:tgtEl>
                                        <p:attrNameLst>
                                          <p:attrName>style.visibility</p:attrName>
                                        </p:attrNameLst>
                                      </p:cBhvr>
                                      <p:to>
                                        <p:strVal val="hidden"/>
                                      </p:to>
                                    </p:set>
                                  </p:childTnLst>
                                </p:cTn>
                              </p:par>
                            </p:childTnLst>
                          </p:cTn>
                        </p:par>
                      </p:childTnLst>
                    </p:cTn>
                  </p:par>
                  <p:par>
                    <p:cTn id="106" fill="hold">
                      <p:stCondLst>
                        <p:cond delay="indefinite"/>
                      </p:stCondLst>
                      <p:childTnLst>
                        <p:par>
                          <p:cTn id="107" fill="hold">
                            <p:stCondLst>
                              <p:cond delay="0"/>
                            </p:stCondLst>
                            <p:childTnLst>
                              <p:par>
                                <p:cTn id="108" presetID="22" presetClass="entr" presetSubtype="4" fill="hold" grpId="0" nodeType="clickEffect">
                                  <p:stCondLst>
                                    <p:cond delay="0"/>
                                  </p:stCondLst>
                                  <p:childTnLst>
                                    <p:set>
                                      <p:cBhvr>
                                        <p:cTn id="109" dur="1" fill="hold">
                                          <p:stCondLst>
                                            <p:cond delay="0"/>
                                          </p:stCondLst>
                                        </p:cTn>
                                        <p:tgtEl>
                                          <p:spTgt spid="13"/>
                                        </p:tgtEl>
                                        <p:attrNameLst>
                                          <p:attrName>style.visibility</p:attrName>
                                        </p:attrNameLst>
                                      </p:cBhvr>
                                      <p:to>
                                        <p:strVal val="visible"/>
                                      </p:to>
                                    </p:set>
                                    <p:animEffect transition="in" filter="wipe(down)">
                                      <p:cBhvr>
                                        <p:cTn id="110" dur="500"/>
                                        <p:tgtEl>
                                          <p:spTgt spid="13"/>
                                        </p:tgtEl>
                                      </p:cBhvr>
                                    </p:animEffect>
                                  </p:childTnLst>
                                </p:cTn>
                              </p:par>
                            </p:childTnLst>
                          </p:cTn>
                        </p:par>
                      </p:childTnLst>
                    </p:cTn>
                  </p:par>
                  <p:par>
                    <p:cTn id="111" fill="hold">
                      <p:stCondLst>
                        <p:cond delay="indefinite"/>
                      </p:stCondLst>
                      <p:childTnLst>
                        <p:par>
                          <p:cTn id="112" fill="hold">
                            <p:stCondLst>
                              <p:cond delay="0"/>
                            </p:stCondLst>
                            <p:childTnLst>
                              <p:par>
                                <p:cTn id="113" presetID="10" presetClass="exit" presetSubtype="0" fill="hold" grpId="1" nodeType="clickEffect">
                                  <p:stCondLst>
                                    <p:cond delay="0"/>
                                  </p:stCondLst>
                                  <p:childTnLst>
                                    <p:animEffect transition="out" filter="fade">
                                      <p:cBhvr>
                                        <p:cTn id="114" dur="500"/>
                                        <p:tgtEl>
                                          <p:spTgt spid="13"/>
                                        </p:tgtEl>
                                      </p:cBhvr>
                                    </p:animEffect>
                                    <p:set>
                                      <p:cBhvr>
                                        <p:cTn id="115" dur="1" fill="hold">
                                          <p:stCondLst>
                                            <p:cond delay="499"/>
                                          </p:stCondLst>
                                        </p:cTn>
                                        <p:tgtEl>
                                          <p:spTgt spid="13"/>
                                        </p:tgtEl>
                                        <p:attrNameLst>
                                          <p:attrName>style.visibility</p:attrName>
                                        </p:attrNameLst>
                                      </p:cBhvr>
                                      <p:to>
                                        <p:strVal val="hidden"/>
                                      </p:to>
                                    </p:set>
                                  </p:childTnLst>
                                </p:cTn>
                              </p:par>
                            </p:childTnLst>
                          </p:cTn>
                        </p:par>
                      </p:childTnLst>
                    </p:cTn>
                  </p:par>
                  <p:par>
                    <p:cTn id="116" fill="hold">
                      <p:stCondLst>
                        <p:cond delay="indefinite"/>
                      </p:stCondLst>
                      <p:childTnLst>
                        <p:par>
                          <p:cTn id="117" fill="hold">
                            <p:stCondLst>
                              <p:cond delay="0"/>
                            </p:stCondLst>
                            <p:childTnLst>
                              <p:par>
                                <p:cTn id="118" presetID="22" presetClass="entr" presetSubtype="4" fill="hold" grpId="0" nodeType="clickEffect">
                                  <p:stCondLst>
                                    <p:cond delay="0"/>
                                  </p:stCondLst>
                                  <p:childTnLst>
                                    <p:set>
                                      <p:cBhvr>
                                        <p:cTn id="119" dur="1" fill="hold">
                                          <p:stCondLst>
                                            <p:cond delay="0"/>
                                          </p:stCondLst>
                                        </p:cTn>
                                        <p:tgtEl>
                                          <p:spTgt spid="14"/>
                                        </p:tgtEl>
                                        <p:attrNameLst>
                                          <p:attrName>style.visibility</p:attrName>
                                        </p:attrNameLst>
                                      </p:cBhvr>
                                      <p:to>
                                        <p:strVal val="visible"/>
                                      </p:to>
                                    </p:set>
                                    <p:animEffect transition="in" filter="wipe(down)">
                                      <p:cBhvr>
                                        <p:cTn id="120" dur="500"/>
                                        <p:tgtEl>
                                          <p:spTgt spid="14"/>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xit" presetSubtype="0" fill="hold" grpId="1" nodeType="clickEffect">
                                  <p:stCondLst>
                                    <p:cond delay="0"/>
                                  </p:stCondLst>
                                  <p:childTnLst>
                                    <p:animEffect transition="out" filter="fade">
                                      <p:cBhvr>
                                        <p:cTn id="124" dur="500"/>
                                        <p:tgtEl>
                                          <p:spTgt spid="14"/>
                                        </p:tgtEl>
                                      </p:cBhvr>
                                    </p:animEffect>
                                    <p:set>
                                      <p:cBhvr>
                                        <p:cTn id="125" dur="1" fill="hold">
                                          <p:stCondLst>
                                            <p:cond delay="499"/>
                                          </p:stCondLst>
                                        </p:cTn>
                                        <p:tgtEl>
                                          <p:spTgt spid="14"/>
                                        </p:tgtEl>
                                        <p:attrNameLst>
                                          <p:attrName>style.visibility</p:attrName>
                                        </p:attrNameLst>
                                      </p:cBhvr>
                                      <p:to>
                                        <p:strVal val="hidden"/>
                                      </p:to>
                                    </p:set>
                                  </p:childTnLst>
                                </p:cTn>
                              </p:par>
                            </p:childTnLst>
                          </p:cTn>
                        </p:par>
                      </p:childTnLst>
                    </p:cTn>
                  </p:par>
                  <p:par>
                    <p:cTn id="126" fill="hold">
                      <p:stCondLst>
                        <p:cond delay="indefinite"/>
                      </p:stCondLst>
                      <p:childTnLst>
                        <p:par>
                          <p:cTn id="127" fill="hold">
                            <p:stCondLst>
                              <p:cond delay="0"/>
                            </p:stCondLst>
                            <p:childTnLst>
                              <p:par>
                                <p:cTn id="128" presetID="22" presetClass="entr" presetSubtype="4" fill="hold" grpId="0" nodeType="clickEffect">
                                  <p:stCondLst>
                                    <p:cond delay="0"/>
                                  </p:stCondLst>
                                  <p:childTnLst>
                                    <p:set>
                                      <p:cBhvr>
                                        <p:cTn id="129" dur="1" fill="hold">
                                          <p:stCondLst>
                                            <p:cond delay="0"/>
                                          </p:stCondLst>
                                        </p:cTn>
                                        <p:tgtEl>
                                          <p:spTgt spid="15"/>
                                        </p:tgtEl>
                                        <p:attrNameLst>
                                          <p:attrName>style.visibility</p:attrName>
                                        </p:attrNameLst>
                                      </p:cBhvr>
                                      <p:to>
                                        <p:strVal val="visible"/>
                                      </p:to>
                                    </p:set>
                                    <p:animEffect transition="in" filter="wipe(down)">
                                      <p:cBhvr>
                                        <p:cTn id="130" dur="500"/>
                                        <p:tgtEl>
                                          <p:spTgt spid="15"/>
                                        </p:tgtEl>
                                      </p:cBhvr>
                                    </p:animEffect>
                                  </p:childTnLst>
                                </p:cTn>
                              </p:par>
                            </p:childTnLst>
                          </p:cTn>
                        </p:par>
                      </p:childTnLst>
                    </p:cTn>
                  </p:par>
                  <p:par>
                    <p:cTn id="131" fill="hold">
                      <p:stCondLst>
                        <p:cond delay="indefinite"/>
                      </p:stCondLst>
                      <p:childTnLst>
                        <p:par>
                          <p:cTn id="132" fill="hold">
                            <p:stCondLst>
                              <p:cond delay="0"/>
                            </p:stCondLst>
                            <p:childTnLst>
                              <p:par>
                                <p:cTn id="133" presetID="10" presetClass="exit" presetSubtype="0" fill="hold" grpId="1" nodeType="clickEffect">
                                  <p:stCondLst>
                                    <p:cond delay="0"/>
                                  </p:stCondLst>
                                  <p:childTnLst>
                                    <p:animEffect transition="out" filter="fade">
                                      <p:cBhvr>
                                        <p:cTn id="134" dur="500"/>
                                        <p:tgtEl>
                                          <p:spTgt spid="15"/>
                                        </p:tgtEl>
                                      </p:cBhvr>
                                    </p:animEffect>
                                    <p:set>
                                      <p:cBhvr>
                                        <p:cTn id="135" dur="1" fill="hold">
                                          <p:stCondLst>
                                            <p:cond delay="499"/>
                                          </p:stCondLst>
                                        </p:cTn>
                                        <p:tgtEl>
                                          <p:spTgt spid="15"/>
                                        </p:tgtEl>
                                        <p:attrNameLst>
                                          <p:attrName>style.visibility</p:attrName>
                                        </p:attrNameLst>
                                      </p:cBhvr>
                                      <p:to>
                                        <p:strVal val="hidden"/>
                                      </p:to>
                                    </p:set>
                                  </p:childTnLst>
                                </p:cTn>
                              </p:par>
                            </p:childTnLst>
                          </p:cTn>
                        </p:par>
                      </p:childTnLst>
                    </p:cTn>
                  </p:par>
                  <p:par>
                    <p:cTn id="136" fill="hold">
                      <p:stCondLst>
                        <p:cond delay="indefinite"/>
                      </p:stCondLst>
                      <p:childTnLst>
                        <p:par>
                          <p:cTn id="137" fill="hold">
                            <p:stCondLst>
                              <p:cond delay="0"/>
                            </p:stCondLst>
                            <p:childTnLst>
                              <p:par>
                                <p:cTn id="138" presetID="22" presetClass="entr" presetSubtype="4" fill="hold" grpId="0" nodeType="clickEffect">
                                  <p:stCondLst>
                                    <p:cond delay="0"/>
                                  </p:stCondLst>
                                  <p:childTnLst>
                                    <p:set>
                                      <p:cBhvr>
                                        <p:cTn id="139" dur="1" fill="hold">
                                          <p:stCondLst>
                                            <p:cond delay="0"/>
                                          </p:stCondLst>
                                        </p:cTn>
                                        <p:tgtEl>
                                          <p:spTgt spid="16"/>
                                        </p:tgtEl>
                                        <p:attrNameLst>
                                          <p:attrName>style.visibility</p:attrName>
                                        </p:attrNameLst>
                                      </p:cBhvr>
                                      <p:to>
                                        <p:strVal val="visible"/>
                                      </p:to>
                                    </p:set>
                                    <p:animEffect transition="in" filter="wipe(down)">
                                      <p:cBhvr>
                                        <p:cTn id="140" dur="500"/>
                                        <p:tgtEl>
                                          <p:spTgt spid="16"/>
                                        </p:tgtEl>
                                      </p:cBhvr>
                                    </p:animEffect>
                                  </p:childTnLst>
                                </p:cTn>
                              </p:par>
                            </p:childTnLst>
                          </p:cTn>
                        </p:par>
                      </p:childTnLst>
                    </p:cTn>
                  </p:par>
                  <p:par>
                    <p:cTn id="141" fill="hold">
                      <p:stCondLst>
                        <p:cond delay="indefinite"/>
                      </p:stCondLst>
                      <p:childTnLst>
                        <p:par>
                          <p:cTn id="142" fill="hold">
                            <p:stCondLst>
                              <p:cond delay="0"/>
                            </p:stCondLst>
                            <p:childTnLst>
                              <p:par>
                                <p:cTn id="143" presetID="10" presetClass="exit" presetSubtype="0" fill="hold" grpId="1" nodeType="clickEffect">
                                  <p:stCondLst>
                                    <p:cond delay="0"/>
                                  </p:stCondLst>
                                  <p:childTnLst>
                                    <p:animEffect transition="out" filter="fade">
                                      <p:cBhvr>
                                        <p:cTn id="144" dur="500"/>
                                        <p:tgtEl>
                                          <p:spTgt spid="16"/>
                                        </p:tgtEl>
                                      </p:cBhvr>
                                    </p:animEffect>
                                    <p:set>
                                      <p:cBhvr>
                                        <p:cTn id="145"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2" grpId="0" animBg="1"/>
      <p:bldP spid="2" grpId="1" animBg="1"/>
      <p:bldP spid="3" grpId="0" animBg="1"/>
      <p:bldP spid="3"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251520" y="116632"/>
            <a:ext cx="8640960" cy="422933"/>
          </a:xfrm>
          <a:prstGeom prst="roundRect">
            <a:avLst/>
          </a:prstGeom>
        </p:spPr>
        <p:style>
          <a:lnRef idx="0">
            <a:schemeClr val="accent4"/>
          </a:lnRef>
          <a:fillRef idx="3">
            <a:schemeClr val="accent4"/>
          </a:fillRef>
          <a:effectRef idx="3">
            <a:schemeClr val="accent4"/>
          </a:effectRef>
          <a:fontRef idx="minor">
            <a:schemeClr val="lt1"/>
          </a:fontRef>
        </p:style>
        <p:txBody>
          <a:bodyPr lIns="0" rIns="0" rtlCol="0" anchor="ctr"/>
          <a:lstStyle/>
          <a:p>
            <a:pPr algn="ctr"/>
            <a:r>
              <a:rPr lang="ru-RU" sz="2300" b="1" dirty="0" smtClean="0">
                <a:solidFill>
                  <a:schemeClr val="tx1"/>
                </a:solidFill>
              </a:rPr>
              <a:t>Срывание </a:t>
            </a:r>
            <a:r>
              <a:rPr lang="ru-RU" sz="2300" b="1" dirty="0">
                <a:solidFill>
                  <a:schemeClr val="tx1"/>
                </a:solidFill>
              </a:rPr>
              <a:t>учениками </a:t>
            </a:r>
            <a:r>
              <a:rPr lang="ru-RU" sz="2300" b="1" dirty="0" smtClean="0">
                <a:solidFill>
                  <a:schemeClr val="tx1"/>
                </a:solidFill>
              </a:rPr>
              <a:t>колосьев, слова </a:t>
            </a:r>
            <a:r>
              <a:rPr lang="ru-RU" sz="2300" b="1" dirty="0">
                <a:solidFill>
                  <a:schemeClr val="tx1"/>
                </a:solidFill>
              </a:rPr>
              <a:t>Христа о значении </a:t>
            </a:r>
            <a:r>
              <a:rPr lang="ru-RU" sz="2300" b="1" dirty="0" smtClean="0">
                <a:solidFill>
                  <a:schemeClr val="tx1"/>
                </a:solidFill>
              </a:rPr>
              <a:t>субботы </a:t>
            </a:r>
            <a:endParaRPr lang="ru-RU" sz="2300" b="1" dirty="0">
              <a:solidFill>
                <a:schemeClr val="tx1"/>
              </a:solidFill>
            </a:endParaRPr>
          </a:p>
        </p:txBody>
      </p:sp>
      <p:pic>
        <p:nvPicPr>
          <p:cNvPr id="2051" name="Picture 3" descr="F:\лекции по Н. З\11\christ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3708" y="517118"/>
            <a:ext cx="5256584" cy="632892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2335821288"/>
              </p:ext>
            </p:extLst>
          </p:nvPr>
        </p:nvGraphicFramePr>
        <p:xfrm>
          <a:off x="179511" y="692696"/>
          <a:ext cx="8784978" cy="5261792"/>
        </p:xfrm>
        <a:graphic>
          <a:graphicData uri="http://schemas.openxmlformats.org/drawingml/2006/table">
            <a:tbl>
              <a:tblPr firstRow="1" bandRow="1">
                <a:tableStyleId>{00A15C55-8517-42AA-B614-E9B94910E393}</a:tableStyleId>
              </a:tblPr>
              <a:tblGrid>
                <a:gridCol w="3384377"/>
                <a:gridCol w="2736304"/>
                <a:gridCol w="2664297"/>
              </a:tblGrid>
              <a:tr h="288032">
                <a:tc>
                  <a:txBody>
                    <a:bodyPr/>
                    <a:lstStyle/>
                    <a:p>
                      <a:pPr algn="ctr">
                        <a:lnSpc>
                          <a:spcPct val="90000"/>
                        </a:lnSpc>
                      </a:pPr>
                      <a:r>
                        <a:rPr lang="ru-RU" sz="1500" b="1" dirty="0" smtClean="0">
                          <a:solidFill>
                            <a:schemeClr val="tx1"/>
                          </a:solidFill>
                        </a:rPr>
                        <a:t>Мф. 12:1-8</a:t>
                      </a:r>
                      <a:endParaRPr lang="ru-RU" sz="1500" b="1" dirty="0">
                        <a:solidFill>
                          <a:schemeClr val="tx1"/>
                        </a:solidFill>
                      </a:endParaRPr>
                    </a:p>
                  </a:txBody>
                  <a:tcPr marL="36000" marR="36000" marT="18000" marB="18000"/>
                </a:tc>
                <a:tc>
                  <a:txBody>
                    <a:bodyPr/>
                    <a:lstStyle/>
                    <a:p>
                      <a:pPr algn="ctr">
                        <a:lnSpc>
                          <a:spcPct val="90000"/>
                        </a:lnSpc>
                      </a:pPr>
                      <a:r>
                        <a:rPr lang="ru-RU" sz="1500" b="1" dirty="0" err="1" smtClean="0">
                          <a:solidFill>
                            <a:schemeClr val="tx1"/>
                          </a:solidFill>
                        </a:rPr>
                        <a:t>Мк</a:t>
                      </a:r>
                      <a:r>
                        <a:rPr lang="ru-RU" sz="1500" b="1" dirty="0" smtClean="0">
                          <a:solidFill>
                            <a:schemeClr val="tx1"/>
                          </a:solidFill>
                        </a:rPr>
                        <a:t>. 2, 23-28</a:t>
                      </a:r>
                      <a:endParaRPr lang="ru-RU" sz="1500" b="1" dirty="0">
                        <a:solidFill>
                          <a:schemeClr val="tx1"/>
                        </a:solidFill>
                      </a:endParaRPr>
                    </a:p>
                  </a:txBody>
                  <a:tcPr marL="36000" marR="36000" marT="18000" marB="18000"/>
                </a:tc>
                <a:tc>
                  <a:txBody>
                    <a:bodyPr/>
                    <a:lstStyle/>
                    <a:p>
                      <a:pPr algn="ctr">
                        <a:lnSpc>
                          <a:spcPct val="90000"/>
                        </a:lnSpc>
                      </a:pPr>
                      <a:r>
                        <a:rPr lang="ru-RU" sz="1500" b="1" dirty="0" err="1" smtClean="0">
                          <a:solidFill>
                            <a:schemeClr val="tx1"/>
                          </a:solidFill>
                        </a:rPr>
                        <a:t>Лк</a:t>
                      </a:r>
                      <a:r>
                        <a:rPr lang="ru-RU" sz="1500" b="1" dirty="0" smtClean="0">
                          <a:solidFill>
                            <a:schemeClr val="tx1"/>
                          </a:solidFill>
                        </a:rPr>
                        <a:t>. 6, 1-5</a:t>
                      </a:r>
                      <a:endParaRPr lang="ru-RU" sz="1500" b="1" dirty="0">
                        <a:solidFill>
                          <a:schemeClr val="tx1"/>
                        </a:solidFill>
                      </a:endParaRPr>
                    </a:p>
                  </a:txBody>
                  <a:tcPr marL="36000" marR="36000" marT="18000" marB="18000"/>
                </a:tc>
              </a:tr>
              <a:tr h="370840">
                <a:tc>
                  <a:txBody>
                    <a:bodyPr/>
                    <a:lstStyle/>
                    <a:p>
                      <a:pPr>
                        <a:lnSpc>
                          <a:spcPct val="90000"/>
                        </a:lnSpc>
                      </a:pPr>
                      <a:r>
                        <a:rPr lang="ru-RU" sz="1500" b="1" dirty="0" smtClean="0"/>
                        <a:t>1. В то время проходил Иисус в субботу засеянными полями; ученики же Его взалкали и начали срывать колосья и есть.</a:t>
                      </a:r>
                    </a:p>
                    <a:p>
                      <a:pPr>
                        <a:lnSpc>
                          <a:spcPct val="90000"/>
                        </a:lnSpc>
                      </a:pPr>
                      <a:r>
                        <a:rPr lang="ru-RU" sz="1500" b="1" dirty="0" smtClean="0"/>
                        <a:t>2. Фарисеи, увидев это, сказали Ему: вот, ученики Твои делают, чего не должно делать в субботу.</a:t>
                      </a:r>
                    </a:p>
                    <a:p>
                      <a:pPr>
                        <a:lnSpc>
                          <a:spcPct val="90000"/>
                        </a:lnSpc>
                      </a:pPr>
                      <a:r>
                        <a:rPr lang="ru-RU" sz="1500" b="1" dirty="0" smtClean="0"/>
                        <a:t>3. Он же сказал им: разве вы не читали, что сделал Давид, когда взалкал сам и бывшие с ним?</a:t>
                      </a:r>
                    </a:p>
                    <a:p>
                      <a:pPr>
                        <a:lnSpc>
                          <a:spcPct val="90000"/>
                        </a:lnSpc>
                      </a:pPr>
                      <a:r>
                        <a:rPr lang="ru-RU" sz="1500" b="1" dirty="0" smtClean="0"/>
                        <a:t>4. как он вошел в дом Божий и ел хлебы предложения, которых не должно было есть ни ему, ни бывшим с ним, а только одним священникам?</a:t>
                      </a:r>
                    </a:p>
                    <a:p>
                      <a:pPr>
                        <a:lnSpc>
                          <a:spcPct val="90000"/>
                        </a:lnSpc>
                      </a:pPr>
                      <a:r>
                        <a:rPr lang="ru-RU" sz="1500" b="1" dirty="0" smtClean="0"/>
                        <a:t>5. Или не читали ли вы в законе, что в субботы священники в храме нарушают субботу, однако невиновны?</a:t>
                      </a:r>
                    </a:p>
                    <a:p>
                      <a:pPr>
                        <a:lnSpc>
                          <a:spcPct val="90000"/>
                        </a:lnSpc>
                      </a:pPr>
                      <a:r>
                        <a:rPr lang="ru-RU" sz="1500" b="1" dirty="0" smtClean="0"/>
                        <a:t>6. Но говорю вам, что здесь Тот, Кто больше храма;</a:t>
                      </a:r>
                    </a:p>
                    <a:p>
                      <a:pPr>
                        <a:lnSpc>
                          <a:spcPct val="90000"/>
                        </a:lnSpc>
                      </a:pPr>
                      <a:r>
                        <a:rPr lang="ru-RU" sz="1500" b="1" dirty="0" smtClean="0"/>
                        <a:t>7. если бы вы знали, что значит: милости хочу, а не жертвы, то не осудили бы невиновных,</a:t>
                      </a:r>
                    </a:p>
                    <a:p>
                      <a:pPr>
                        <a:lnSpc>
                          <a:spcPct val="90000"/>
                        </a:lnSpc>
                      </a:pPr>
                      <a:r>
                        <a:rPr lang="ru-RU" sz="1500" b="1" dirty="0" smtClean="0"/>
                        <a:t>8. ибо Сын Человеческий есть господин и субботы.</a:t>
                      </a:r>
                      <a:endParaRPr lang="ru-RU" sz="1500" b="1" dirty="0"/>
                    </a:p>
                  </a:txBody>
                  <a:tcPr marL="36000" marR="36000" marT="18000" marB="18000"/>
                </a:tc>
                <a:tc>
                  <a:txBody>
                    <a:bodyPr/>
                    <a:lstStyle/>
                    <a:p>
                      <a:pPr>
                        <a:lnSpc>
                          <a:spcPct val="90000"/>
                        </a:lnSpc>
                      </a:pPr>
                      <a:r>
                        <a:rPr lang="ru-RU" sz="1500" b="1" dirty="0" smtClean="0"/>
                        <a:t>23. И случилось Ему в субботу проходить засеянными полями, и ученики Его дорогою начали срывать колосья.</a:t>
                      </a:r>
                    </a:p>
                    <a:p>
                      <a:pPr>
                        <a:lnSpc>
                          <a:spcPct val="90000"/>
                        </a:lnSpc>
                      </a:pPr>
                      <a:r>
                        <a:rPr lang="ru-RU" sz="1500" b="1" dirty="0" smtClean="0"/>
                        <a:t>24. И фарисеи сказали Ему: смотри, что они делают в субботу, чего не должно делать?</a:t>
                      </a:r>
                    </a:p>
                    <a:p>
                      <a:pPr>
                        <a:lnSpc>
                          <a:spcPct val="90000"/>
                        </a:lnSpc>
                      </a:pPr>
                      <a:r>
                        <a:rPr lang="ru-RU" sz="1500" b="1" dirty="0" smtClean="0"/>
                        <a:t>25. Он сказал им: неужели вы не читали никогда, что сделал Давид, когда имел нужду и взалкал сам и бывшие с ним?</a:t>
                      </a:r>
                    </a:p>
                    <a:p>
                      <a:pPr>
                        <a:lnSpc>
                          <a:spcPct val="90000"/>
                        </a:lnSpc>
                      </a:pPr>
                      <a:r>
                        <a:rPr lang="ru-RU" sz="1500" b="1" dirty="0" smtClean="0"/>
                        <a:t>26. как вошел он в дом Божий при первосвященнике </a:t>
                      </a:r>
                      <a:r>
                        <a:rPr lang="ru-RU" sz="1500" b="1" dirty="0" err="1" smtClean="0">
                          <a:solidFill>
                            <a:srgbClr val="7030A0"/>
                          </a:solidFill>
                        </a:rPr>
                        <a:t>Авиафаре</a:t>
                      </a:r>
                      <a:r>
                        <a:rPr lang="ru-RU" sz="1500" b="1" dirty="0" smtClean="0"/>
                        <a:t> и ел хлебы предложения, которых не должно было есть никому, кроме священников, и дал и бывшим с ним?</a:t>
                      </a:r>
                    </a:p>
                    <a:p>
                      <a:pPr>
                        <a:lnSpc>
                          <a:spcPct val="90000"/>
                        </a:lnSpc>
                      </a:pPr>
                      <a:r>
                        <a:rPr lang="ru-RU" sz="1500" b="1" dirty="0" smtClean="0"/>
                        <a:t>27. И сказал им: суббота для человека, а не человек для субботы;</a:t>
                      </a:r>
                    </a:p>
                    <a:p>
                      <a:pPr>
                        <a:lnSpc>
                          <a:spcPct val="90000"/>
                        </a:lnSpc>
                      </a:pPr>
                      <a:r>
                        <a:rPr lang="ru-RU" sz="1500" b="1" dirty="0" smtClean="0"/>
                        <a:t>28. посему Сын Человеческий есть господин и субботы.</a:t>
                      </a:r>
                      <a:endParaRPr lang="ru-RU" sz="1500" b="1" dirty="0"/>
                    </a:p>
                  </a:txBody>
                  <a:tcPr marL="36000" marR="36000" marT="18000" marB="18000"/>
                </a:tc>
                <a:tc>
                  <a:txBody>
                    <a:bodyPr/>
                    <a:lstStyle/>
                    <a:p>
                      <a:pPr>
                        <a:lnSpc>
                          <a:spcPct val="90000"/>
                        </a:lnSpc>
                      </a:pPr>
                      <a:r>
                        <a:rPr lang="ru-RU" sz="1500" b="1" dirty="0" smtClean="0"/>
                        <a:t>1. В субботу, </a:t>
                      </a:r>
                      <a:r>
                        <a:rPr lang="ru-RU" sz="1500" b="1" dirty="0" smtClean="0">
                          <a:solidFill>
                            <a:srgbClr val="7030A0"/>
                          </a:solidFill>
                        </a:rPr>
                        <a:t>первую по втором дне Пасхи</a:t>
                      </a:r>
                      <a:r>
                        <a:rPr lang="ru-RU" sz="1500" b="1" dirty="0" smtClean="0"/>
                        <a:t>, случилось Ему проходить засеянными полями, и ученики Его срывали колосья и ели, растирая руками.</a:t>
                      </a:r>
                    </a:p>
                    <a:p>
                      <a:pPr>
                        <a:lnSpc>
                          <a:spcPct val="90000"/>
                        </a:lnSpc>
                      </a:pPr>
                      <a:r>
                        <a:rPr lang="ru-RU" sz="1500" b="1" dirty="0" smtClean="0"/>
                        <a:t>2. Некоторые же из фарисеев сказали им: зачем вы делаете то, чего не должно делать в субботы?</a:t>
                      </a:r>
                    </a:p>
                    <a:p>
                      <a:pPr>
                        <a:lnSpc>
                          <a:spcPct val="90000"/>
                        </a:lnSpc>
                      </a:pPr>
                      <a:r>
                        <a:rPr lang="ru-RU" sz="1500" b="1" dirty="0" smtClean="0"/>
                        <a:t>3. Иисус сказал им в ответ: разве вы не читали, что сделал Давид, когда взалкал сам и бывшие с ним?</a:t>
                      </a:r>
                    </a:p>
                    <a:p>
                      <a:pPr>
                        <a:lnSpc>
                          <a:spcPct val="90000"/>
                        </a:lnSpc>
                      </a:pPr>
                      <a:r>
                        <a:rPr lang="ru-RU" sz="1500" b="1" dirty="0" smtClean="0"/>
                        <a:t>4. Как он вошел в дом Божий, взял хлебы предложения, которых не должно было есть никому, кроме одних священников, и ел, и дал бывшим с ним?</a:t>
                      </a:r>
                    </a:p>
                    <a:p>
                      <a:pPr>
                        <a:lnSpc>
                          <a:spcPct val="90000"/>
                        </a:lnSpc>
                      </a:pPr>
                      <a:r>
                        <a:rPr lang="ru-RU" sz="1500" b="1" dirty="0" smtClean="0"/>
                        <a:t>5. И сказал им: Сын Человеческий есть господин и субботы.</a:t>
                      </a:r>
                      <a:endParaRPr lang="ru-RU" sz="1500" b="1" dirty="0"/>
                    </a:p>
                  </a:txBody>
                  <a:tcPr marL="36000" marR="36000" marT="18000" marB="18000"/>
                </a:tc>
              </a:tr>
            </a:tbl>
          </a:graphicData>
        </a:graphic>
      </p:graphicFrame>
      <p:sp>
        <p:nvSpPr>
          <p:cNvPr id="2" name="Скругленный прямоугольник 1"/>
          <p:cNvSpPr/>
          <p:nvPr/>
        </p:nvSpPr>
        <p:spPr>
          <a:xfrm>
            <a:off x="251520" y="5589240"/>
            <a:ext cx="8712968" cy="100811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Сила примера в том, что, если никто не осудил Давида за то, что он, мучимый голодом, ел эти хлебы, то и ученики Господа, не заслуживают осуждения за то, что они, служа Господу и не имея иногда времени даже поесть, застигнутые голодом в субботу, нарушили заповедь о субботнем покое в очень незначительной степени. </a:t>
            </a:r>
            <a:endParaRPr lang="ru-RU" sz="1600" b="1" dirty="0">
              <a:solidFill>
                <a:schemeClr val="tx1"/>
              </a:solidFill>
            </a:endParaRPr>
          </a:p>
        </p:txBody>
      </p:sp>
      <p:sp>
        <p:nvSpPr>
          <p:cNvPr id="3" name="Скругленный прямоугольник 2"/>
          <p:cNvSpPr/>
          <p:nvPr/>
        </p:nvSpPr>
        <p:spPr>
          <a:xfrm>
            <a:off x="251520" y="3933056"/>
            <a:ext cx="8712968" cy="129614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Срывание колосьев не только не запрещалось в законе, как воровство или похищение чужой собственности, но прямо дозволялось (Втор. 23:25). Фарисеи, таким образом, обвиняли учеников не за то, что они срывали колосья и ели, а за то, что это происходило в субботу. В Талмуде </a:t>
            </a:r>
            <a:r>
              <a:rPr lang="ru-RU" sz="1600" b="1" dirty="0" smtClean="0">
                <a:solidFill>
                  <a:schemeClr val="tx1"/>
                </a:solidFill>
              </a:rPr>
              <a:t>срывание </a:t>
            </a:r>
            <a:r>
              <a:rPr lang="ru-RU" sz="1600" b="1" dirty="0">
                <a:solidFill>
                  <a:schemeClr val="tx1"/>
                </a:solidFill>
              </a:rPr>
              <a:t>и растирание колосьев для отделения зерен от шелухи приравнивалось к молотьбе зерен, которая была одною из 39 рядовых работ, запрещенных в </a:t>
            </a:r>
            <a:r>
              <a:rPr lang="ru-RU" sz="1600" b="1" dirty="0" smtClean="0">
                <a:solidFill>
                  <a:schemeClr val="tx1"/>
                </a:solidFill>
              </a:rPr>
              <a:t>субботу.</a:t>
            </a:r>
            <a:endParaRPr lang="ru-RU" sz="1600" b="1" dirty="0">
              <a:solidFill>
                <a:schemeClr val="tx1"/>
              </a:solidFill>
            </a:endParaRPr>
          </a:p>
        </p:txBody>
      </p:sp>
      <p:sp>
        <p:nvSpPr>
          <p:cNvPr id="6" name="Скругленный прямоугольник 5"/>
          <p:cNvSpPr/>
          <p:nvPr/>
        </p:nvSpPr>
        <p:spPr>
          <a:xfrm>
            <a:off x="251520" y="1916832"/>
            <a:ext cx="8640960" cy="1764749"/>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«Некоторые </a:t>
            </a:r>
            <a:r>
              <a:rPr lang="ru-RU" sz="1600" b="1" i="1" dirty="0">
                <a:solidFill>
                  <a:schemeClr val="tx1"/>
                </a:solidFill>
              </a:rPr>
              <a:t>спрашивают: почему евангелист назвал здесь архиерея </a:t>
            </a:r>
            <a:r>
              <a:rPr lang="ru-RU" sz="1600" b="1" i="1" dirty="0" err="1">
                <a:solidFill>
                  <a:schemeClr val="tx1"/>
                </a:solidFill>
              </a:rPr>
              <a:t>Авиафаром</a:t>
            </a:r>
            <a:r>
              <a:rPr lang="ru-RU" sz="1600" b="1" i="1" dirty="0">
                <a:solidFill>
                  <a:schemeClr val="tx1"/>
                </a:solidFill>
              </a:rPr>
              <a:t>, тогда как книга Царств именует его </a:t>
            </a:r>
            <a:r>
              <a:rPr lang="ru-RU" sz="1600" b="1" i="1" dirty="0" err="1">
                <a:solidFill>
                  <a:schemeClr val="tx1"/>
                </a:solidFill>
              </a:rPr>
              <a:t>Ахимелехом</a:t>
            </a:r>
            <a:r>
              <a:rPr lang="ru-RU" sz="1600" b="1" i="1" dirty="0">
                <a:solidFill>
                  <a:schemeClr val="tx1"/>
                </a:solidFill>
              </a:rPr>
              <a:t> (1 </a:t>
            </a:r>
            <a:r>
              <a:rPr lang="ru-RU" sz="1600" b="1" i="1" dirty="0" err="1">
                <a:solidFill>
                  <a:schemeClr val="tx1"/>
                </a:solidFill>
              </a:rPr>
              <a:t>Цар</a:t>
            </a:r>
            <a:r>
              <a:rPr lang="ru-RU" sz="1600" b="1" i="1" dirty="0">
                <a:solidFill>
                  <a:schemeClr val="tx1"/>
                </a:solidFill>
              </a:rPr>
              <a:t>. 21)? Можно сказать на это, что архиерей тот имел два имени: </a:t>
            </a:r>
            <a:r>
              <a:rPr lang="ru-RU" sz="1600" b="1" i="1" dirty="0" err="1">
                <a:solidFill>
                  <a:schemeClr val="tx1"/>
                </a:solidFill>
              </a:rPr>
              <a:t>Ахимелеха</a:t>
            </a:r>
            <a:r>
              <a:rPr lang="ru-RU" sz="1600" b="1" i="1" dirty="0">
                <a:solidFill>
                  <a:schemeClr val="tx1"/>
                </a:solidFill>
              </a:rPr>
              <a:t> и </a:t>
            </a:r>
            <a:r>
              <a:rPr lang="ru-RU" sz="1600" b="1" i="1" dirty="0" err="1">
                <a:solidFill>
                  <a:schemeClr val="tx1"/>
                </a:solidFill>
              </a:rPr>
              <a:t>Авиафара</a:t>
            </a:r>
            <a:r>
              <a:rPr lang="ru-RU" sz="1600" b="1" i="1" dirty="0">
                <a:solidFill>
                  <a:schemeClr val="tx1"/>
                </a:solidFill>
              </a:rPr>
              <a:t>. Можно объяснить и иначе, именно: книга Царств говорит о тогдашнем иерее </a:t>
            </a:r>
            <a:r>
              <a:rPr lang="ru-RU" sz="1600" b="1" i="1" dirty="0" err="1">
                <a:solidFill>
                  <a:schemeClr val="tx1"/>
                </a:solidFill>
              </a:rPr>
              <a:t>Ахимелехе</a:t>
            </a:r>
            <a:r>
              <a:rPr lang="ru-RU" sz="1600" b="1" i="1" dirty="0">
                <a:solidFill>
                  <a:schemeClr val="tx1"/>
                </a:solidFill>
              </a:rPr>
              <a:t>, а евангелист об </a:t>
            </a:r>
            <a:r>
              <a:rPr lang="ru-RU" sz="1600" b="1" i="1" dirty="0" err="1">
                <a:solidFill>
                  <a:schemeClr val="tx1"/>
                </a:solidFill>
              </a:rPr>
              <a:t>Авиафаре</a:t>
            </a:r>
            <a:r>
              <a:rPr lang="ru-RU" sz="1600" b="1" i="1" dirty="0">
                <a:solidFill>
                  <a:schemeClr val="tx1"/>
                </a:solidFill>
              </a:rPr>
              <a:t>, тогдашнем архиерее, и потому показания их не противоречат одно другому. Иерей был на тот раз </a:t>
            </a:r>
            <a:r>
              <a:rPr lang="ru-RU" sz="1600" b="1" i="1" dirty="0" err="1">
                <a:solidFill>
                  <a:schemeClr val="tx1"/>
                </a:solidFill>
              </a:rPr>
              <a:t>Ахимелех</a:t>
            </a:r>
            <a:r>
              <a:rPr lang="ru-RU" sz="1600" b="1" i="1" dirty="0">
                <a:solidFill>
                  <a:schemeClr val="tx1"/>
                </a:solidFill>
              </a:rPr>
              <a:t>, а </a:t>
            </a:r>
            <a:r>
              <a:rPr lang="ru-RU" sz="1600" b="1" i="1" dirty="0" err="1">
                <a:solidFill>
                  <a:schemeClr val="tx1"/>
                </a:solidFill>
              </a:rPr>
              <a:t>Авиафар</a:t>
            </a:r>
            <a:r>
              <a:rPr lang="ru-RU" sz="1600" b="1" i="1" dirty="0">
                <a:solidFill>
                  <a:schemeClr val="tx1"/>
                </a:solidFill>
              </a:rPr>
              <a:t> был тогда архиереем.».</a:t>
            </a:r>
          </a:p>
        </p:txBody>
      </p:sp>
      <p:sp>
        <p:nvSpPr>
          <p:cNvPr id="7" name="Скругленный прямоугольник 6"/>
          <p:cNvSpPr/>
          <p:nvPr/>
        </p:nvSpPr>
        <p:spPr>
          <a:xfrm>
            <a:off x="251520" y="4797152"/>
            <a:ext cx="8712968" cy="158417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Закон возбранял работать в субботу, а священники в субботу и дрова кололи, и огонь разжигали, так что оскверняли субботу, то есть безумствовали, как вы думаете. Но вы говорите Мне, что то были священники, а ученики нет. На это отвечу вам, что здесь Тот, Кто больше храма, то есть, так как Я, Владыка, больше храма и нахожусь с учениками Своими, то они имеют большую власть нарушать субботу, чем </a:t>
            </a:r>
            <a:r>
              <a:rPr lang="ru-RU" sz="1600" b="1" i="1" dirty="0" smtClean="0">
                <a:solidFill>
                  <a:schemeClr val="tx1"/>
                </a:solidFill>
              </a:rPr>
              <a:t>священники».</a:t>
            </a:r>
            <a:endParaRPr lang="ru-RU" sz="1600" b="1" i="1" dirty="0">
              <a:solidFill>
                <a:schemeClr val="tx1"/>
              </a:solidFill>
            </a:endParaRPr>
          </a:p>
        </p:txBody>
      </p:sp>
      <p:sp>
        <p:nvSpPr>
          <p:cNvPr id="8" name="Скругленный прямоугольник 7"/>
          <p:cNvSpPr/>
          <p:nvPr/>
        </p:nvSpPr>
        <p:spPr>
          <a:xfrm>
            <a:off x="251520" y="5157192"/>
            <a:ext cx="8712968" cy="122413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Показывает их и невеждами, так как они не знают писаний пророческих. Не должно ли, говорит, быть милостивым к людям голодающим. Кроме того, Я, Сын Человеческий, господин субботы, как и всего, и творец этих дней; поэтому, как Владыка, Я нарушаю </a:t>
            </a:r>
            <a:r>
              <a:rPr lang="ru-RU" sz="1600" b="1" i="1" dirty="0" smtClean="0">
                <a:solidFill>
                  <a:schemeClr val="tx1"/>
                </a:solidFill>
              </a:rPr>
              <a:t>субботу».</a:t>
            </a:r>
            <a:endParaRPr lang="ru-RU" sz="1600" b="1" i="1" dirty="0">
              <a:solidFill>
                <a:schemeClr val="tx1"/>
              </a:solidFill>
            </a:endParaRPr>
          </a:p>
        </p:txBody>
      </p:sp>
      <p:sp>
        <p:nvSpPr>
          <p:cNvPr id="9" name="Скругленный прямоугольник 8"/>
          <p:cNvSpPr/>
          <p:nvPr/>
        </p:nvSpPr>
        <p:spPr>
          <a:xfrm>
            <a:off x="179512" y="1196751"/>
            <a:ext cx="8784976" cy="2484829"/>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a:solidFill>
                  <a:schemeClr val="tx1"/>
                </a:solidFill>
              </a:rPr>
              <a:t>Свт</a:t>
            </a:r>
            <a:r>
              <a:rPr lang="ru-RU" sz="1600" b="1" dirty="0">
                <a:solidFill>
                  <a:schemeClr val="tx1"/>
                </a:solidFill>
              </a:rPr>
              <a:t>. Иоанн </a:t>
            </a:r>
            <a:r>
              <a:rPr lang="ru-RU" sz="1600" b="1" dirty="0" smtClean="0">
                <a:solidFill>
                  <a:schemeClr val="tx1"/>
                </a:solidFill>
              </a:rPr>
              <a:t>Златоуст</a:t>
            </a:r>
            <a:r>
              <a:rPr lang="ru-RU" sz="1600" b="1" i="1" dirty="0" smtClean="0">
                <a:solidFill>
                  <a:schemeClr val="tx1"/>
                </a:solidFill>
              </a:rPr>
              <a:t>: «</a:t>
            </a:r>
            <a:r>
              <a:rPr lang="ru-RU" sz="1600" b="1" i="1" dirty="0">
                <a:solidFill>
                  <a:schemeClr val="tx1"/>
                </a:solidFill>
              </a:rPr>
              <a:t>суббота человека ради </a:t>
            </a:r>
            <a:r>
              <a:rPr lang="ru-RU" sz="1600" b="1" i="1" dirty="0" err="1">
                <a:solidFill>
                  <a:schemeClr val="tx1"/>
                </a:solidFill>
              </a:rPr>
              <a:t>бысть</a:t>
            </a:r>
            <a:r>
              <a:rPr lang="ru-RU" sz="1600" b="1" i="1" dirty="0">
                <a:solidFill>
                  <a:schemeClr val="tx1"/>
                </a:solidFill>
              </a:rPr>
              <a:t>, а не человек субботы ради (</a:t>
            </a:r>
            <a:r>
              <a:rPr lang="ru-RU" sz="1600" b="1" i="1" dirty="0" err="1" smtClean="0">
                <a:solidFill>
                  <a:schemeClr val="tx1"/>
                </a:solidFill>
              </a:rPr>
              <a:t>Мк</a:t>
            </a:r>
            <a:r>
              <a:rPr lang="ru-RU" sz="1600" b="1" i="1" dirty="0">
                <a:solidFill>
                  <a:schemeClr val="tx1"/>
                </a:solidFill>
              </a:rPr>
              <a:t>. </a:t>
            </a:r>
            <a:r>
              <a:rPr lang="ru-RU" sz="1600" b="1" i="1" dirty="0" smtClean="0">
                <a:solidFill>
                  <a:schemeClr val="tx1"/>
                </a:solidFill>
              </a:rPr>
              <a:t>2, </a:t>
            </a:r>
            <a:r>
              <a:rPr lang="ru-RU" sz="1600" b="1" i="1" dirty="0">
                <a:solidFill>
                  <a:schemeClr val="tx1"/>
                </a:solidFill>
              </a:rPr>
              <a:t>27). Но почему же наказан был собиравший дрова в субботу (</a:t>
            </a:r>
            <a:r>
              <a:rPr lang="ru-RU" sz="1600" b="1" i="1" dirty="0" err="1">
                <a:solidFill>
                  <a:schemeClr val="tx1"/>
                </a:solidFill>
              </a:rPr>
              <a:t>Числ</a:t>
            </a:r>
            <a:r>
              <a:rPr lang="ru-RU" sz="1600" b="1" i="1" dirty="0">
                <a:solidFill>
                  <a:schemeClr val="tx1"/>
                </a:solidFill>
              </a:rPr>
              <a:t>. </a:t>
            </a:r>
            <a:r>
              <a:rPr lang="ru-RU" sz="1600" b="1" i="1" dirty="0" smtClean="0">
                <a:solidFill>
                  <a:schemeClr val="tx1"/>
                </a:solidFill>
              </a:rPr>
              <a:t>15, 33)? </a:t>
            </a:r>
            <a:r>
              <a:rPr lang="ru-RU" sz="1600" b="1" i="1" dirty="0">
                <a:solidFill>
                  <a:schemeClr val="tx1"/>
                </a:solidFill>
              </a:rPr>
              <a:t>Потому что законы, пренебреженные в самом начале, едва ли бы впоследствии времени были соблюдаемы. Многую и великую пользу вначале приносила суббота; например, делала людей кроткими, человеколюбивыми к ближним; приводила их к познанию Промысла и управления Божия и, мало-помалу, как говорит </a:t>
            </a:r>
            <a:r>
              <a:rPr lang="ru-RU" sz="1600" b="1" i="1" dirty="0" err="1">
                <a:solidFill>
                  <a:schemeClr val="tx1"/>
                </a:solidFill>
              </a:rPr>
              <a:t>Иезекииль</a:t>
            </a:r>
            <a:r>
              <a:rPr lang="ru-RU" sz="1600" b="1" i="1" dirty="0">
                <a:solidFill>
                  <a:schemeClr val="tx1"/>
                </a:solidFill>
              </a:rPr>
              <a:t>, научала их удаляться от зла и располагала к предметам духовным (</a:t>
            </a:r>
            <a:r>
              <a:rPr lang="ru-RU" sz="1600" b="1" i="1" dirty="0" err="1" smtClean="0">
                <a:solidFill>
                  <a:schemeClr val="tx1"/>
                </a:solidFill>
              </a:rPr>
              <a:t>Иез</a:t>
            </a:r>
            <a:r>
              <a:rPr lang="ru-RU" sz="1600" b="1" i="1" dirty="0" smtClean="0">
                <a:solidFill>
                  <a:schemeClr val="tx1"/>
                </a:solidFill>
              </a:rPr>
              <a:t>. 20 гл.). </a:t>
            </a:r>
            <a:r>
              <a:rPr lang="ru-RU" sz="1600" b="1" i="1" dirty="0">
                <a:solidFill>
                  <a:schemeClr val="tx1"/>
                </a:solidFill>
              </a:rPr>
              <a:t>Если бы положивший закон о субботе сказал им: делайте доброе в субботу, а злого не делайте, они не удержались бы и от зла. Поэтому и предписан общий закон: не делайте ничего. Впрочем, они не удержались, не смотря и на </a:t>
            </a:r>
            <a:r>
              <a:rPr lang="ru-RU" sz="1600" b="1" i="1" dirty="0" smtClean="0">
                <a:solidFill>
                  <a:schemeClr val="tx1"/>
                </a:solidFill>
              </a:rPr>
              <a:t>это».</a:t>
            </a:r>
            <a:endParaRPr lang="ru-RU" sz="1600" b="1" i="1" dirty="0">
              <a:solidFill>
                <a:schemeClr val="tx1"/>
              </a:solidFill>
            </a:endParaRPr>
          </a:p>
        </p:txBody>
      </p:sp>
    </p:spTree>
    <p:extLst>
      <p:ext uri="{BB962C8B-B14F-4D97-AF65-F5344CB8AC3E}">
        <p14:creationId xmlns:p14="http://schemas.microsoft.com/office/powerpoint/2010/main" val="1995630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051"/>
                                        </p:tgtEl>
                                        <p:attrNameLst>
                                          <p:attrName>style.visibility</p:attrName>
                                        </p:attrNameLst>
                                      </p:cBhvr>
                                      <p:to>
                                        <p:strVal val="visible"/>
                                      </p:to>
                                    </p:set>
                                    <p:animEffect transition="in" filter="wipe(down)">
                                      <p:cBhvr>
                                        <p:cTn id="10" dur="500"/>
                                        <p:tgtEl>
                                          <p:spTgt spid="205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2051"/>
                                        </p:tgtEl>
                                      </p:cBhvr>
                                    </p:animEffect>
                                    <p:set>
                                      <p:cBhvr>
                                        <p:cTn id="15" dur="1" fill="hold">
                                          <p:stCondLst>
                                            <p:cond delay="499"/>
                                          </p:stCondLst>
                                        </p:cTn>
                                        <p:tgtEl>
                                          <p:spTgt spid="2051"/>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wipe(down)">
                                      <p:cBhvr>
                                        <p:cTn id="28" dur="500"/>
                                        <p:tgtEl>
                                          <p:spTgt spid="2"/>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wipe(down)">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6"/>
                                        </p:tgtEl>
                                      </p:cBhvr>
                                    </p:animEffect>
                                    <p:set>
                                      <p:cBhvr>
                                        <p:cTn id="38" dur="1" fill="hold">
                                          <p:stCondLst>
                                            <p:cond delay="499"/>
                                          </p:stCondLst>
                                        </p:cTn>
                                        <p:tgtEl>
                                          <p:spTgt spid="6"/>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3"/>
                                        </p:tgtEl>
                                      </p:cBhvr>
                                    </p:animEffect>
                                    <p:set>
                                      <p:cBhvr>
                                        <p:cTn id="41" dur="1" fill="hold">
                                          <p:stCondLst>
                                            <p:cond delay="499"/>
                                          </p:stCondLst>
                                        </p:cTn>
                                        <p:tgtEl>
                                          <p:spTgt spid="3"/>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2"/>
                                        </p:tgtEl>
                                      </p:cBhvr>
                                    </p:animEffect>
                                    <p:set>
                                      <p:cBhvr>
                                        <p:cTn id="44" dur="1" fill="hold">
                                          <p:stCondLst>
                                            <p:cond delay="499"/>
                                          </p:stCondLst>
                                        </p:cTn>
                                        <p:tgtEl>
                                          <p:spTgt spid="2"/>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Effect transition="in" filter="wipe(down)">
                                      <p:cBhvr>
                                        <p:cTn id="49" dur="500"/>
                                        <p:tgtEl>
                                          <p:spTgt spid="7"/>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xit" presetSubtype="0" fill="hold" grpId="1" nodeType="clickEffect">
                                  <p:stCondLst>
                                    <p:cond delay="0"/>
                                  </p:stCondLst>
                                  <p:childTnLst>
                                    <p:animEffect transition="out" filter="fade">
                                      <p:cBhvr>
                                        <p:cTn id="53" dur="500"/>
                                        <p:tgtEl>
                                          <p:spTgt spid="7"/>
                                        </p:tgtEl>
                                      </p:cBhvr>
                                    </p:animEffect>
                                    <p:set>
                                      <p:cBhvr>
                                        <p:cTn id="54" dur="1" fill="hold">
                                          <p:stCondLst>
                                            <p:cond delay="499"/>
                                          </p:stCondLst>
                                        </p:cTn>
                                        <p:tgtEl>
                                          <p:spTgt spid="7"/>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8"/>
                                        </p:tgtEl>
                                        <p:attrNameLst>
                                          <p:attrName>style.visibility</p:attrName>
                                        </p:attrNameLst>
                                      </p:cBhvr>
                                      <p:to>
                                        <p:strVal val="visible"/>
                                      </p:to>
                                    </p:set>
                                    <p:animEffect transition="in" filter="wipe(down)">
                                      <p:cBhvr>
                                        <p:cTn id="59" dur="500"/>
                                        <p:tgtEl>
                                          <p:spTgt spid="8"/>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grpId="1" nodeType="clickEffect">
                                  <p:stCondLst>
                                    <p:cond delay="0"/>
                                  </p:stCondLst>
                                  <p:childTnLst>
                                    <p:animEffect transition="out" filter="fade">
                                      <p:cBhvr>
                                        <p:cTn id="63" dur="500"/>
                                        <p:tgtEl>
                                          <p:spTgt spid="8"/>
                                        </p:tgtEl>
                                      </p:cBhvr>
                                    </p:animEffect>
                                    <p:set>
                                      <p:cBhvr>
                                        <p:cTn id="64" dur="1" fill="hold">
                                          <p:stCondLst>
                                            <p:cond delay="499"/>
                                          </p:stCondLst>
                                        </p:cTn>
                                        <p:tgtEl>
                                          <p:spTgt spid="8"/>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9"/>
                                        </p:tgtEl>
                                        <p:attrNameLst>
                                          <p:attrName>style.visibility</p:attrName>
                                        </p:attrNameLst>
                                      </p:cBhvr>
                                      <p:to>
                                        <p:strVal val="visible"/>
                                      </p:to>
                                    </p:set>
                                    <p:animEffect transition="in" filter="wipe(down)">
                                      <p:cBhvr>
                                        <p:cTn id="69" dur="500"/>
                                        <p:tgtEl>
                                          <p:spTgt spid="9"/>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xit" presetSubtype="0" fill="hold" grpId="1" nodeType="clickEffect">
                                  <p:stCondLst>
                                    <p:cond delay="0"/>
                                  </p:stCondLst>
                                  <p:childTnLst>
                                    <p:animEffect transition="out" filter="fade">
                                      <p:cBhvr>
                                        <p:cTn id="73" dur="500"/>
                                        <p:tgtEl>
                                          <p:spTgt spid="9"/>
                                        </p:tgtEl>
                                      </p:cBhvr>
                                    </p:animEffect>
                                    <p:set>
                                      <p:cBhvr>
                                        <p:cTn id="74"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P spid="7" grpId="0" animBg="1"/>
      <p:bldP spid="7" grpId="1" animBg="1"/>
      <p:bldP spid="8" grpId="0" animBg="1"/>
      <p:bldP spid="8" grpId="1" animBg="1"/>
      <p:bldP spid="9" grpId="0" animBg="1"/>
      <p:bldP spid="9"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2987824" y="116632"/>
            <a:ext cx="3384376" cy="43204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a:solidFill>
                  <a:schemeClr val="tx1"/>
                </a:solidFill>
              </a:rPr>
              <a:t>Исцеление </a:t>
            </a:r>
            <a:r>
              <a:rPr lang="ru-RU" sz="2400" b="1" dirty="0" smtClean="0">
                <a:solidFill>
                  <a:schemeClr val="tx1"/>
                </a:solidFill>
              </a:rPr>
              <a:t>сухорукого</a:t>
            </a:r>
            <a:endParaRPr lang="ru-RU" sz="2400" b="1" dirty="0">
              <a:solidFill>
                <a:schemeClr val="tx1"/>
              </a:solidFill>
            </a:endParaRPr>
          </a:p>
        </p:txBody>
      </p:sp>
      <p:pic>
        <p:nvPicPr>
          <p:cNvPr id="1026" name="Picture 2" descr="F:\лекции по Н. З\11\photo7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692696"/>
            <a:ext cx="8064756" cy="605151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2404956820"/>
              </p:ext>
            </p:extLst>
          </p:nvPr>
        </p:nvGraphicFramePr>
        <p:xfrm>
          <a:off x="251520" y="692696"/>
          <a:ext cx="8640960" cy="5056052"/>
        </p:xfrm>
        <a:graphic>
          <a:graphicData uri="http://schemas.openxmlformats.org/drawingml/2006/table">
            <a:tbl>
              <a:tblPr firstRow="1" bandRow="1">
                <a:tableStyleId>{F5AB1C69-6EDB-4FF4-983F-18BD219EF322}</a:tableStyleId>
              </a:tblPr>
              <a:tblGrid>
                <a:gridCol w="2592288"/>
                <a:gridCol w="2880320"/>
                <a:gridCol w="3168352"/>
              </a:tblGrid>
              <a:tr h="288032">
                <a:tc>
                  <a:txBody>
                    <a:bodyPr/>
                    <a:lstStyle/>
                    <a:p>
                      <a:pPr algn="ctr">
                        <a:lnSpc>
                          <a:spcPct val="90000"/>
                        </a:lnSpc>
                      </a:pPr>
                      <a:r>
                        <a:rPr lang="ru-RU" sz="1800" b="1" dirty="0" smtClean="0">
                          <a:solidFill>
                            <a:schemeClr val="tx1"/>
                          </a:solidFill>
                        </a:rPr>
                        <a:t>Мф. 12, 9-14</a:t>
                      </a:r>
                      <a:endParaRPr lang="ru-RU" sz="1800" b="1" dirty="0">
                        <a:solidFill>
                          <a:schemeClr val="tx1"/>
                        </a:solidFill>
                      </a:endParaRPr>
                    </a:p>
                  </a:txBody>
                  <a:tcPr marL="36000" marR="36000" marT="18000" marB="18000"/>
                </a:tc>
                <a:tc>
                  <a:txBody>
                    <a:bodyPr/>
                    <a:lstStyle/>
                    <a:p>
                      <a:pPr algn="ctr">
                        <a:lnSpc>
                          <a:spcPct val="90000"/>
                        </a:lnSpc>
                      </a:pPr>
                      <a:r>
                        <a:rPr lang="ru-RU" sz="1800" b="1" dirty="0" err="1" smtClean="0">
                          <a:solidFill>
                            <a:schemeClr val="tx1"/>
                          </a:solidFill>
                        </a:rPr>
                        <a:t>Мк</a:t>
                      </a:r>
                      <a:r>
                        <a:rPr lang="ru-RU" sz="1800" b="1" dirty="0" smtClean="0">
                          <a:solidFill>
                            <a:schemeClr val="tx1"/>
                          </a:solidFill>
                        </a:rPr>
                        <a:t>. 3, 1-6</a:t>
                      </a:r>
                      <a:endParaRPr lang="ru-RU" sz="1800" b="1" dirty="0">
                        <a:solidFill>
                          <a:schemeClr val="tx1"/>
                        </a:solidFill>
                      </a:endParaRPr>
                    </a:p>
                  </a:txBody>
                  <a:tcPr marL="36000" marR="36000" marT="18000" marB="18000"/>
                </a:tc>
                <a:tc>
                  <a:txBody>
                    <a:bodyPr/>
                    <a:lstStyle/>
                    <a:p>
                      <a:pPr algn="ctr">
                        <a:lnSpc>
                          <a:spcPct val="90000"/>
                        </a:lnSpc>
                      </a:pPr>
                      <a:r>
                        <a:rPr lang="ru-RU" sz="1800" b="1" dirty="0" err="1" smtClean="0">
                          <a:solidFill>
                            <a:schemeClr val="tx1"/>
                          </a:solidFill>
                        </a:rPr>
                        <a:t>Лк</a:t>
                      </a:r>
                      <a:r>
                        <a:rPr lang="ru-RU" sz="1800" b="1" dirty="0" smtClean="0">
                          <a:solidFill>
                            <a:schemeClr val="tx1"/>
                          </a:solidFill>
                        </a:rPr>
                        <a:t>. 6, 6-11</a:t>
                      </a:r>
                      <a:endParaRPr lang="ru-RU" sz="1800" b="1" dirty="0">
                        <a:solidFill>
                          <a:schemeClr val="tx1"/>
                        </a:solidFill>
                      </a:endParaRPr>
                    </a:p>
                  </a:txBody>
                  <a:tcPr marL="36000" marR="36000" marT="18000" marB="18000"/>
                </a:tc>
              </a:tr>
              <a:tr h="370840">
                <a:tc>
                  <a:txBody>
                    <a:bodyPr/>
                    <a:lstStyle/>
                    <a:p>
                      <a:pPr>
                        <a:lnSpc>
                          <a:spcPct val="90000"/>
                        </a:lnSpc>
                      </a:pPr>
                      <a:r>
                        <a:rPr lang="ru-RU" sz="1500" b="1" dirty="0" smtClean="0"/>
                        <a:t>9. И, отойдя оттуда, вошел Он в синагогу их.</a:t>
                      </a:r>
                    </a:p>
                    <a:p>
                      <a:pPr>
                        <a:lnSpc>
                          <a:spcPct val="90000"/>
                        </a:lnSpc>
                      </a:pPr>
                      <a:r>
                        <a:rPr lang="ru-RU" sz="1500" b="1" dirty="0" smtClean="0"/>
                        <a:t>10. И вот, там был человек, имеющий сухую руку. И спросили Иисуса, чтобы обвинить Его: можно ли исцелять в субботы?</a:t>
                      </a:r>
                    </a:p>
                    <a:p>
                      <a:pPr>
                        <a:lnSpc>
                          <a:spcPct val="90000"/>
                        </a:lnSpc>
                      </a:pPr>
                      <a:r>
                        <a:rPr lang="ru-RU" sz="1500" b="1" dirty="0" smtClean="0"/>
                        <a:t>11. Он же сказал им: кто из вас, </a:t>
                      </a:r>
                      <a:r>
                        <a:rPr lang="ru-RU" sz="1500" b="1" dirty="0" smtClean="0">
                          <a:solidFill>
                            <a:srgbClr val="7030A0"/>
                          </a:solidFill>
                        </a:rPr>
                        <a:t>имея одну овцу, если она в субботу упадет в яму, не возьмет ее и не вытащит</a:t>
                      </a:r>
                      <a:r>
                        <a:rPr lang="ru-RU" sz="1500" b="1" dirty="0" smtClean="0"/>
                        <a:t>?</a:t>
                      </a:r>
                    </a:p>
                    <a:p>
                      <a:pPr>
                        <a:lnSpc>
                          <a:spcPct val="90000"/>
                        </a:lnSpc>
                      </a:pPr>
                      <a:r>
                        <a:rPr lang="ru-RU" sz="1500" b="1" dirty="0" smtClean="0"/>
                        <a:t>12. Сколько же лучше человек овцы! Итак </a:t>
                      </a:r>
                      <a:r>
                        <a:rPr lang="ru-RU" sz="1500" b="1" dirty="0" smtClean="0">
                          <a:solidFill>
                            <a:srgbClr val="7030A0"/>
                          </a:solidFill>
                        </a:rPr>
                        <a:t>можно в субботы делать добро</a:t>
                      </a:r>
                      <a:r>
                        <a:rPr lang="ru-RU" sz="1500" b="1" dirty="0" smtClean="0"/>
                        <a:t>.</a:t>
                      </a:r>
                    </a:p>
                    <a:p>
                      <a:pPr>
                        <a:lnSpc>
                          <a:spcPct val="90000"/>
                        </a:lnSpc>
                      </a:pPr>
                      <a:r>
                        <a:rPr lang="ru-RU" sz="1500" b="1" dirty="0" smtClean="0"/>
                        <a:t>13. Тогда говорит человеку тому: протяни руку твою. И он протянул, и стала она здорова, как другая.</a:t>
                      </a:r>
                    </a:p>
                    <a:p>
                      <a:pPr>
                        <a:lnSpc>
                          <a:spcPct val="90000"/>
                        </a:lnSpc>
                      </a:pPr>
                      <a:r>
                        <a:rPr lang="ru-RU" sz="1500" b="1" dirty="0" smtClean="0"/>
                        <a:t>14. Фарисеи же, выйдя, имели совещание против Него, как бы погубить Его. Но Иисус, узнав, удалился оттуда.</a:t>
                      </a:r>
                      <a:endParaRPr lang="ru-RU" sz="1500" b="1" dirty="0"/>
                    </a:p>
                  </a:txBody>
                  <a:tcPr marL="36000" marR="36000" marT="18000" marB="18000"/>
                </a:tc>
                <a:tc>
                  <a:txBody>
                    <a:bodyPr/>
                    <a:lstStyle/>
                    <a:p>
                      <a:pPr>
                        <a:lnSpc>
                          <a:spcPct val="90000"/>
                        </a:lnSpc>
                      </a:pPr>
                      <a:r>
                        <a:rPr lang="ru-RU" sz="1500" b="1" dirty="0" smtClean="0"/>
                        <a:t>1. И пришел опять в синагогу; там был человек, имевший иссохшую руку.</a:t>
                      </a:r>
                    </a:p>
                    <a:p>
                      <a:pPr>
                        <a:lnSpc>
                          <a:spcPct val="90000"/>
                        </a:lnSpc>
                      </a:pPr>
                      <a:r>
                        <a:rPr lang="ru-RU" sz="1500" b="1" dirty="0" smtClean="0"/>
                        <a:t>2. И наблюдали за Ним, не исцелит ли его в субботу, чтобы обвинить Его.</a:t>
                      </a:r>
                    </a:p>
                    <a:p>
                      <a:pPr>
                        <a:lnSpc>
                          <a:spcPct val="90000"/>
                        </a:lnSpc>
                      </a:pPr>
                      <a:r>
                        <a:rPr lang="ru-RU" sz="1500" b="1" dirty="0" smtClean="0"/>
                        <a:t>3. Он же говорит человеку, имевшему иссохшую руку: стань на средину.</a:t>
                      </a:r>
                    </a:p>
                    <a:p>
                      <a:pPr>
                        <a:lnSpc>
                          <a:spcPct val="90000"/>
                        </a:lnSpc>
                      </a:pPr>
                      <a:r>
                        <a:rPr lang="ru-RU" sz="1500" b="1" dirty="0" smtClean="0"/>
                        <a:t>4. А им говорит: должно ли в субботу добро делать, или зло делать? душу спасти, или погубить? Но они молчали.</a:t>
                      </a:r>
                    </a:p>
                    <a:p>
                      <a:pPr>
                        <a:lnSpc>
                          <a:spcPct val="90000"/>
                        </a:lnSpc>
                      </a:pPr>
                      <a:r>
                        <a:rPr lang="ru-RU" sz="1500" b="1" dirty="0" smtClean="0"/>
                        <a:t>5. И, </a:t>
                      </a:r>
                      <a:r>
                        <a:rPr lang="ru-RU" sz="1500" b="1" dirty="0" smtClean="0">
                          <a:solidFill>
                            <a:srgbClr val="7030A0"/>
                          </a:solidFill>
                        </a:rPr>
                        <a:t>воззрев на них с гневом</a:t>
                      </a:r>
                      <a:r>
                        <a:rPr lang="ru-RU" sz="1500" b="1" dirty="0" smtClean="0"/>
                        <a:t>, скорбя об ожесточении сердец их, говорит тому человеку: протяни руку твою. Он протянул, и стала рука его здорова, как другая.</a:t>
                      </a:r>
                    </a:p>
                    <a:p>
                      <a:pPr>
                        <a:lnSpc>
                          <a:spcPct val="90000"/>
                        </a:lnSpc>
                      </a:pPr>
                      <a:r>
                        <a:rPr lang="ru-RU" sz="1500" b="1" dirty="0" smtClean="0"/>
                        <a:t>6. Фарисеи, выйдя, немедленно составили с </a:t>
                      </a:r>
                      <a:r>
                        <a:rPr lang="ru-RU" sz="1500" b="1" dirty="0" err="1" smtClean="0">
                          <a:solidFill>
                            <a:srgbClr val="7030A0"/>
                          </a:solidFill>
                        </a:rPr>
                        <a:t>иродианами</a:t>
                      </a:r>
                      <a:r>
                        <a:rPr lang="ru-RU" sz="1500" b="1" dirty="0" smtClean="0"/>
                        <a:t> совещание против Него, как бы погубить Его.</a:t>
                      </a:r>
                      <a:endParaRPr lang="ru-RU" sz="1500" b="1" dirty="0"/>
                    </a:p>
                  </a:txBody>
                  <a:tcPr marL="36000" marR="36000" marT="18000" marB="18000"/>
                </a:tc>
                <a:tc>
                  <a:txBody>
                    <a:bodyPr/>
                    <a:lstStyle/>
                    <a:p>
                      <a:pPr>
                        <a:lnSpc>
                          <a:spcPct val="90000"/>
                        </a:lnSpc>
                      </a:pPr>
                      <a:r>
                        <a:rPr lang="ru-RU" sz="1500" b="1" dirty="0" smtClean="0"/>
                        <a:t>6. Случилось же и в другую субботу войти Ему в синагогу и учить. Там был человек, у которого правая рука была сухая.</a:t>
                      </a:r>
                    </a:p>
                    <a:p>
                      <a:pPr>
                        <a:lnSpc>
                          <a:spcPct val="90000"/>
                        </a:lnSpc>
                      </a:pPr>
                      <a:r>
                        <a:rPr lang="ru-RU" sz="1500" b="1" dirty="0" smtClean="0"/>
                        <a:t>7. Книжники же и фарисеи наблюдали за Ним, не исцелит ли в субботу, чтобы найти обвинение против Него.</a:t>
                      </a:r>
                    </a:p>
                    <a:p>
                      <a:pPr>
                        <a:lnSpc>
                          <a:spcPct val="90000"/>
                        </a:lnSpc>
                      </a:pPr>
                      <a:r>
                        <a:rPr lang="ru-RU" sz="1500" b="1" dirty="0" smtClean="0"/>
                        <a:t>8. Но Он, зная помышления их, сказал человеку, имеющему сухую руку: встань и выступи на средину. И он встал и выступил.</a:t>
                      </a:r>
                    </a:p>
                    <a:p>
                      <a:pPr>
                        <a:lnSpc>
                          <a:spcPct val="90000"/>
                        </a:lnSpc>
                      </a:pPr>
                      <a:r>
                        <a:rPr lang="ru-RU" sz="1500" b="1" dirty="0" smtClean="0"/>
                        <a:t>9. Тогда сказал им Иисус: спрошу Я вас: что должно делать в субботу? добро, или зло? спасти душу, или погубить? Они молчали.</a:t>
                      </a:r>
                    </a:p>
                    <a:p>
                      <a:pPr>
                        <a:lnSpc>
                          <a:spcPct val="90000"/>
                        </a:lnSpc>
                      </a:pPr>
                      <a:r>
                        <a:rPr lang="ru-RU" sz="1500" b="1" dirty="0" smtClean="0"/>
                        <a:t>10. И, посмотрев на всех их, сказал тому человеку: протяни руку твою. Он так и сделал; и стала рука его здорова, как другая.</a:t>
                      </a:r>
                    </a:p>
                    <a:p>
                      <a:pPr>
                        <a:lnSpc>
                          <a:spcPct val="90000"/>
                        </a:lnSpc>
                      </a:pPr>
                      <a:r>
                        <a:rPr lang="ru-RU" sz="1500" b="1" dirty="0" smtClean="0"/>
                        <a:t>11. Они же пришли в бешенство и говорили между собою, что бы им сделать с Иисусом.</a:t>
                      </a:r>
                      <a:endParaRPr lang="ru-RU" sz="1500" b="1" dirty="0"/>
                    </a:p>
                  </a:txBody>
                  <a:tcPr marL="36000" marR="36000" marT="18000" marB="18000"/>
                </a:tc>
              </a:tr>
            </a:tbl>
          </a:graphicData>
        </a:graphic>
      </p:graphicFrame>
      <p:sp>
        <p:nvSpPr>
          <p:cNvPr id="2" name="Скругленный прямоугольник 1"/>
          <p:cNvSpPr/>
          <p:nvPr/>
        </p:nvSpPr>
        <p:spPr>
          <a:xfrm>
            <a:off x="323528" y="5517232"/>
            <a:ext cx="8568952" cy="122697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«Показывает</a:t>
            </a:r>
            <a:r>
              <a:rPr lang="ru-RU" sz="1600" b="1" i="1" dirty="0">
                <a:solidFill>
                  <a:schemeClr val="tx1"/>
                </a:solidFill>
              </a:rPr>
              <a:t>, что они для корысти и для того, чтобы не лишиться овцы, нарушают субботу, для </a:t>
            </a:r>
            <a:r>
              <a:rPr lang="ru-RU" sz="1600" b="1" i="1" dirty="0" err="1">
                <a:solidFill>
                  <a:schemeClr val="tx1"/>
                </a:solidFill>
              </a:rPr>
              <a:t>уврачевания</a:t>
            </a:r>
            <a:r>
              <a:rPr lang="ru-RU" sz="1600" b="1" i="1" dirty="0">
                <a:solidFill>
                  <a:schemeClr val="tx1"/>
                </a:solidFill>
              </a:rPr>
              <a:t> же человека не допускают этого. Итак, в одном и том же случае показывает их и </a:t>
            </a:r>
            <a:r>
              <a:rPr lang="ru-RU" sz="1600" b="1" i="1" dirty="0" err="1">
                <a:solidFill>
                  <a:schemeClr val="tx1"/>
                </a:solidFill>
              </a:rPr>
              <a:t>любостяжательными</a:t>
            </a:r>
            <a:r>
              <a:rPr lang="ru-RU" sz="1600" b="1" i="1" dirty="0">
                <a:solidFill>
                  <a:schemeClr val="tx1"/>
                </a:solidFill>
              </a:rPr>
              <a:t>, и жестокими, и пренебрегающими Богом, ибо они пренебрегают субботой, чтобы не лишиться овцы, и являются немилосердными тогда, когда не желают </a:t>
            </a:r>
            <a:r>
              <a:rPr lang="ru-RU" sz="1600" b="1" i="1" dirty="0" err="1">
                <a:solidFill>
                  <a:schemeClr val="tx1"/>
                </a:solidFill>
              </a:rPr>
              <a:t>уврачевания</a:t>
            </a:r>
            <a:r>
              <a:rPr lang="ru-RU" sz="1600" b="1" i="1" dirty="0">
                <a:solidFill>
                  <a:schemeClr val="tx1"/>
                </a:solidFill>
              </a:rPr>
              <a:t> </a:t>
            </a:r>
            <a:r>
              <a:rPr lang="ru-RU" sz="1600" b="1" i="1" dirty="0" smtClean="0">
                <a:solidFill>
                  <a:schemeClr val="tx1"/>
                </a:solidFill>
              </a:rPr>
              <a:t>человека».</a:t>
            </a:r>
            <a:endParaRPr lang="ru-RU" sz="1600" b="1" i="1" dirty="0">
              <a:solidFill>
                <a:schemeClr val="tx1"/>
              </a:solidFill>
            </a:endParaRPr>
          </a:p>
        </p:txBody>
      </p:sp>
      <p:sp>
        <p:nvSpPr>
          <p:cNvPr id="3" name="Скругленный прямоугольник 2"/>
          <p:cNvSpPr/>
          <p:nvPr/>
        </p:nvSpPr>
        <p:spPr>
          <a:xfrm>
            <a:off x="323528" y="5013176"/>
            <a:ext cx="8568952" cy="129614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i="1" dirty="0" smtClean="0">
                <a:solidFill>
                  <a:schemeClr val="tx1"/>
                </a:solidFill>
              </a:rPr>
              <a:t>: «Потом </a:t>
            </a:r>
            <a:r>
              <a:rPr lang="ru-RU" sz="1600" b="1" i="1" dirty="0">
                <a:solidFill>
                  <a:schemeClr val="tx1"/>
                </a:solidFill>
              </a:rPr>
              <a:t>Он, со Своей стороны, спросил и предложил неразрешимый вопрос. Изобличенные истиною, они молчали, но злоумышляли; поэтому Он посмотрел на них с гневом, как говорит Марк (3, 5), чтобы посрамить их, скорбя об окаменении сердец их. Окаменев от зависти, оно не сжалилось над несчастным видом и не приняло слова, которому нельзя было </a:t>
            </a:r>
            <a:r>
              <a:rPr lang="ru-RU" sz="1600" b="1" i="1" dirty="0" smtClean="0">
                <a:solidFill>
                  <a:schemeClr val="tx1"/>
                </a:solidFill>
              </a:rPr>
              <a:t>противоречить».</a:t>
            </a:r>
            <a:endParaRPr lang="ru-RU" sz="1600" b="1" i="1" dirty="0">
              <a:solidFill>
                <a:schemeClr val="tx1"/>
              </a:solidFill>
            </a:endParaRPr>
          </a:p>
        </p:txBody>
      </p:sp>
      <p:sp>
        <p:nvSpPr>
          <p:cNvPr id="6" name="Скругленный прямоугольник 5"/>
          <p:cNvSpPr/>
          <p:nvPr/>
        </p:nvSpPr>
        <p:spPr>
          <a:xfrm>
            <a:off x="251520" y="4293096"/>
            <a:ext cx="8640960" cy="122413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«Многие </a:t>
            </a:r>
            <a:r>
              <a:rPr lang="ru-RU" sz="1600" b="1" i="1" dirty="0">
                <a:solidFill>
                  <a:schemeClr val="tx1"/>
                </a:solidFill>
              </a:rPr>
              <a:t>и теперь имеют сухие руки, то есть немилостивые и скупые. Но когда слово евангельское громко зазвучит для них, они простирают их для милостыни, хотя фарисеи, гордые демоны, отсеченные от нас, по своей вражде и не хотят того, чтобы наши руки простирались для </a:t>
            </a:r>
            <a:r>
              <a:rPr lang="ru-RU" sz="1600" b="1" i="1" dirty="0" smtClean="0">
                <a:solidFill>
                  <a:schemeClr val="tx1"/>
                </a:solidFill>
              </a:rPr>
              <a:t>милостыни».</a:t>
            </a:r>
            <a:endParaRPr lang="ru-RU" sz="1600" b="1" i="1" dirty="0">
              <a:solidFill>
                <a:schemeClr val="tx1"/>
              </a:solidFill>
            </a:endParaRPr>
          </a:p>
        </p:txBody>
      </p:sp>
    </p:spTree>
    <p:extLst>
      <p:ext uri="{BB962C8B-B14F-4D97-AF65-F5344CB8AC3E}">
        <p14:creationId xmlns:p14="http://schemas.microsoft.com/office/powerpoint/2010/main" val="2605090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down)">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026"/>
                                        </p:tgtEl>
                                      </p:cBhvr>
                                    </p:animEffect>
                                    <p:set>
                                      <p:cBhvr>
                                        <p:cTn id="15" dur="1" fill="hold">
                                          <p:stCondLst>
                                            <p:cond delay="499"/>
                                          </p:stCondLst>
                                        </p:cTn>
                                        <p:tgtEl>
                                          <p:spTgt spid="1026"/>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down)">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ipe(down)">
                                      <p:cBhvr>
                                        <p:cTn id="33" dur="5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3"/>
                                        </p:tgtEl>
                                      </p:cBhvr>
                                    </p:animEffect>
                                    <p:set>
                                      <p:cBhvr>
                                        <p:cTn id="38" dur="1" fill="hold">
                                          <p:stCondLst>
                                            <p:cond delay="499"/>
                                          </p:stCondLst>
                                        </p:cTn>
                                        <p:tgtEl>
                                          <p:spTgt spid="3"/>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6"/>
                                        </p:tgtEl>
                                      </p:cBhvr>
                                    </p:animEffect>
                                    <p:set>
                                      <p:cBhvr>
                                        <p:cTn id="48"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weave">
          <a:fgClr>
            <a:schemeClr val="bg1">
              <a:lumMod val="6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1008112"/>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200" b="1" dirty="0" smtClean="0">
                <a:solidFill>
                  <a:schemeClr val="tx1"/>
                </a:solidFill>
              </a:rPr>
              <a:t>Домашнее задание</a:t>
            </a:r>
            <a:endParaRPr lang="ru-RU" sz="3200" b="1" dirty="0">
              <a:solidFill>
                <a:schemeClr val="tx1"/>
              </a:solidFill>
            </a:endParaRPr>
          </a:p>
        </p:txBody>
      </p:sp>
      <p:sp>
        <p:nvSpPr>
          <p:cNvPr id="5" name="Прямоугольник 4"/>
          <p:cNvSpPr/>
          <p:nvPr/>
        </p:nvSpPr>
        <p:spPr>
          <a:xfrm>
            <a:off x="377612" y="2173544"/>
            <a:ext cx="8388775" cy="246665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400" b="1" dirty="0" smtClean="0">
                <a:solidFill>
                  <a:schemeClr val="tx1"/>
                </a:solidFill>
              </a:rPr>
              <a:t>Прочитать следующие отрывки:</a:t>
            </a:r>
          </a:p>
          <a:p>
            <a:pPr marL="457200" indent="-457200">
              <a:buFont typeface="Arial" pitchFamily="34" charset="0"/>
              <a:buChar char="•"/>
            </a:pPr>
            <a:r>
              <a:rPr lang="ru-RU" sz="2400" b="1" dirty="0" smtClean="0">
                <a:solidFill>
                  <a:schemeClr val="tx1"/>
                </a:solidFill>
              </a:rPr>
              <a:t>Избрание </a:t>
            </a:r>
            <a:r>
              <a:rPr lang="ru-RU" sz="2400" b="1" dirty="0">
                <a:solidFill>
                  <a:schemeClr val="tx1"/>
                </a:solidFill>
              </a:rPr>
              <a:t>12 апостолов (Мф. 10, 1-4; </a:t>
            </a:r>
            <a:r>
              <a:rPr lang="ru-RU" sz="2400" b="1" dirty="0" err="1">
                <a:solidFill>
                  <a:schemeClr val="tx1"/>
                </a:solidFill>
              </a:rPr>
              <a:t>Мк</a:t>
            </a:r>
            <a:r>
              <a:rPr lang="ru-RU" sz="2400" b="1" dirty="0">
                <a:solidFill>
                  <a:schemeClr val="tx1"/>
                </a:solidFill>
              </a:rPr>
              <a:t>. 3, 13-19; </a:t>
            </a:r>
            <a:r>
              <a:rPr lang="ru-RU" sz="2400" b="1" dirty="0" err="1">
                <a:solidFill>
                  <a:schemeClr val="tx1"/>
                </a:solidFill>
              </a:rPr>
              <a:t>Лк</a:t>
            </a:r>
            <a:r>
              <a:rPr lang="ru-RU" sz="2400" b="1" dirty="0">
                <a:solidFill>
                  <a:schemeClr val="tx1"/>
                </a:solidFill>
              </a:rPr>
              <a:t>. 6, 12-16). </a:t>
            </a:r>
            <a:endParaRPr lang="ru-RU" sz="2400" b="1" dirty="0" smtClean="0">
              <a:solidFill>
                <a:schemeClr val="tx1"/>
              </a:solidFill>
            </a:endParaRPr>
          </a:p>
          <a:p>
            <a:pPr marL="457200" indent="-457200">
              <a:buFont typeface="Arial" pitchFamily="34" charset="0"/>
              <a:buChar char="•"/>
            </a:pPr>
            <a:r>
              <a:rPr lang="ru-RU" sz="2400" b="1" dirty="0" smtClean="0">
                <a:solidFill>
                  <a:schemeClr val="tx1"/>
                </a:solidFill>
              </a:rPr>
              <a:t>Послание на проповедь </a:t>
            </a:r>
            <a:r>
              <a:rPr lang="ru-RU" sz="2400" b="1" dirty="0">
                <a:solidFill>
                  <a:schemeClr val="tx1"/>
                </a:solidFill>
              </a:rPr>
              <a:t>(Мф. 9, 35-38; 10, 1-42</a:t>
            </a:r>
            <a:r>
              <a:rPr lang="ru-RU" sz="2400" b="1" dirty="0" smtClean="0">
                <a:solidFill>
                  <a:schemeClr val="tx1"/>
                </a:solidFill>
              </a:rPr>
              <a:t>).</a:t>
            </a:r>
            <a:endParaRPr lang="ru-RU" sz="2400" b="1" dirty="0">
              <a:solidFill>
                <a:schemeClr val="tx1"/>
              </a:solidFill>
            </a:endParaRPr>
          </a:p>
        </p:txBody>
      </p:sp>
    </p:spTree>
    <p:extLst>
      <p:ext uri="{BB962C8B-B14F-4D97-AF65-F5344CB8AC3E}">
        <p14:creationId xmlns:p14="http://schemas.microsoft.com/office/powerpoint/2010/main" val="32525274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by="(-#ppt_w*2)" calcmode="lin" valueType="num">
                                      <p:cBhvr rctx="PPT">
                                        <p:cTn id="7" dur="500" autoRev="1" fill="hold">
                                          <p:stCondLst>
                                            <p:cond delay="0"/>
                                          </p:stCondLst>
                                        </p:cTn>
                                        <p:tgtEl>
                                          <p:spTgt spid="4"/>
                                        </p:tgtEl>
                                        <p:attrNameLst>
                                          <p:attrName>ppt_w</p:attrName>
                                        </p:attrNameLst>
                                      </p:cBhvr>
                                    </p:anim>
                                    <p:anim by="(#ppt_w*0.50)" calcmode="lin" valueType="num">
                                      <p:cBhvr>
                                        <p:cTn id="8" dur="500" decel="50000" autoRev="1" fill="hold">
                                          <p:stCondLst>
                                            <p:cond delay="0"/>
                                          </p:stCondLst>
                                        </p:cTn>
                                        <p:tgtEl>
                                          <p:spTgt spid="4"/>
                                        </p:tgtEl>
                                        <p:attrNameLst>
                                          <p:attrName>ppt_x</p:attrName>
                                        </p:attrNameLst>
                                      </p:cBhvr>
                                    </p:anim>
                                    <p:anim from="(-#ppt_h/2)" to="(#ppt_y)" calcmode="lin" valueType="num">
                                      <p:cBhvr>
                                        <p:cTn id="9" dur="1000" fill="hold">
                                          <p:stCondLst>
                                            <p:cond delay="0"/>
                                          </p:stCondLst>
                                        </p:cTn>
                                        <p:tgtEl>
                                          <p:spTgt spid="4"/>
                                        </p:tgtEl>
                                        <p:attrNameLst>
                                          <p:attrName>ppt_y</p:attrName>
                                        </p:attrNameLst>
                                      </p:cBhvr>
                                    </p:anim>
                                    <p:animRot by="21600000">
                                      <p:cBhvr>
                                        <p:cTn id="10" dur="1000" fill="hold">
                                          <p:stCondLst>
                                            <p:cond delay="0"/>
                                          </p:stCondLst>
                                        </p:cTn>
                                        <p:tgtEl>
                                          <p:spTgt spid="4"/>
                                        </p:tgtEl>
                                        <p:attrNameLst>
                                          <p:attrName>r</p:attrName>
                                        </p:attrNameLst>
                                      </p:cBhvr>
                                    </p:animRot>
                                  </p:childTnLst>
                                </p:cTn>
                              </p:par>
                            </p:childTnLst>
                          </p:cTn>
                        </p:par>
                        <p:par>
                          <p:cTn id="11" fill="hold">
                            <p:stCondLst>
                              <p:cond delay="2400"/>
                            </p:stCondLst>
                            <p:childTnLst>
                              <p:par>
                                <p:cTn id="12" presetID="53" presetClass="entr" presetSubtype="16" fill="hold" grpId="0" nodeType="afterEffect">
                                  <p:stCondLst>
                                    <p:cond delay="0"/>
                                  </p:stCondLst>
                                  <p:childTnLst>
                                    <p:set>
                                      <p:cBhvr>
                                        <p:cTn id="13" dur="1" fill="hold">
                                          <p:stCondLst>
                                            <p:cond delay="0"/>
                                          </p:stCondLst>
                                        </p:cTn>
                                        <p:tgtEl>
                                          <p:spTgt spid="5">
                                            <p:bg/>
                                          </p:spTgt>
                                        </p:tgtEl>
                                        <p:attrNameLst>
                                          <p:attrName>style.visibility</p:attrName>
                                        </p:attrNameLst>
                                      </p:cBhvr>
                                      <p:to>
                                        <p:strVal val="visible"/>
                                      </p:to>
                                    </p:set>
                                    <p:anim calcmode="lin" valueType="num">
                                      <p:cBhvr>
                                        <p:cTn id="14" dur="1000" fill="hold"/>
                                        <p:tgtEl>
                                          <p:spTgt spid="5">
                                            <p:bg/>
                                          </p:spTgt>
                                        </p:tgtEl>
                                        <p:attrNameLst>
                                          <p:attrName>ppt_w</p:attrName>
                                        </p:attrNameLst>
                                      </p:cBhvr>
                                      <p:tavLst>
                                        <p:tav tm="0">
                                          <p:val>
                                            <p:fltVal val="0"/>
                                          </p:val>
                                        </p:tav>
                                        <p:tav tm="100000">
                                          <p:val>
                                            <p:strVal val="#ppt_w"/>
                                          </p:val>
                                        </p:tav>
                                      </p:tavLst>
                                    </p:anim>
                                    <p:anim calcmode="lin" valueType="num">
                                      <p:cBhvr>
                                        <p:cTn id="15" dur="1000" fill="hold"/>
                                        <p:tgtEl>
                                          <p:spTgt spid="5">
                                            <p:bg/>
                                          </p:spTgt>
                                        </p:tgtEl>
                                        <p:attrNameLst>
                                          <p:attrName>ppt_h</p:attrName>
                                        </p:attrNameLst>
                                      </p:cBhvr>
                                      <p:tavLst>
                                        <p:tav tm="0">
                                          <p:val>
                                            <p:fltVal val="0"/>
                                          </p:val>
                                        </p:tav>
                                        <p:tav tm="100000">
                                          <p:val>
                                            <p:strVal val="#ppt_h"/>
                                          </p:val>
                                        </p:tav>
                                      </p:tavLst>
                                    </p:anim>
                                    <p:animEffect transition="in" filter="fade">
                                      <p:cBhvr>
                                        <p:cTn id="16" dur="1000"/>
                                        <p:tgtEl>
                                          <p:spTgt spid="5">
                                            <p:bg/>
                                          </p:spTgt>
                                        </p:tgtEl>
                                      </p:cBhvr>
                                    </p:animEffect>
                                  </p:childTnLst>
                                </p:cTn>
                              </p:par>
                            </p:childTnLst>
                          </p:cTn>
                        </p:par>
                        <p:par>
                          <p:cTn id="17" fill="hold">
                            <p:stCondLst>
                              <p:cond delay="3400"/>
                            </p:stCondLst>
                            <p:childTnLst>
                              <p:par>
                                <p:cTn id="18" presetID="53" presetClass="entr" presetSubtype="16" fill="hold" grpId="0" nodeType="after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 calcmode="lin" valueType="num">
                                      <p:cBhvr>
                                        <p:cTn id="20"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1" dur="1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22" dur="1000"/>
                                        <p:tgtEl>
                                          <p:spTgt spid="5">
                                            <p:txEl>
                                              <p:pRg st="0" end="0"/>
                                            </p:txEl>
                                          </p:spTgt>
                                        </p:tgtEl>
                                      </p:cBhvr>
                                    </p:animEffect>
                                  </p:childTnLst>
                                </p:cTn>
                              </p:par>
                            </p:childTnLst>
                          </p:cTn>
                        </p:par>
                        <p:par>
                          <p:cTn id="23" fill="hold">
                            <p:stCondLst>
                              <p:cond delay="4400"/>
                            </p:stCondLst>
                            <p:childTnLst>
                              <p:par>
                                <p:cTn id="24" presetID="53" presetClass="entr" presetSubtype="16" fill="hold" grpId="0" nodeType="after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 calcmode="lin" valueType="num">
                                      <p:cBhvr>
                                        <p:cTn id="26"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7" dur="1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8" dur="1000"/>
                                        <p:tgtEl>
                                          <p:spTgt spid="5">
                                            <p:txEl>
                                              <p:pRg st="1" end="1"/>
                                            </p:txEl>
                                          </p:spTgt>
                                        </p:tgtEl>
                                      </p:cBhvr>
                                    </p:animEffect>
                                  </p:childTnLst>
                                </p:cTn>
                              </p:par>
                            </p:childTnLst>
                          </p:cTn>
                        </p:par>
                        <p:par>
                          <p:cTn id="29" fill="hold">
                            <p:stCondLst>
                              <p:cond delay="5400"/>
                            </p:stCondLst>
                            <p:childTnLst>
                              <p:par>
                                <p:cTn id="30" presetID="53" presetClass="entr" presetSubtype="16" fill="hold" grpId="0" nodeType="after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 calcmode="lin" valueType="num">
                                      <p:cBhvr>
                                        <p:cTn id="32"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33" dur="1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4"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build="p"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873</TotalTime>
  <Words>5079</Words>
  <Application>Microsoft Office PowerPoint</Application>
  <PresentationFormat>Экран (4:3)</PresentationFormat>
  <Paragraphs>137</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Лекция 11. Иисус Христос в Иерусалиме на второй Пасхе. </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11. Иисус Христос в Иерусалиме на второй Пасхе. </dc:title>
  <dc:creator>Николай Казинов</dc:creator>
  <cp:lastModifiedBy>1</cp:lastModifiedBy>
  <cp:revision>33</cp:revision>
  <dcterms:created xsi:type="dcterms:W3CDTF">2013-12-15T07:05:25Z</dcterms:created>
  <dcterms:modified xsi:type="dcterms:W3CDTF">2013-12-20T13:37:31Z</dcterms:modified>
</cp:coreProperties>
</file>