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1" r:id="rId5"/>
    <p:sldId id="257" r:id="rId6"/>
    <p:sldId id="262" r:id="rId7"/>
    <p:sldId id="258" r:id="rId8"/>
    <p:sldId id="263" r:id="rId9"/>
    <p:sldId id="259" r:id="rId10"/>
    <p:sldId id="266" r:id="rId11"/>
    <p:sldId id="260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2EB60A-35BA-4B33-A0E0-27FC2E07168A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E630361-C39F-4D46-BAE0-5B0EA067B49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91683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10 лекция. </a:t>
            </a:r>
            <a:r>
              <a:rPr lang="ru-RU" b="1" dirty="0" smtClean="0"/>
              <a:t>Заповеди блаженства </a:t>
            </a:r>
            <a:r>
              <a:rPr lang="ru-RU" dirty="0" smtClean="0"/>
              <a:t>(продолжение)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80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37592"/>
            <a:ext cx="7498080" cy="5771728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Григорий </a:t>
            </a:r>
            <a:r>
              <a:rPr lang="ru-RU" b="1" dirty="0" err="1" smtClean="0"/>
              <a:t>Нисский</a:t>
            </a:r>
            <a:r>
              <a:rPr lang="ru-RU" b="1" dirty="0" smtClean="0"/>
              <a:t>: </a:t>
            </a:r>
            <a:r>
              <a:rPr lang="ru-RU" dirty="0" smtClean="0"/>
              <a:t>«Блаженны </a:t>
            </a:r>
            <a:r>
              <a:rPr lang="ru-RU" dirty="0"/>
              <a:t>изгнанные за правду» </a:t>
            </a:r>
            <a:r>
              <a:rPr lang="ru-RU" dirty="0" smtClean="0"/>
              <a:t>(Мф. 5:10). </a:t>
            </a:r>
            <a:r>
              <a:rPr lang="ru-RU" dirty="0"/>
              <a:t>Откуда и кем «изгнанные»? Ближайшее понимание слова указывает на поприще мучеников, подразумевает путь веры... Ибо действительно блаженно быть гонимым ради Господа. Почему? Потому, что изгнание злом делается причиной пребывания в добре. Отчуждение от лукавого служит поводом к сближению с добром. А добро и то, что выше всякого добра, есть Сам Господь, к Которому спешит гонимый. Потому истинно блажен, кто на благо себе пользуется содействием врага. Поскольку жизнь человеческая заключается в междуцарствии добра и зла, то как отпавший от благой и высокой надежды впадает в пропасть, так разлучившийся с грехом и избавившийся от растления, приближается к правде и нетлению. И хотя гонение мучительно, но венец мученичества превышает всякое блаженство...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719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О девятой заповеди </a:t>
            </a:r>
            <a:r>
              <a:rPr lang="ru-RU" b="1" dirty="0" smtClean="0">
                <a:effectLst/>
              </a:rPr>
              <a:t>Блаженства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Какая девятая заповедь Господа для достижения блаженства?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Желающие блаженства должны быть готовы с радостью принять </a:t>
            </a:r>
            <a:r>
              <a:rPr lang="ru-RU" b="1" dirty="0"/>
              <a:t>поношение, гонение, бедствие и самую смерть за имя Христа и за истинную православную веру</a:t>
            </a:r>
            <a:r>
              <a:rPr lang="ru-RU" dirty="0"/>
              <a:t>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 </a:t>
            </a:r>
            <a:r>
              <a:rPr lang="ru-RU" b="1" dirty="0"/>
              <a:t>называется подвиг, требуемый девятой заповедью?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Соответствующий этой заповеди подвиг называется </a:t>
            </a:r>
            <a:r>
              <a:rPr lang="ru-RU" b="1" dirty="0"/>
              <a:t>мученическим</a:t>
            </a:r>
            <a:r>
              <a:rPr lang="ru-RU" dirty="0"/>
              <a:t>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Какую </a:t>
            </a:r>
            <a:r>
              <a:rPr lang="ru-RU" b="1" dirty="0"/>
              <a:t>награду обещает Господь за мученический подвиг?</a:t>
            </a:r>
            <a:endParaRPr lang="ru-RU" dirty="0"/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Господь обещает за этот подвиг </a:t>
            </a:r>
            <a:r>
              <a:rPr lang="ru-RU" b="1" dirty="0"/>
              <a:t>великую награду на небесах</a:t>
            </a:r>
            <a:r>
              <a:rPr lang="ru-RU" dirty="0"/>
              <a:t>, т.е. преимущественную и высокую степень блаженства.</a:t>
            </a:r>
          </a:p>
        </p:txBody>
      </p:sp>
    </p:spTree>
    <p:extLst>
      <p:ext uri="{BB962C8B-B14F-4D97-AF65-F5344CB8AC3E}">
        <p14:creationId xmlns:p14="http://schemas.microsoft.com/office/powerpoint/2010/main" val="390832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/>
              </a:rPr>
              <a:t>Св. Отцы о страданиях ради Христа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20688"/>
            <a:ext cx="7674056" cy="6120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 smtClean="0"/>
              <a:t>Прп</a:t>
            </a:r>
            <a:r>
              <a:rPr lang="ru-RU" sz="1600" b="1" dirty="0" smtClean="0"/>
              <a:t>. </a:t>
            </a:r>
            <a:r>
              <a:rPr lang="ru-RU" sz="1600" b="1" dirty="0" err="1" smtClean="0"/>
              <a:t>Макарий</a:t>
            </a:r>
            <a:r>
              <a:rPr lang="ru-RU" sz="1600" b="1" dirty="0" smtClean="0"/>
              <a:t> Египетский</a:t>
            </a:r>
            <a:r>
              <a:rPr lang="ru-RU" sz="1600" dirty="0" smtClean="0"/>
              <a:t>: «Высшая </a:t>
            </a:r>
            <a:r>
              <a:rPr lang="ru-RU" sz="1600" dirty="0"/>
              <a:t>радость – быть ненавидимыми ради Христа, изгоняемыми за веру в Бога, терпеть всякое оскорбление и </a:t>
            </a:r>
            <a:r>
              <a:rPr lang="ru-RU" sz="1600" dirty="0" smtClean="0"/>
              <a:t>позор».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Прп</a:t>
            </a:r>
            <a:r>
              <a:rPr lang="ru-RU" sz="1600" b="1" dirty="0"/>
              <a:t>. </a:t>
            </a:r>
            <a:r>
              <a:rPr lang="ru-RU" sz="1600" b="1" dirty="0" err="1"/>
              <a:t>авва</a:t>
            </a:r>
            <a:r>
              <a:rPr lang="ru-RU" sz="1600" b="1" dirty="0"/>
              <a:t> Исаия: </a:t>
            </a:r>
            <a:r>
              <a:rPr lang="ru-RU" sz="1600" dirty="0"/>
              <a:t>« Христос подвергся за нас позорнейшей смерти. Потому и мы ради Его заповедей и за свои грехи должны терпеливо и равнодушно переносить справедливые и несправедливые оскорбления и бесчестия».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Прп</a:t>
            </a:r>
            <a:r>
              <a:rPr lang="ru-RU" sz="1600" b="1" dirty="0"/>
              <a:t>. Нил Синайский: </a:t>
            </a:r>
            <a:r>
              <a:rPr lang="ru-RU" sz="1600" dirty="0"/>
              <a:t>«Бог попускает многим оскорблять праведника, доставляя ему случай к приобретению вечной и нескончаемой славы, воздаваемой за перенесение чрезмерных скорбей».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Свт</a:t>
            </a:r>
            <a:r>
              <a:rPr lang="ru-RU" sz="1600" b="1" dirty="0"/>
              <a:t>. Иоанн Златоуст: </a:t>
            </a:r>
            <a:r>
              <a:rPr lang="ru-RU" sz="1600" dirty="0"/>
              <a:t>«Оскорбил тебя кто – перенеси благодушно, а перенесешь благодушно, если будешь думать не об обиде только, но и о достоинстве Повелевшего переносить ее, и переносить с кротостью».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Прп</a:t>
            </a:r>
            <a:r>
              <a:rPr lang="ru-RU" sz="1600" b="1" dirty="0"/>
              <a:t>. Иоанн </a:t>
            </a:r>
            <a:r>
              <a:rPr lang="ru-RU" sz="1600" b="1" dirty="0" err="1"/>
              <a:t>Лествичник</a:t>
            </a:r>
            <a:r>
              <a:rPr lang="ru-RU" sz="1600" b="1" dirty="0"/>
              <a:t>: </a:t>
            </a:r>
            <a:r>
              <a:rPr lang="ru-RU" sz="1600" dirty="0" smtClean="0"/>
              <a:t>«Как </a:t>
            </a:r>
            <a:r>
              <a:rPr lang="ru-RU" sz="1600" dirty="0"/>
              <a:t>воду жизни, пей поругание от всякого человека, желающего напоить тебя этим лекарством... тогда глубокая чистота воссияет в душе твоей и Свет Божий не оскудеет в сердце твоем».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Прп</a:t>
            </a:r>
            <a:r>
              <a:rPr lang="ru-RU" sz="1600" b="1" dirty="0"/>
              <a:t>. Петр </a:t>
            </a:r>
            <a:r>
              <a:rPr lang="ru-RU" sz="1600" b="1" dirty="0" err="1"/>
              <a:t>Дамаскин</a:t>
            </a:r>
            <a:r>
              <a:rPr lang="ru-RU" sz="1600" b="1" dirty="0"/>
              <a:t>: </a:t>
            </a:r>
            <a:r>
              <a:rPr lang="ru-RU" sz="1600" dirty="0"/>
              <a:t>«При напраслинах, оскорблениях и нападках не обращай внимания на то, насколько неправы причинившие их тебе. Остановись вниманием только на том, что Бог для твоего блага попустил тебе это встретить и что ты этого блага себя лишишь, если допустишь нетерпимость, раздражение и </a:t>
            </a:r>
            <a:r>
              <a:rPr lang="ru-RU" sz="1600" dirty="0" err="1"/>
              <a:t>немирность</a:t>
            </a:r>
            <a:r>
              <a:rPr lang="ru-RU" sz="1600" dirty="0"/>
              <a:t>. Не допытывайся и того, почему именно тебе попустил это Бог. Веришь, что Бог всегда праведен и милостив? Веруй, что и в настоящем случае Он проявляет правду и милость, хотя и не понимаешь, как».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err="1"/>
              <a:t>Прп</a:t>
            </a:r>
            <a:r>
              <a:rPr lang="ru-RU" sz="1600" b="1" dirty="0"/>
              <a:t>. Исидор </a:t>
            </a:r>
            <a:r>
              <a:rPr lang="ru-RU" sz="1600" b="1" dirty="0" err="1"/>
              <a:t>Пелусиот</a:t>
            </a:r>
            <a:r>
              <a:rPr lang="ru-RU" sz="1600" b="1" dirty="0"/>
              <a:t>: </a:t>
            </a:r>
            <a:r>
              <a:rPr lang="ru-RU" sz="1600" dirty="0" smtClean="0"/>
              <a:t>«Если </a:t>
            </a:r>
            <a:r>
              <a:rPr lang="ru-RU" sz="1600" dirty="0"/>
              <a:t>мы желаем, чтобы нас провозгласили победителями и увенчали, то принесем в жертву самих себя. Тогда никакая смертная и житейская страсть да не найдет в нас места, но, расставшись со всем, мы будем говорить и делать только достойное </a:t>
            </a:r>
            <a:r>
              <a:rPr lang="ru-RU" sz="1600" dirty="0" smtClean="0"/>
              <a:t>Неба».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9326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5121"/>
            <a:ext cx="7812360" cy="81159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Катехизис </a:t>
            </a:r>
            <a:r>
              <a:rPr lang="ru-RU" sz="3200" b="1" dirty="0" err="1">
                <a:effectLst/>
              </a:rPr>
              <a:t>свт</a:t>
            </a:r>
            <a:r>
              <a:rPr lang="ru-RU" sz="3200" b="1" dirty="0">
                <a:effectLst/>
              </a:rPr>
              <a:t>. Филарета. О </a:t>
            </a:r>
            <a:r>
              <a:rPr lang="ru-RU" sz="3200" b="1" dirty="0" smtClean="0">
                <a:effectLst/>
              </a:rPr>
              <a:t>пятой заповеди </a:t>
            </a:r>
            <a:r>
              <a:rPr lang="ru-RU" sz="3200" b="1" dirty="0">
                <a:effectLst/>
              </a:rPr>
              <a:t>Блаженства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052736"/>
            <a:ext cx="7488832" cy="547260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Какая пятая заповедь Господа для достижения блаженства?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Желающие блаженства должны быть </a:t>
            </a:r>
            <a:r>
              <a:rPr lang="ru-RU" sz="2200" b="1" dirty="0"/>
              <a:t>милостивы</a:t>
            </a:r>
            <a:r>
              <a:rPr lang="ru-RU" sz="22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Как </a:t>
            </a:r>
            <a:r>
              <a:rPr lang="ru-RU" sz="2200" b="1" dirty="0"/>
              <a:t>следует исполнять эту заповедь?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Исполнить эту заповедь следует посредством телесных и духовных дел милости. Святой Иоанн Златоуст замечает, что </a:t>
            </a:r>
            <a:r>
              <a:rPr lang="ru-RU" sz="2200" i="1" dirty="0"/>
              <a:t>есть различные виды милости и широка эта заповедь</a:t>
            </a:r>
            <a:r>
              <a:rPr lang="ru-RU" sz="2200" dirty="0"/>
              <a:t> (Толкование на Евангелие от Матфея, беседа 15).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 smtClean="0"/>
              <a:t>Какие </a:t>
            </a:r>
            <a:r>
              <a:rPr lang="ru-RU" sz="2200" b="1" dirty="0"/>
              <a:t>дела милости телесные?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Дела милости </a:t>
            </a:r>
            <a:r>
              <a:rPr lang="ru-RU" sz="2200" b="1" dirty="0"/>
              <a:t>телесные</a:t>
            </a:r>
            <a:r>
              <a:rPr lang="ru-RU" sz="2200" dirty="0"/>
              <a:t> следующие: накормить голодного; напоить жаждущего; одеть нагого (имеющего недостаток в необходимой и приличной одежде); посетить находящегося в темнице; посетить больного, послужить ему и помочь его выздоровлению или христианскому приготовлению к смерти; странника принять в дом и предоставить отдых; погребать умерших в бедности и нищете.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 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0313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60648"/>
            <a:ext cx="7848872" cy="6264696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Какие дела милости духовные?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Дела милости </a:t>
            </a:r>
            <a:r>
              <a:rPr lang="ru-RU" sz="2200" b="1" dirty="0"/>
              <a:t>духовные</a:t>
            </a:r>
            <a:r>
              <a:rPr lang="ru-RU" sz="2200" dirty="0"/>
              <a:t> таковы: увещанием обратить </a:t>
            </a:r>
            <a:r>
              <a:rPr lang="ru-RU" sz="2200" i="1" dirty="0"/>
              <a:t>грешника от ложного пути его</a:t>
            </a:r>
            <a:r>
              <a:rPr lang="ru-RU" sz="2200" dirty="0"/>
              <a:t> (</a:t>
            </a:r>
            <a:r>
              <a:rPr lang="ru-RU" sz="2200" dirty="0" err="1"/>
              <a:t>Иак</a:t>
            </a:r>
            <a:r>
              <a:rPr lang="ru-RU" sz="2200" dirty="0"/>
              <a:t>. 5:20); незнающего научить истине и добру; ближнему дать добрый и благовременный совет в затруднении или в случае не замечаемой им опасности; молиться о ближнем Богу; утешить печального; не воздавать за зло, сделанное нам другими; всем сердцем прощать обиды.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Не противоречит ли заповеди о милости наказание подсудимых?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Наказание подсудимого не противоречит заповеди о милости, если делается по долгу и с добрым намерением, т.е., чтобы исправить виновного или оградить невиновных от его преступлений.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Что Господь обещает милостивым?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Господь обещает милостивым, что они </a:t>
            </a:r>
            <a:r>
              <a:rPr lang="ru-RU" sz="2200" b="1" dirty="0"/>
              <a:t>помилованы будут</a:t>
            </a:r>
            <a:r>
              <a:rPr lang="ru-RU" sz="22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b="1" dirty="0"/>
              <a:t>Какого рода помилование здесь подразумевается?</a:t>
            </a:r>
            <a:endParaRPr lang="ru-RU" sz="22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/>
              <a:t>Здесь подразумевается помилование от вечного осуждения за грехи на суде Божием</a:t>
            </a:r>
            <a:r>
              <a:rPr lang="ru-RU" sz="2200" dirty="0" smtClean="0"/>
              <a:t>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865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-27384"/>
            <a:ext cx="7498080" cy="49006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/>
              </a:rPr>
              <a:t>Св. Отцы о милостивых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76672"/>
            <a:ext cx="7920880" cy="6120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Свт</a:t>
            </a:r>
            <a:r>
              <a:rPr lang="ru-RU" sz="1700" b="1" dirty="0" smtClean="0"/>
              <a:t>. Григорий </a:t>
            </a:r>
            <a:r>
              <a:rPr lang="ru-RU" sz="1700" b="1" dirty="0" err="1" smtClean="0"/>
              <a:t>Нисский</a:t>
            </a:r>
            <a:r>
              <a:rPr lang="ru-RU" sz="1700" b="1" dirty="0" smtClean="0"/>
              <a:t>: </a:t>
            </a:r>
            <a:r>
              <a:rPr lang="ru-RU" sz="1700" dirty="0" smtClean="0"/>
              <a:t>«</a:t>
            </a:r>
            <a:r>
              <a:rPr lang="ru-RU" sz="1700" dirty="0"/>
              <a:t>Милостивый весьма блажен, потому что плод милости делается собственным достоянием милующего... Ибо одинаково доброе дело есть то и другое – и себя самого миловать, и сострадать беде ближнего</a:t>
            </a:r>
            <a:r>
              <a:rPr lang="ru-RU" sz="1700" dirty="0" smtClean="0"/>
              <a:t>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Прп</a:t>
            </a:r>
            <a:r>
              <a:rPr lang="ru-RU" sz="1700" b="1" dirty="0" smtClean="0"/>
              <a:t>. Исидор </a:t>
            </a:r>
            <a:r>
              <a:rPr lang="ru-RU" sz="1700" b="1" dirty="0" err="1" smtClean="0"/>
              <a:t>Пелусиот</a:t>
            </a:r>
            <a:r>
              <a:rPr lang="ru-RU" sz="1700" dirty="0" smtClean="0"/>
              <a:t>: «</a:t>
            </a:r>
            <a:r>
              <a:rPr lang="ru-RU" sz="1700" dirty="0"/>
              <a:t>В собственном смысле милостив тот, кто оказывает благодеяние, но не разглашает о бедствиях страждущих</a:t>
            </a:r>
            <a:r>
              <a:rPr lang="ru-RU" sz="1700" dirty="0" smtClean="0"/>
              <a:t>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Прп</a:t>
            </a:r>
            <a:r>
              <a:rPr lang="ru-RU" sz="1700" b="1" dirty="0" smtClean="0"/>
              <a:t>. Исаак </a:t>
            </a:r>
            <a:r>
              <a:rPr lang="ru-RU" sz="1700" b="1" dirty="0"/>
              <a:t>С</a:t>
            </a:r>
            <a:r>
              <a:rPr lang="ru-RU" sz="1700" b="1" dirty="0" smtClean="0"/>
              <a:t>ирин: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 smtClean="0"/>
              <a:t>«Человек </a:t>
            </a:r>
            <a:r>
              <a:rPr lang="ru-RU" sz="1700" dirty="0"/>
              <a:t>милостивый – врач своей души, потому что как бы сильным ветром изгоняет он из нее </a:t>
            </a:r>
            <a:r>
              <a:rPr lang="ru-RU" sz="1700" dirty="0" err="1"/>
              <a:t>омрачение</a:t>
            </a:r>
            <a:r>
              <a:rPr lang="ru-RU" sz="1700" dirty="0"/>
              <a:t> </a:t>
            </a:r>
            <a:r>
              <a:rPr lang="ru-RU" sz="1700" dirty="0" smtClean="0"/>
              <a:t>страстей</a:t>
            </a:r>
            <a:r>
              <a:rPr lang="ru-RU" sz="1700" b="1" dirty="0" smtClean="0"/>
              <a:t>».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/>
              <a:t>«</a:t>
            </a:r>
            <a:r>
              <a:rPr lang="ru-RU" sz="1700" dirty="0" smtClean="0"/>
              <a:t>Тот </a:t>
            </a:r>
            <a:r>
              <a:rPr lang="ru-RU" sz="1700" dirty="0"/>
              <a:t>милостив, кто в мысли своей не отличает одного от другого, но милует </a:t>
            </a:r>
            <a:r>
              <a:rPr lang="ru-RU" sz="1700" dirty="0" smtClean="0"/>
              <a:t>всех».</a:t>
            </a:r>
            <a:endParaRPr lang="ru-RU" sz="17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Прп</a:t>
            </a:r>
            <a:r>
              <a:rPr lang="ru-RU" sz="1700" b="1" dirty="0" smtClean="0"/>
              <a:t>. </a:t>
            </a:r>
            <a:r>
              <a:rPr lang="ru-RU" sz="1700" b="1" dirty="0" err="1" smtClean="0"/>
              <a:t>Симеон</a:t>
            </a:r>
            <a:r>
              <a:rPr lang="ru-RU" sz="1700" b="1" dirty="0" smtClean="0"/>
              <a:t> Новый Богослов</a:t>
            </a:r>
            <a:r>
              <a:rPr lang="ru-RU" sz="1700" dirty="0" smtClean="0"/>
              <a:t>: «</a:t>
            </a:r>
            <a:r>
              <a:rPr lang="ru-RU" sz="1700" dirty="0"/>
              <a:t>Кто такие милостивые? Те ли, которые раздают бедным деньги и кормят их? Нет, не это одно делает милостивым: надо, чтобы при этом была милость сердечная. И те милостивы, которые обнищали из любви ко Христу, обнищавшему ради нас, и не имеют, что дать бедным, но, вспоминая о бедных, вдовах, сиротах и больных, нередко и видя их, снедаются жалостью о них и плачут, уподобляясь Иову, который говорит о себе: «Не плакал ли я о том, кто был в горе?» </a:t>
            </a:r>
            <a:r>
              <a:rPr lang="ru-RU" sz="1700" dirty="0" smtClean="0"/>
              <a:t>(Иов. 30:25). </a:t>
            </a:r>
            <a:r>
              <a:rPr lang="ru-RU" sz="1700" dirty="0"/>
              <a:t>Если они имеют что-нибудь, то с искренним радушием помогают нуждающимся, а если не имеют – дают им наставления о том, что способствует спасению души, повинуясь слову того, кто сказал: «Без хитрости я научился, и без зависти преподаю» </a:t>
            </a:r>
            <a:r>
              <a:rPr lang="ru-RU" sz="1700" dirty="0" smtClean="0"/>
              <a:t>(Прем. 7:13). </a:t>
            </a:r>
            <a:r>
              <a:rPr lang="ru-RU" sz="1700" dirty="0"/>
              <a:t>Таковы истинно милостивые, ублажаемые Господом Иисусом Христом. Они такою милостью, как </a:t>
            </a:r>
            <a:r>
              <a:rPr lang="ru-RU" sz="1700" dirty="0" err="1"/>
              <a:t>лествицей</a:t>
            </a:r>
            <a:r>
              <a:rPr lang="ru-RU" sz="1700" dirty="0"/>
              <a:t>, восходят к совершенной душевной </a:t>
            </a:r>
            <a:r>
              <a:rPr lang="ru-RU" sz="1700" dirty="0" smtClean="0"/>
              <a:t>чистоте».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err="1" smtClean="0"/>
              <a:t>Прп</a:t>
            </a:r>
            <a:r>
              <a:rPr lang="ru-RU" sz="1700" b="1" dirty="0" smtClean="0"/>
              <a:t>. </a:t>
            </a:r>
            <a:r>
              <a:rPr lang="ru-RU" sz="1700" b="1" dirty="0" err="1" smtClean="0"/>
              <a:t>авва</a:t>
            </a:r>
            <a:r>
              <a:rPr lang="ru-RU" sz="1700" b="1" dirty="0" smtClean="0"/>
              <a:t>  </a:t>
            </a:r>
            <a:r>
              <a:rPr lang="ru-RU" sz="1700" b="1" dirty="0" err="1" smtClean="0"/>
              <a:t>Иаия</a:t>
            </a:r>
            <a:r>
              <a:rPr lang="ru-RU" sz="1700" dirty="0" smtClean="0"/>
              <a:t>: «Милость </a:t>
            </a:r>
            <a:r>
              <a:rPr lang="ru-RU" sz="1700" dirty="0"/>
              <a:t>сердца обнаруживается прощением обид </a:t>
            </a:r>
            <a:r>
              <a:rPr lang="ru-RU" sz="1700" dirty="0" smtClean="0"/>
              <a:t>и оскорблений». 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97070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6470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 шестой заповеди Блаженства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08720"/>
            <a:ext cx="8100392" cy="533968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/>
              <a:t>Какая шестая заповедь Господа для достижения блаженства?</a:t>
            </a:r>
            <a:endParaRPr lang="ru-RU" sz="19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dirty="0"/>
              <a:t>Желающие блаженства должны быть </a:t>
            </a:r>
            <a:r>
              <a:rPr lang="ru-RU" sz="1900" b="1" dirty="0"/>
              <a:t>чисты сердцем</a:t>
            </a:r>
            <a:r>
              <a:rPr lang="ru-RU" sz="19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 smtClean="0"/>
              <a:t>Что </a:t>
            </a:r>
            <a:r>
              <a:rPr lang="ru-RU" sz="1900" b="1" dirty="0"/>
              <a:t>такое чистота сердца?</a:t>
            </a:r>
            <a:endParaRPr lang="ru-RU" sz="19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/>
              <a:t>Чистота сердца</a:t>
            </a:r>
            <a:r>
              <a:rPr lang="ru-RU" sz="1900" dirty="0"/>
              <a:t> не есть чистосердечие. Чистосердечие (искренность) — когда человек не демонстрирует свои добрые расположения, которых в действительности нет в его сердце, а имеющиеся добрые расположения со скромностью воплощает в делах — есть только начальная степень чистоты сердца. Подлинная чистота сердца достигается постоянным и неослабным подвигом бдения над самим собой, изгнанием из сердца всякого незаконного желания и помышления, пристрастия к земным предметам, с верой и любовью непрестанно храня в нём память о Господе Боге Иисусе Христе.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 smtClean="0"/>
              <a:t>Что </a:t>
            </a:r>
            <a:r>
              <a:rPr lang="ru-RU" sz="1900" b="1" dirty="0"/>
              <a:t>обещает Господь чистым сердцем?</a:t>
            </a:r>
            <a:endParaRPr lang="ru-RU" sz="19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dirty="0"/>
              <a:t>Господь обещает чистым сердцем, что они </a:t>
            </a:r>
            <a:r>
              <a:rPr lang="ru-RU" sz="1900" b="1" dirty="0"/>
              <a:t>Бога узрят</a:t>
            </a:r>
            <a:r>
              <a:rPr lang="ru-RU" sz="1900" dirty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b="1" dirty="0" smtClean="0"/>
              <a:t>Как </a:t>
            </a:r>
            <a:r>
              <a:rPr lang="ru-RU" sz="1900" b="1" dirty="0"/>
              <a:t>следует понимать обещание узреть Бога?</a:t>
            </a:r>
            <a:endParaRPr lang="ru-RU" sz="19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900" dirty="0"/>
              <a:t>Слово Божие иносказательно наделяет сердце человеческое зрением и зовёт христиан сделать видящими </a:t>
            </a:r>
            <a:r>
              <a:rPr lang="ru-RU" sz="1900" i="1" dirty="0"/>
              <a:t>очи сердца</a:t>
            </a:r>
            <a:r>
              <a:rPr lang="ru-RU" sz="1900" dirty="0"/>
              <a:t> (</a:t>
            </a:r>
            <a:r>
              <a:rPr lang="ru-RU" sz="1900" dirty="0" err="1"/>
              <a:t>Еф</a:t>
            </a:r>
            <a:r>
              <a:rPr lang="ru-RU" sz="1900" dirty="0"/>
              <a:t>. 1:18). Как здоровый глаз способен видеть свет, так чистое сердце способно созерцать Бога. Поскольку же лицезрение Бога есть источник вечного блаженства, то обещание видеть Его есть обещание высокой степени вечного блаженства.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74639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498080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/>
              </a:rPr>
              <a:t>Св. Отцы о чистоте сердечной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76672"/>
            <a:ext cx="7920880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/>
              <a:t>Прп</a:t>
            </a:r>
            <a:r>
              <a:rPr lang="ru-RU" sz="1800" b="1" dirty="0"/>
              <a:t>. </a:t>
            </a:r>
            <a:r>
              <a:rPr lang="ru-RU" sz="1800" b="1" dirty="0" err="1"/>
              <a:t>авва</a:t>
            </a:r>
            <a:r>
              <a:rPr lang="ru-RU" sz="1800" b="1" dirty="0"/>
              <a:t> </a:t>
            </a:r>
            <a:r>
              <a:rPr lang="ru-RU" sz="1800" b="1" dirty="0" smtClean="0"/>
              <a:t>Исаия:</a:t>
            </a:r>
            <a:endParaRPr lang="ru-RU" sz="18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 smtClean="0"/>
              <a:t>«Чистота </a:t>
            </a:r>
            <a:r>
              <a:rPr lang="ru-RU" sz="1800" dirty="0"/>
              <a:t>сердца доказывается нерассеянной </a:t>
            </a:r>
            <a:r>
              <a:rPr lang="ru-RU" sz="1800" dirty="0" smtClean="0"/>
              <a:t>молитвой»</a:t>
            </a:r>
            <a:r>
              <a:rPr lang="ru-RU" sz="1800" b="1" dirty="0" smtClean="0"/>
              <a:t>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smtClean="0"/>
              <a:t>«</a:t>
            </a:r>
            <a:r>
              <a:rPr lang="ru-RU" sz="1800" dirty="0" smtClean="0"/>
              <a:t>Невозможно</a:t>
            </a:r>
            <a:r>
              <a:rPr lang="ru-RU" sz="1800" dirty="0"/>
              <a:t>, чтобы Христос пребывал в человеке вместе с грехом. Если вселился в тебя Христос, то умер в тебе </a:t>
            </a:r>
            <a:r>
              <a:rPr lang="ru-RU" sz="1800" dirty="0" smtClean="0"/>
              <a:t>грех».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Прп</a:t>
            </a:r>
            <a:r>
              <a:rPr lang="ru-RU" sz="1800" b="1" dirty="0" smtClean="0"/>
              <a:t>. Исаак Сирин</a:t>
            </a:r>
            <a:r>
              <a:rPr lang="ru-RU" sz="1800" dirty="0" smtClean="0"/>
              <a:t>: «Небо </a:t>
            </a:r>
            <a:r>
              <a:rPr lang="ru-RU" sz="1800" dirty="0"/>
              <a:t>находится внутри тебя: если ты чист, в самом себе ты увидишь Ангелов и свет их, а с ними и в них и Владыку </a:t>
            </a:r>
            <a:r>
              <a:rPr lang="ru-RU" sz="1800" dirty="0" smtClean="0"/>
              <a:t>их».</a:t>
            </a:r>
            <a:r>
              <a:rPr lang="ru-RU" sz="1800" dirty="0"/>
              <a:t> </a:t>
            </a:r>
            <a:endParaRPr lang="ru-RU" sz="18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Прп</a:t>
            </a:r>
            <a:r>
              <a:rPr lang="ru-RU" sz="1800" b="1" dirty="0" smtClean="0"/>
              <a:t>. Ефрем Сирин</a:t>
            </a:r>
            <a:r>
              <a:rPr lang="ru-RU" sz="1800" dirty="0" smtClean="0"/>
              <a:t>: «</a:t>
            </a:r>
            <a:r>
              <a:rPr lang="ru-RU" sz="1800" dirty="0"/>
              <a:t>Блажен, кто, просветив сердечные очи, всегда, как в зеркале, видит в себе Господа; такой человек получит облегчение от страстей и от лукавых помыслов</a:t>
            </a:r>
            <a:r>
              <a:rPr lang="ru-RU" sz="1800" dirty="0" smtClean="0"/>
              <a:t>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Прп</a:t>
            </a:r>
            <a:r>
              <a:rPr lang="ru-RU" sz="1800" b="1" dirty="0" smtClean="0"/>
              <a:t>. </a:t>
            </a:r>
            <a:r>
              <a:rPr lang="ru-RU" sz="1800" b="1" dirty="0" err="1" smtClean="0"/>
              <a:t>Макарий</a:t>
            </a:r>
            <a:r>
              <a:rPr lang="ru-RU" sz="1800" b="1" dirty="0" smtClean="0"/>
              <a:t> Египетский: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 smtClean="0"/>
              <a:t>«Нелегкое </a:t>
            </a:r>
            <a:r>
              <a:rPr lang="ru-RU" sz="1800" dirty="0"/>
              <a:t>дело – приобрести чистое сердце, много нужно человеку борения и труда, чтобы иметь чистыми совесть и сердце и совсем искоренить в себе </a:t>
            </a:r>
            <a:r>
              <a:rPr lang="ru-RU" sz="1800" dirty="0" smtClean="0"/>
              <a:t>зло». 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dirty="0" smtClean="0"/>
              <a:t>«Сердце </a:t>
            </a:r>
            <a:r>
              <a:rPr lang="ru-RU" sz="1800" dirty="0"/>
              <a:t>подвижника представляет из себя поле битвы: там лукавые духи борются с душою, а Бог и Ангелы взирают на </a:t>
            </a:r>
            <a:r>
              <a:rPr lang="ru-RU" sz="1800" dirty="0" smtClean="0"/>
              <a:t>подвиги».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Свт</a:t>
            </a:r>
            <a:r>
              <a:rPr lang="ru-RU" sz="1800" b="1" dirty="0" smtClean="0"/>
              <a:t>. Иоанн Златоуст: </a:t>
            </a:r>
            <a:r>
              <a:rPr lang="ru-RU" sz="1800" dirty="0" smtClean="0"/>
              <a:t>«</a:t>
            </a:r>
            <a:r>
              <a:rPr lang="ru-RU" sz="1800" dirty="0"/>
              <a:t>Не в том только беда, что мы не имеем чистого сердца, а в том, что не стремимся к тому, что может сделать его чистым</a:t>
            </a:r>
            <a:r>
              <a:rPr lang="ru-RU" sz="1800" dirty="0" smtClean="0"/>
              <a:t>».</a:t>
            </a:r>
            <a:endParaRPr lang="ru-RU" sz="18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800" b="1" dirty="0" err="1" smtClean="0"/>
              <a:t>Прп</a:t>
            </a:r>
            <a:r>
              <a:rPr lang="ru-RU" sz="1800" b="1" dirty="0" smtClean="0"/>
              <a:t>. Ефрем Сирин</a:t>
            </a:r>
            <a:r>
              <a:rPr lang="ru-RU" sz="1800" dirty="0" smtClean="0"/>
              <a:t>: «</a:t>
            </a:r>
            <a:r>
              <a:rPr lang="ru-RU" sz="1800" dirty="0"/>
              <a:t>Пока сердце пребывает в добре, до тех пор и Бог в нем пребывает, до тех пор оно служит источником жизни, потому что от него исходит доброе. Но когда оно уклоняется от Бога и делает беззакония, оно становится источником смерти, потому что из него исходит зло. Сердце – Божия обитель, потому имеет нужду в охранении, чтобы не вошло в него зло и не удалился из него Бог</a:t>
            </a:r>
            <a:r>
              <a:rPr lang="ru-RU" sz="1800" dirty="0" smtClean="0"/>
              <a:t>».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16519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856"/>
            <a:ext cx="7498080" cy="56207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effectLst/>
              </a:rPr>
              <a:t>О седьмой заповеди </a:t>
            </a:r>
            <a:r>
              <a:rPr lang="ru-RU" sz="3200" b="1" dirty="0" smtClean="0">
                <a:effectLst/>
              </a:rPr>
              <a:t>Блаженства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692696"/>
            <a:ext cx="7776864" cy="597666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Какая седьмая заповедь Господа для достижения блаженства?</a:t>
            </a: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Желающие блаженства должны быть </a:t>
            </a:r>
            <a:r>
              <a:rPr lang="ru-RU" sz="2000" b="1" dirty="0" smtClean="0"/>
              <a:t>миротворцы</a:t>
            </a:r>
            <a:r>
              <a:rPr lang="ru-RU" sz="20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значит быть миротворцем?</a:t>
            </a: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Быть миротворцем означает поступать дружелюбно и не подавать повода к разногласию; возникшее разногласие прекращать всеми средствами, даже поступаясь своими интересами, если только это не противоречит долгу и никому не вредит; стараться примирять между собой враждующих, а если такой возможности нет, то молить Бога об их примирении.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Господь обещает миротворцам?</a:t>
            </a: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Господь обещает миротворцам то, что они </a:t>
            </a:r>
            <a:r>
              <a:rPr lang="ru-RU" sz="2000" b="1" dirty="0" smtClean="0"/>
              <a:t>нарекутся сынами Божиими</a:t>
            </a:r>
            <a:r>
              <a:rPr lang="ru-RU" sz="2000" dirty="0" smtClean="0"/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b="1" dirty="0" smtClean="0"/>
              <a:t>Что означает то, что миротворцы нарекутся сынами Божиими?</a:t>
            </a:r>
            <a:endParaRPr lang="ru-RU" sz="2000" dirty="0" smtClean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/>
              <a:t>Это обещание означает высоту подвига миротворцев и уготованной им награды. Поскольку они своим подвигом подражают единородному Сыну Божию, пришедшему на землю примирить согрешившего человека с правосудием Божиим, то им обещается благодатное имя сынов Божиих и, без сомнения, достойная этого имени степень блаженства.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1649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4046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/>
              </a:rPr>
              <a:t>Св. Отцы о миротворцах</a:t>
            </a:r>
            <a:endParaRPr lang="ru-RU" sz="32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76672"/>
            <a:ext cx="8100392" cy="638132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50" b="1" dirty="0" err="1" smtClean="0"/>
              <a:t>Свт</a:t>
            </a:r>
            <a:r>
              <a:rPr lang="ru-RU" sz="1650" b="1" dirty="0" smtClean="0"/>
              <a:t>. Василий Великий: </a:t>
            </a:r>
            <a:r>
              <a:rPr lang="ru-RU" sz="1650" dirty="0" smtClean="0"/>
              <a:t>«</a:t>
            </a:r>
            <a:r>
              <a:rPr lang="ru-RU" sz="1650" dirty="0"/>
              <a:t>Ничто так не свойственно христианину, как быть миротворцем; за это и Господь обещал нам Свою величайшую награду</a:t>
            </a:r>
            <a:r>
              <a:rPr lang="ru-RU" sz="1650" dirty="0" smtClean="0"/>
              <a:t>».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50" b="1" dirty="0" err="1" smtClean="0"/>
              <a:t>Свт</a:t>
            </a:r>
            <a:r>
              <a:rPr lang="ru-RU" sz="1650" b="1" dirty="0" smtClean="0"/>
              <a:t>. Григорий </a:t>
            </a:r>
            <a:r>
              <a:rPr lang="ru-RU" sz="1650" b="1" dirty="0" err="1" smtClean="0"/>
              <a:t>Нисский</a:t>
            </a:r>
            <a:r>
              <a:rPr lang="ru-RU" sz="1650" b="1" dirty="0" smtClean="0"/>
              <a:t>:</a:t>
            </a:r>
            <a:r>
              <a:rPr lang="ru-RU" sz="1650" dirty="0" smtClean="0"/>
              <a:t> «Блаженны </a:t>
            </a:r>
            <a:r>
              <a:rPr lang="ru-RU" sz="1650" dirty="0"/>
              <a:t>миротворцы...» Кто же именно? Подражатели Божиему человеколюбию, проявляющие в жизни своей то, что свойственно Божией деятельности. Податель благ и Господь совершенно истребляет и обращает в ничто все, что не родственно добру и чуждо ему и тебе, и узаконивает этот образ действия: изгонять ненависть, прекращать войну, уничтожать зависть, не допускать битв, истреблять лицемерие, угашать в сердце сжигающее внутренности злопамятство... Как с удалением тьмы наступает свет, так вместо перечисленного появляются плоды духа: «любовь, радость, мир, долготерпение, благость...» и все названные апостолом блага </a:t>
            </a:r>
            <a:r>
              <a:rPr lang="ru-RU" sz="1650" dirty="0" smtClean="0"/>
              <a:t>(</a:t>
            </a:r>
            <a:r>
              <a:rPr lang="ru-RU" sz="1650" dirty="0" err="1" smtClean="0"/>
              <a:t>Гал</a:t>
            </a:r>
            <a:r>
              <a:rPr lang="ru-RU" sz="1650" dirty="0" smtClean="0"/>
              <a:t>. 5:22). </a:t>
            </a:r>
            <a:r>
              <a:rPr lang="ru-RU" sz="1650" dirty="0"/>
              <a:t>Потому как же не блажен </a:t>
            </a:r>
            <a:r>
              <a:rPr lang="ru-RU" sz="1650" dirty="0" err="1"/>
              <a:t>раздаятель</a:t>
            </a:r>
            <a:r>
              <a:rPr lang="ru-RU" sz="1650" dirty="0"/>
              <a:t> Божественных Даров, уподобляющийся Богу дарованиями, свои благотворения уподобляющий Божией великой щедрости? Но, может быть, ублажение имеет в виду не только благо, доставляемое другим? Но, как думаю, в собственном смысле миротворцем называется тот, кто мятежи плоти и духа и междоусобную брань естества в себе самом приводит в мирное согласие, когда приводит в бездействие закон телесный, «противоборствующий закону ума» </a:t>
            </a:r>
            <a:r>
              <a:rPr lang="ru-RU" sz="1650" dirty="0" smtClean="0"/>
              <a:t>(Рим. 7:23), </a:t>
            </a:r>
            <a:r>
              <a:rPr lang="ru-RU" sz="1650" dirty="0"/>
              <a:t>и подчинившись лучшему Царству, делается служителем Божественных заповедей... Итак, поскольку веруем, что Божество просто, несложно и неописуемо, то, когда и умиротворенное человеческое естество утрачивает сложность двойственности и все претворяется во благо, становясь простым, неописуемым и как бы в подлинном смысле единым, так что ему возвращается единство видимого с тайным, сокровенного с видимым, тогда, действительно, подтверждается ублажение, и такие люди в подлинном смысле называются сынами Божиими, сделавшись блаженными по обетованию Господа нашего Иисуса </a:t>
            </a:r>
            <a:r>
              <a:rPr lang="ru-RU" sz="1650" dirty="0" smtClean="0"/>
              <a:t>Христа».</a:t>
            </a:r>
            <a:endParaRPr lang="ru-RU" sz="1650" dirty="0"/>
          </a:p>
        </p:txBody>
      </p:sp>
    </p:spTree>
    <p:extLst>
      <p:ext uri="{BB962C8B-B14F-4D97-AF65-F5344CB8AC3E}">
        <p14:creationId xmlns:p14="http://schemas.microsoft.com/office/powerpoint/2010/main" val="316051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498080" cy="77809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О восьмой заповеди Блаженства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/>
              <a:t>Какая восьмая заповедь Господа для достижения блаженства?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Желающие блаженства должны быть готовы </a:t>
            </a:r>
            <a:r>
              <a:rPr lang="ru-RU" b="1" dirty="0"/>
              <a:t>претерпеть гонение за правду</a:t>
            </a:r>
            <a:r>
              <a:rPr lang="ru-RU" dirty="0"/>
              <a:t>, не изменяя ей.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Какие </a:t>
            </a:r>
            <a:r>
              <a:rPr lang="ru-RU" b="1" dirty="0"/>
              <a:t>нужны качества, чтобы стойко претерпеть гонения за правду?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Правдолюбие, постоянство и твёрдость в добродетели, а также мужество и терпение в стоянии в истине и добродетели в случае бедствия или опасности.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Что </a:t>
            </a:r>
            <a:r>
              <a:rPr lang="ru-RU" b="1" dirty="0"/>
              <a:t>обещает Господь гонимым за правду?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Подобно тому, как царство небесное обещано нищим духом в восполнение чувства недостатка и скудости, Господь обещает гонимым за правду </a:t>
            </a:r>
            <a:r>
              <a:rPr lang="ru-RU" b="1" dirty="0"/>
              <a:t>царство небесное</a:t>
            </a:r>
            <a:r>
              <a:rPr lang="ru-RU" dirty="0"/>
              <a:t> как бы взамен того, чего лишаются они через гонение.</a:t>
            </a:r>
          </a:p>
        </p:txBody>
      </p:sp>
    </p:spTree>
    <p:extLst>
      <p:ext uri="{BB962C8B-B14F-4D97-AF65-F5344CB8AC3E}">
        <p14:creationId xmlns:p14="http://schemas.microsoft.com/office/powerpoint/2010/main" val="23622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2445</TotalTime>
  <Words>1674</Words>
  <Application>Microsoft Office PowerPoint</Application>
  <PresentationFormat>Экран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10 лекция. Заповеди блаженства (продолжение)</vt:lpstr>
      <vt:lpstr>Катехизис свт. Филарета. О пятой заповеди Блаженства</vt:lpstr>
      <vt:lpstr>Презентация PowerPoint</vt:lpstr>
      <vt:lpstr>Св. Отцы о милостивых</vt:lpstr>
      <vt:lpstr>О шестой заповеди Блаженства</vt:lpstr>
      <vt:lpstr>Св. Отцы о чистоте сердечной</vt:lpstr>
      <vt:lpstr>О седьмой заповеди Блаженства</vt:lpstr>
      <vt:lpstr>Св. Отцы о миротворцах</vt:lpstr>
      <vt:lpstr>О восьмой заповеди Блаженства</vt:lpstr>
      <vt:lpstr>Презентация PowerPoint</vt:lpstr>
      <vt:lpstr>О девятой заповеди Блаженства</vt:lpstr>
      <vt:lpstr>Св. Отцы о страданиях ради Христа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лекция. Заповеди блаженства (продолжение)</dc:title>
  <dc:creator>Windows User</dc:creator>
  <cp:lastModifiedBy>Windows User</cp:lastModifiedBy>
  <cp:revision>11</cp:revision>
  <dcterms:created xsi:type="dcterms:W3CDTF">2014-12-01T14:07:53Z</dcterms:created>
  <dcterms:modified xsi:type="dcterms:W3CDTF">2014-12-13T07:56:57Z</dcterms:modified>
</cp:coreProperties>
</file>