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0" r:id="rId4"/>
    <p:sldId id="261" r:id="rId5"/>
    <p:sldId id="262" r:id="rId6"/>
    <p:sldId id="263" r:id="rId7"/>
    <p:sldId id="265" r:id="rId8"/>
    <p:sldId id="267" r:id="rId9"/>
    <p:sldId id="286" r:id="rId10"/>
    <p:sldId id="269" r:id="rId11"/>
    <p:sldId id="270" r:id="rId12"/>
    <p:sldId id="271" r:id="rId13"/>
    <p:sldId id="272" r:id="rId14"/>
    <p:sldId id="257" r:id="rId15"/>
    <p:sldId id="275" r:id="rId16"/>
    <p:sldId id="280" r:id="rId17"/>
    <p:sldId id="276" r:id="rId18"/>
    <p:sldId id="277" r:id="rId19"/>
    <p:sldId id="278" r:id="rId20"/>
    <p:sldId id="279" r:id="rId21"/>
    <p:sldId id="273" r:id="rId22"/>
    <p:sldId id="281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738DE07-0CE8-4F6F-9A70-07BE77530BD3}" type="datetimeFigureOut">
              <a:rPr lang="ru-RU" smtClean="0"/>
              <a:t>04.09.2014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B5FD1F6-60EB-4024-A18C-1327A8F4FA2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484784"/>
            <a:ext cx="7406640" cy="252028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Православное вероучение </a:t>
            </a:r>
            <a:r>
              <a:rPr lang="ru-RU" dirty="0" smtClean="0"/>
              <a:t>– основные положения Православной Церкви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4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498080" cy="79208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Священное Предание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84784"/>
            <a:ext cx="7498080" cy="5040560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1800" dirty="0"/>
              <a:t>Под </a:t>
            </a:r>
            <a:r>
              <a:rPr lang="ru-RU" sz="1800" b="1" dirty="0"/>
              <a:t>Священным Преданием </a:t>
            </a:r>
            <a:r>
              <a:rPr lang="ru-RU" sz="1800" dirty="0"/>
              <a:t>понимается то, что словом и примером истинно верующие и чтущие Бога люди передают друг другу и предки передают своим потомкам: учение веры, закон Божий, Таинства и </a:t>
            </a:r>
            <a:r>
              <a:rPr lang="ru-RU" sz="1800" dirty="0" smtClean="0"/>
              <a:t>священные обряды.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b="1" dirty="0" smtClean="0"/>
              <a:t>Где </a:t>
            </a:r>
            <a:r>
              <a:rPr lang="ru-RU" sz="1800" b="1" dirty="0"/>
              <a:t>хранится Священное Предание?</a:t>
            </a:r>
            <a:endParaRPr lang="ru-RU" sz="18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dirty="0"/>
              <a:t>Все истинно верующие, соединенные Священным Преданием, по устроению Божию преемственно и в единстве, составляют Церковь, которая и есть хранительница Священного Предания, или по изречению апостола Павла, </a:t>
            </a:r>
            <a:r>
              <a:rPr lang="ru-RU" sz="1800" i="1" dirty="0"/>
              <a:t>Церковь Бога </a:t>
            </a:r>
            <a:r>
              <a:rPr lang="ru-RU" sz="1800" i="1" dirty="0" err="1"/>
              <a:t>живаго</a:t>
            </a:r>
            <a:r>
              <a:rPr lang="ru-RU" sz="1800" i="1" dirty="0"/>
              <a:t>, столп и утверждение истины</a:t>
            </a:r>
            <a:r>
              <a:rPr lang="ru-RU" sz="1800" dirty="0"/>
              <a:t> (1 Тим. 3:15).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dirty="0" smtClean="0"/>
              <a:t>Святой </a:t>
            </a:r>
            <a:r>
              <a:rPr lang="ru-RU" sz="1800" dirty="0" err="1"/>
              <a:t>Ириней</a:t>
            </a:r>
            <a:r>
              <a:rPr lang="ru-RU" sz="1800" dirty="0"/>
              <a:t> пишет: "Не следует у других искать истину, которую легко получить в Церкви. В неё, как в богатую сокровищницу, апостолы в полноте положили всё, что принадлежит истине. Каждый желающий может пить из неё воду жизни, она есть дверь жизни" (Против ересей, кн. 3, гл. 4</a:t>
            </a:r>
            <a:r>
              <a:rPr lang="ru-RU" sz="1800" dirty="0" smtClean="0"/>
              <a:t>).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82296" indent="457200" algn="just">
              <a:spcBef>
                <a:spcPts val="0"/>
              </a:spcBef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1562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Священное Писание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Священным Писанием </a:t>
            </a:r>
            <a:r>
              <a:rPr lang="ru-RU" dirty="0"/>
              <a:t>называются книги, написанные Святым Духом через освящённых от Бога людей, называемых пророками и апостолами. Обычно эти книги называют Библией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 smtClean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Священное </a:t>
            </a:r>
            <a:r>
              <a:rPr lang="ru-RU" dirty="0"/>
              <a:t>Писание дано для того, чтобы откровение Божие сохранилось более точно и неизменно. В Священном Писании мы читаем слова пророков и апостолов точно так, как если бы мы сами с ними жили и их слышали, несмотря на то, что Священные книги написаны за несколько веков или тысячелетий до нашего </a:t>
            </a:r>
            <a:r>
              <a:rPr lang="ru-RU" dirty="0" smtClean="0"/>
              <a:t>времени.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96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1600" dirty="0" smtClean="0"/>
              <a:t>"</a:t>
            </a:r>
            <a:r>
              <a:rPr lang="ru-RU" sz="1600" dirty="0"/>
              <a:t>Из всех хранимых Церковью догматов и традиций, одни получены из письменного источника, а другие приняты от переданного тайно Апостольского предания. Для благочестия же те и другие имеют одинаковую силу, и этому не будет противоречить никто, мало-мальски разбирающийся в церковных правилах. Поскольку если мы осмелимся отвергнуть неписаные обычаи, как якобы не имеющие большого значения, то обязательно повредим Евангелию в самом главном, — более того, оставим от апостольской проповеди одну внешнюю оболочку. Так, например, где написано, чтобы надеющиеся на имя Господа нашего Иисуса Христа осеняли себя крестным знамением? Какое писание нас научило в молитве обращаться к востоку? Кто из святых записал нам слова </a:t>
            </a:r>
            <a:r>
              <a:rPr lang="ru-RU" sz="1600" dirty="0" err="1"/>
              <a:t>призывания</a:t>
            </a:r>
            <a:r>
              <a:rPr lang="ru-RU" sz="1600" dirty="0"/>
              <a:t> в </a:t>
            </a:r>
            <a:r>
              <a:rPr lang="ru-RU" sz="1600" dirty="0" err="1"/>
              <a:t>преложении</a:t>
            </a:r>
            <a:r>
              <a:rPr lang="ru-RU" sz="1600" dirty="0"/>
              <a:t> Хлеба Евхаристии и Чаши Благословения? Ведь мы пользуемся не только словами из Апостола и Евангелия, но и перед ними, и после, произносим слова, взятые из неписаного учения и имеющие великую силу для Таинства. По какому писанию мы благословляем воду Крещения, елей Помазания, самого </a:t>
            </a:r>
            <a:r>
              <a:rPr lang="ru-RU" sz="1600" dirty="0" err="1"/>
              <a:t>крещаемого</a:t>
            </a:r>
            <a:r>
              <a:rPr lang="ru-RU" sz="1600" dirty="0"/>
              <a:t>? Не по тайному ли и неписаному преданию? Что ещё? Помазанию елеем какое написанное слово научило нас? Откуда троекратное погружение человека? И относящееся к Крещению отрицание сатаны и ангелов его, — из какого взято писания? Не из </a:t>
            </a:r>
            <a:r>
              <a:rPr lang="ru-RU" sz="1600" dirty="0" err="1"/>
              <a:t>необнародываемого</a:t>
            </a:r>
            <a:r>
              <a:rPr lang="ru-RU" sz="1600" dirty="0"/>
              <a:t> ли и негласного учения, которое отцы наши, быв основательно научены молчанием охранять святыню таинств, сохранили в недоступном любопытству и выведыванию молчании? Поскольку было бы недостойно писанием оглашать учение о том, на что некрещёным и воззреть непозволительно?" </a:t>
            </a:r>
            <a:endParaRPr lang="ru-RU" sz="1600" dirty="0" smtClean="0"/>
          </a:p>
          <a:p>
            <a:pPr marL="82296" indent="457200" algn="r">
              <a:buNone/>
            </a:pPr>
            <a:r>
              <a:rPr lang="ru-RU" sz="1600" dirty="0" smtClean="0"/>
              <a:t>(</a:t>
            </a:r>
            <a:r>
              <a:rPr lang="ru-RU" sz="1600" dirty="0" err="1" smtClean="0"/>
              <a:t>Свт</a:t>
            </a:r>
            <a:r>
              <a:rPr lang="ru-RU" sz="1600" dirty="0" smtClean="0"/>
              <a:t>. Василий Великий. Правило </a:t>
            </a:r>
            <a:r>
              <a:rPr lang="ru-RU" sz="1600" dirty="0"/>
              <a:t>97, О Святом Духе, гл. 27).</a:t>
            </a:r>
          </a:p>
          <a:p>
            <a:pPr indent="457200"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1250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29916" y="580588"/>
            <a:ext cx="1944216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Богоугождение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46194" y="1484784"/>
            <a:ext cx="3484627" cy="6120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Богопознание</a:t>
            </a:r>
            <a:r>
              <a:rPr lang="ru-RU" b="1" dirty="0" smtClean="0">
                <a:solidFill>
                  <a:schemeClr val="tx1"/>
                </a:solidFill>
              </a:rPr>
              <a:t> (познание воли Божией)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13458" y="2924944"/>
            <a:ext cx="2592288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Естественное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29916" y="4293096"/>
            <a:ext cx="2304256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а) рассмотрение мира, его </a:t>
            </a:r>
            <a:r>
              <a:rPr lang="ru-RU" dirty="0" smtClean="0">
                <a:solidFill>
                  <a:schemeClr val="tx1"/>
                </a:solidFill>
              </a:rPr>
              <a:t>устройства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и красоты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08458" y="2912724"/>
            <a:ext cx="2952328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Сверхъестественное  </a:t>
            </a:r>
            <a:r>
              <a:rPr lang="ru-RU" b="1" dirty="0">
                <a:solidFill>
                  <a:schemeClr val="tx1"/>
                </a:solidFill>
              </a:rPr>
              <a:t>(Божественное </a:t>
            </a:r>
            <a:r>
              <a:rPr lang="ru-RU" b="1" dirty="0" smtClean="0">
                <a:solidFill>
                  <a:schemeClr val="tx1"/>
                </a:solidFill>
              </a:rPr>
              <a:t>Откровение)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2044" y="5600569"/>
            <a:ext cx="2160240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б) </a:t>
            </a:r>
            <a:r>
              <a:rPr lang="ru-RU" dirty="0" smtClean="0">
                <a:solidFill>
                  <a:schemeClr val="tx1"/>
                </a:solidFill>
              </a:rPr>
              <a:t>самопознание </a:t>
            </a:r>
            <a:r>
              <a:rPr lang="ru-RU" dirty="0">
                <a:solidFill>
                  <a:schemeClr val="tx1"/>
                </a:solidFill>
              </a:rPr>
              <a:t>(совесть)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535108" y="5600569"/>
            <a:ext cx="2463971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Священное </a:t>
            </a:r>
            <a:r>
              <a:rPr lang="ru-RU" dirty="0" smtClean="0">
                <a:solidFill>
                  <a:schemeClr val="tx1"/>
                </a:solidFill>
              </a:rPr>
              <a:t>Предание (Символ веры)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4937" y="4285812"/>
            <a:ext cx="3311479" cy="115941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Священное Писание (</a:t>
            </a:r>
            <a:r>
              <a:rPr lang="ru-RU" dirty="0" smtClean="0">
                <a:solidFill>
                  <a:schemeClr val="tx1"/>
                </a:solidFill>
              </a:rPr>
              <a:t>10 заповедей Закона Божия (ВЗ), молитва Господня, Евангельские блаженства (НЗ)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49821" y="66239"/>
            <a:ext cx="3517273" cy="6732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Вера, сопровождаемая делами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>
            <a:stCxn id="4" idx="3"/>
          </p:cNvCxnSpPr>
          <p:nvPr/>
        </p:nvCxnSpPr>
        <p:spPr>
          <a:xfrm flipV="1">
            <a:off x="3074132" y="532690"/>
            <a:ext cx="1070591" cy="515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3"/>
          </p:cNvCxnSpPr>
          <p:nvPr/>
        </p:nvCxnSpPr>
        <p:spPr>
          <a:xfrm>
            <a:off x="3074132" y="1048640"/>
            <a:ext cx="998583" cy="774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2"/>
          </p:cNvCxnSpPr>
          <p:nvPr/>
        </p:nvCxnSpPr>
        <p:spPr>
          <a:xfrm flipH="1">
            <a:off x="3751058" y="2096852"/>
            <a:ext cx="2237450" cy="684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008458" y="2096852"/>
            <a:ext cx="1494064" cy="756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2483768" y="3839344"/>
            <a:ext cx="0" cy="4464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3787062" y="3839344"/>
            <a:ext cx="0" cy="1761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7018814" y="3839344"/>
            <a:ext cx="0" cy="4464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8532440" y="3839344"/>
            <a:ext cx="0" cy="1761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Двойная стрелка вверх/вниз 39"/>
          <p:cNvSpPr/>
          <p:nvPr/>
        </p:nvSpPr>
        <p:spPr>
          <a:xfrm>
            <a:off x="5942788" y="835431"/>
            <a:ext cx="45719" cy="56012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9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45861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Лекция 1. </a:t>
            </a:r>
            <a:br>
              <a:rPr lang="ru-RU" b="1" dirty="0" smtClean="0"/>
            </a:br>
            <a:r>
              <a:rPr lang="ru-RU" b="1" dirty="0" smtClean="0">
                <a:effectLst/>
              </a:rPr>
              <a:t>10 </a:t>
            </a:r>
            <a:r>
              <a:rPr lang="ru-RU" b="1" dirty="0">
                <a:effectLst/>
              </a:rPr>
              <a:t>з</a:t>
            </a:r>
            <a:r>
              <a:rPr lang="ru-RU" b="1" dirty="0" smtClean="0">
                <a:effectLst/>
              </a:rPr>
              <a:t>аповедей Закона Божия. </a:t>
            </a:r>
            <a:r>
              <a:rPr lang="ru-RU" b="1" i="1" dirty="0">
                <a:effectLst/>
              </a:rPr>
              <a:t>Значение разделения заповедей на две </a:t>
            </a:r>
            <a:r>
              <a:rPr lang="ru-RU" b="1" i="1" dirty="0" smtClean="0">
                <a:effectLst/>
              </a:rPr>
              <a:t>скрижали. </a:t>
            </a:r>
            <a:r>
              <a:rPr lang="ru-RU" b="1" i="1" dirty="0">
                <a:effectLst/>
              </a:rPr>
              <a:t>Первая заповедь Закона Божия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48482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92696"/>
            <a:ext cx="3456384" cy="5555704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i="1" dirty="0"/>
              <a:t>Обратился и сошел Моисей с горы; в руке его были две скрижали откровения [каменные], на которых написано было с обеих сторон: и на той и на другой стороне написано было; </a:t>
            </a:r>
            <a:r>
              <a:rPr lang="ru-RU" i="1" dirty="0" smtClean="0"/>
              <a:t>скрижали </a:t>
            </a:r>
            <a:r>
              <a:rPr lang="ru-RU" i="1" dirty="0"/>
              <a:t>были дело Божие, и письмена, начертанные на скрижалях, были письмена Божии </a:t>
            </a:r>
            <a:r>
              <a:rPr lang="ru-RU" dirty="0"/>
              <a:t>(Исх. </a:t>
            </a:r>
            <a:r>
              <a:rPr lang="ru-RU" dirty="0" smtClean="0"/>
              <a:t>32:15-16)</a:t>
            </a:r>
            <a:endParaRPr lang="ru-RU" dirty="0"/>
          </a:p>
        </p:txBody>
      </p:sp>
      <p:pic>
        <p:nvPicPr>
          <p:cNvPr id="1026" name="Picture 2" descr="E:\Пис раб\библейско-богсловские курсы\2 курс Православное вероучение\1 лекция\moisej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534" y="692696"/>
            <a:ext cx="4341478" cy="556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96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30476"/>
            <a:ext cx="7818072" cy="68143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10 Заповедей Божиих (Исх. 20:1-17)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20688"/>
            <a:ext cx="8172400" cy="6237312"/>
          </a:xfrm>
        </p:spPr>
        <p:txBody>
          <a:bodyPr>
            <a:noAutofit/>
          </a:bodyPr>
          <a:lstStyle/>
          <a:p>
            <a:pPr marL="82296" indent="0">
              <a:spcBef>
                <a:spcPts val="0"/>
              </a:spcBef>
              <a:buNone/>
            </a:pPr>
            <a:r>
              <a:rPr lang="ru-RU" sz="1450" dirty="0"/>
              <a:t>И изрек Бог [к Моисею] все слова сии, говоря</a:t>
            </a:r>
            <a:r>
              <a:rPr lang="ru-RU" sz="1450" dirty="0" smtClean="0"/>
              <a:t>: 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Я </a:t>
            </a:r>
            <a:r>
              <a:rPr lang="ru-RU" sz="1450" dirty="0"/>
              <a:t>Господь, Бог твой, Который вывел тебя из земли Египетской, из дома рабства; </a:t>
            </a:r>
            <a:r>
              <a:rPr lang="ru-RU" sz="1450" dirty="0" smtClean="0"/>
              <a:t>да </a:t>
            </a:r>
            <a:r>
              <a:rPr lang="ru-RU" sz="1450" dirty="0"/>
              <a:t>не будет у тебя других богов пред </a:t>
            </a:r>
            <a:r>
              <a:rPr lang="ru-RU" sz="1450" dirty="0" err="1"/>
              <a:t>лицем</a:t>
            </a:r>
            <a:r>
              <a:rPr lang="ru-RU" sz="1450" dirty="0"/>
              <a:t> Моим. </a:t>
            </a:r>
            <a:endParaRPr lang="ru-RU" sz="1450" dirty="0" smtClean="0"/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Не </a:t>
            </a:r>
            <a:r>
              <a:rPr lang="ru-RU" sz="1450" dirty="0"/>
              <a:t>делай себе кумира и никакого изображения того, что на небе вверху, и что на земле внизу, и что в воде ниже земли; </a:t>
            </a:r>
            <a:r>
              <a:rPr lang="ru-RU" sz="1450" dirty="0" smtClean="0"/>
              <a:t>не </a:t>
            </a:r>
            <a:r>
              <a:rPr lang="ru-RU" sz="1450" dirty="0"/>
              <a:t>поклоняйся им и не служи им, ибо Я Господь, Бог твой, Бог ревнитель, наказывающий детей за вину отцов до третьего и четвертого рода, ненавидящих Меня</a:t>
            </a:r>
            <a:r>
              <a:rPr lang="ru-RU" sz="1450" dirty="0" smtClean="0"/>
              <a:t>, </a:t>
            </a:r>
            <a:r>
              <a:rPr lang="ru-RU" sz="1450" dirty="0"/>
              <a:t>и творящий милость до тысячи родов любящим Меня и соблюдающим заповеди Мои. 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Не </a:t>
            </a:r>
            <a:r>
              <a:rPr lang="ru-RU" sz="1450" dirty="0"/>
              <a:t>произноси имени Господа, Бога твоего, напрасно, ибо Господь не оставит без наказания того, кто произносит имя Его напрасно</a:t>
            </a:r>
            <a:r>
              <a:rPr lang="ru-RU" sz="1450" dirty="0" smtClean="0"/>
              <a:t>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 </a:t>
            </a:r>
            <a:r>
              <a:rPr lang="ru-RU" sz="1450" dirty="0"/>
              <a:t>Помни день субботний, чтобы святить его; </a:t>
            </a:r>
            <a:r>
              <a:rPr lang="ru-RU" sz="1450" dirty="0" smtClean="0"/>
              <a:t>шесть </a:t>
            </a:r>
            <a:r>
              <a:rPr lang="ru-RU" sz="1450" dirty="0"/>
              <a:t>дней работай и делай [в них] всякие дела твои, </a:t>
            </a:r>
            <a:r>
              <a:rPr lang="ru-RU" sz="1450" dirty="0" smtClean="0"/>
              <a:t>а </a:t>
            </a:r>
            <a:r>
              <a:rPr lang="ru-RU" sz="1450" dirty="0"/>
              <a:t>день седьмой - суббота Господу, Богу твоему: не делай в оный никакого дела ни ты, ни сын твой, ни дочь твоя, ни раб твой, ни рабыня твоя, ни [вол твой, ни осел твой, ни всякий] скот твой, ни пришлец, который в жилищах твоих; </a:t>
            </a:r>
            <a:r>
              <a:rPr lang="ru-RU" sz="1450" dirty="0" smtClean="0"/>
              <a:t>ибо </a:t>
            </a:r>
            <a:r>
              <a:rPr lang="ru-RU" sz="1450" dirty="0"/>
              <a:t>в шесть дней создал Господь небо и землю, море и все, что в них, а в день седьмой почил; посему благословил Господь день субботний и освятил его</a:t>
            </a:r>
            <a:r>
              <a:rPr lang="ru-RU" sz="1450" dirty="0" smtClean="0"/>
              <a:t>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 </a:t>
            </a:r>
            <a:r>
              <a:rPr lang="ru-RU" sz="1450" dirty="0"/>
              <a:t>Почитай отца твоего и мать твою, [чтобы тебе было хорошо и] чтобы продлились дни твои на земле, которую Господь, Бог твой, дает тебе</a:t>
            </a:r>
            <a:r>
              <a:rPr lang="ru-RU" sz="1450" dirty="0" smtClean="0"/>
              <a:t>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 </a:t>
            </a:r>
            <a:r>
              <a:rPr lang="ru-RU" sz="1450" dirty="0"/>
              <a:t>Не </a:t>
            </a:r>
            <a:r>
              <a:rPr lang="ru-RU" sz="1450" dirty="0" smtClean="0"/>
              <a:t>убивай.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Не прелюбодействуй.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Не кради.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Не произноси </a:t>
            </a:r>
            <a:r>
              <a:rPr lang="ru-RU" sz="1450" dirty="0"/>
              <a:t>ложного свидетельства на ближнего </a:t>
            </a:r>
            <a:r>
              <a:rPr lang="ru-RU" sz="1450" dirty="0" smtClean="0"/>
              <a:t>твоего.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r>
              <a:rPr lang="ru-RU" sz="1450" dirty="0" smtClean="0"/>
              <a:t>Не </a:t>
            </a:r>
            <a:r>
              <a:rPr lang="ru-RU" sz="1450" dirty="0"/>
              <a:t>желай дома ближнего твоего; не желай жены ближнего твоего, [ни поля его,] ни раба его, ни рабыни его, ни вола его, ни осла его, [ни всякого скота его,] ничего, что у ближнего </a:t>
            </a:r>
            <a:r>
              <a:rPr lang="ru-RU" sz="1450" dirty="0" smtClean="0"/>
              <a:t>твоего.</a:t>
            </a:r>
          </a:p>
          <a:p>
            <a:pPr marL="596646" indent="-514350">
              <a:spcBef>
                <a:spcPts val="0"/>
              </a:spcBef>
              <a:buFont typeface="+mj-lt"/>
              <a:buAutoNum type="arabicPeriod"/>
            </a:pPr>
            <a:endParaRPr lang="ru-RU" sz="1450" dirty="0"/>
          </a:p>
          <a:p>
            <a:pPr marL="82296" indent="0">
              <a:spcBef>
                <a:spcPts val="0"/>
              </a:spcBef>
              <a:buNone/>
            </a:pPr>
            <a:r>
              <a:rPr lang="ru-RU" sz="1450" dirty="0"/>
              <a:t>Соблюдайте постановления Мои и законы Мои, которые исполняя, человек будет жив. Я Господь [Бог ваш</a:t>
            </a:r>
            <a:r>
              <a:rPr lang="ru-RU" sz="1450" dirty="0" smtClean="0"/>
              <a:t>] (Лев. 18:5).</a:t>
            </a:r>
            <a:endParaRPr lang="ru-RU" sz="1450" dirty="0"/>
          </a:p>
        </p:txBody>
      </p:sp>
    </p:spTree>
    <p:extLst>
      <p:ext uri="{BB962C8B-B14F-4D97-AF65-F5344CB8AC3E}">
        <p14:creationId xmlns:p14="http://schemas.microsoft.com/office/powerpoint/2010/main" val="115627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ru-RU" dirty="0"/>
              <a:t>Разделение заповедей на две </a:t>
            </a:r>
            <a:r>
              <a:rPr lang="ru-RU" b="1" dirty="0"/>
              <a:t>скрижали</a:t>
            </a:r>
            <a:r>
              <a:rPr lang="ru-RU" dirty="0"/>
              <a:t> означает то, что в них заключаются </a:t>
            </a:r>
            <a:r>
              <a:rPr lang="ru-RU" b="1" dirty="0"/>
              <a:t>два вида любви</a:t>
            </a:r>
            <a:r>
              <a:rPr lang="ru-RU" dirty="0"/>
              <a:t>, т.е. любовь </a:t>
            </a:r>
            <a:r>
              <a:rPr lang="ru-RU" b="1" dirty="0"/>
              <a:t>к Богу</a:t>
            </a:r>
            <a:r>
              <a:rPr lang="ru-RU" dirty="0"/>
              <a:t> и любовь </a:t>
            </a:r>
            <a:r>
              <a:rPr lang="ru-RU" b="1" dirty="0"/>
              <a:t>к ближнему</a:t>
            </a:r>
            <a:r>
              <a:rPr lang="ru-RU" dirty="0"/>
              <a:t> и поэтому предписываются два рода </a:t>
            </a:r>
            <a:r>
              <a:rPr lang="ru-RU" dirty="0" smtClean="0"/>
              <a:t>обязанностей.</a:t>
            </a:r>
          </a:p>
          <a:p>
            <a:pPr marL="82296" indent="0" algn="ctr">
              <a:buNone/>
            </a:pPr>
            <a:r>
              <a:rPr lang="ru-RU" b="1" dirty="0"/>
              <a:t>Наибольшая заповедь в законе</a:t>
            </a:r>
            <a:endParaRPr lang="ru-RU" dirty="0"/>
          </a:p>
          <a:p>
            <a:pPr marL="82296" indent="0" algn="just">
              <a:buNone/>
            </a:pPr>
            <a:r>
              <a:rPr lang="ru-RU" i="1" dirty="0"/>
              <a:t>Возлюби Господа Бога твоего всем сердцем твоим и всею </a:t>
            </a:r>
            <a:r>
              <a:rPr lang="ru-RU" i="1" dirty="0" err="1"/>
              <a:t>душею</a:t>
            </a:r>
            <a:r>
              <a:rPr lang="ru-RU" i="1" dirty="0"/>
              <a:t> твоею и всем разумением твоим: сия есть первая и наибольшая заповедь; вторая же подобная ей: возлюби ближнего твоего, как самого себя. На сих двух заповедях утверждается весь закон и пророки</a:t>
            </a:r>
            <a:r>
              <a:rPr lang="ru-RU" dirty="0"/>
              <a:t> </a:t>
            </a:r>
            <a:r>
              <a:rPr lang="ru-RU" i="1" dirty="0"/>
              <a:t> </a:t>
            </a:r>
            <a:r>
              <a:rPr lang="ru-RU" dirty="0"/>
              <a:t>(Мф. 22, 37–40).</a:t>
            </a:r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522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120680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ru-RU" dirty="0"/>
              <a:t>Все люди являются нашими ближними. Потому что все — создания единого Бога и произошли от одного человека. Но родственные по вере особенно близки нам, как чада единого Отца небесного по вере в Господа Иисуса </a:t>
            </a:r>
            <a:r>
              <a:rPr lang="ru-RU" dirty="0" smtClean="0"/>
              <a:t>Христа.</a:t>
            </a:r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r>
              <a:rPr lang="ru-RU" dirty="0"/>
              <a:t>Нет заповеди о любви </a:t>
            </a:r>
            <a:r>
              <a:rPr lang="ru-RU" b="1" dirty="0"/>
              <a:t>к самому себе</a:t>
            </a:r>
            <a:r>
              <a:rPr lang="ru-RU" dirty="0"/>
              <a:t> потому, что и без заповеди, по природе </a:t>
            </a:r>
            <a:r>
              <a:rPr lang="ru-RU" i="1" dirty="0"/>
              <a:t>никто никогда не имел ненависти к своей плоти, но питает и греет ее</a:t>
            </a:r>
            <a:r>
              <a:rPr lang="ru-RU" dirty="0"/>
              <a:t> (</a:t>
            </a:r>
            <a:r>
              <a:rPr lang="ru-RU" dirty="0" err="1"/>
              <a:t>Еф</a:t>
            </a:r>
            <a:r>
              <a:rPr lang="ru-RU" dirty="0"/>
              <a:t>. 5:29).</a:t>
            </a:r>
          </a:p>
        </p:txBody>
      </p:sp>
    </p:spTree>
    <p:extLst>
      <p:ext uri="{BB962C8B-B14F-4D97-AF65-F5344CB8AC3E}">
        <p14:creationId xmlns:p14="http://schemas.microsoft.com/office/powerpoint/2010/main" val="408279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П</a:t>
            </a:r>
            <a:r>
              <a:rPr lang="ru-RU" b="1" dirty="0" smtClean="0">
                <a:effectLst/>
              </a:rPr>
              <a:t>орядок </a:t>
            </a:r>
            <a:r>
              <a:rPr lang="ru-RU" b="1" dirty="0">
                <a:effectLst/>
              </a:rPr>
              <a:t>в любви к Богу, к ближнему и к самому себе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endParaRPr lang="ru-RU" dirty="0" smtClean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 smtClean="0"/>
              <a:t>Любить </a:t>
            </a:r>
            <a:r>
              <a:rPr lang="ru-RU" b="1" dirty="0"/>
              <a:t>себя</a:t>
            </a:r>
            <a:r>
              <a:rPr lang="ru-RU" dirty="0"/>
              <a:t> следует только для Бога и отчасти для ближних, любить </a:t>
            </a:r>
            <a:r>
              <a:rPr lang="ru-RU" b="1" dirty="0"/>
              <a:t>ближних</a:t>
            </a:r>
            <a:r>
              <a:rPr lang="ru-RU" dirty="0"/>
              <a:t> следует для Бога, а любить </a:t>
            </a:r>
            <a:r>
              <a:rPr lang="ru-RU" b="1" dirty="0"/>
              <a:t>Бога</a:t>
            </a:r>
            <a:r>
              <a:rPr lang="ru-RU" dirty="0"/>
              <a:t> нужно больше всего и для Него Самого. Любовь к себе следует приносить в жертву любви к ближним, а любовь к себе и к ближним нужно приносить в жертву любви к Богу. </a:t>
            </a:r>
            <a:r>
              <a:rPr lang="ru-RU" i="1" dirty="0"/>
              <a:t>Нет больше той любви, как если кто положит душу свою за друзей своих</a:t>
            </a:r>
            <a:r>
              <a:rPr lang="ru-RU" dirty="0"/>
              <a:t> (Ин.15:13). </a:t>
            </a:r>
            <a:r>
              <a:rPr lang="ru-RU" i="1" dirty="0"/>
              <a:t>Кто любит отца или мать более, нежели Меня</a:t>
            </a:r>
            <a:r>
              <a:rPr lang="ru-RU" dirty="0"/>
              <a:t>, — говорит Иисус Христос, — </a:t>
            </a:r>
            <a:r>
              <a:rPr lang="ru-RU" i="1" dirty="0"/>
              <a:t>не достоин Меня; и кто любит сына или дочь более, нежели Меня, не достоин Меня</a:t>
            </a:r>
            <a:r>
              <a:rPr lang="ru-RU" dirty="0"/>
              <a:t> (Мф. 10:37).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49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Рекомендуемая 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32848" cy="5077544"/>
          </a:xfrm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/>
              <a:t>1. </a:t>
            </a:r>
            <a:r>
              <a:rPr lang="ru-RU" sz="2400" i="1" dirty="0" smtClean="0"/>
              <a:t>Святитель Филарет Московский</a:t>
            </a:r>
            <a:r>
              <a:rPr lang="ru-RU" sz="2400" dirty="0" smtClean="0"/>
              <a:t>. Пространный Православный Катехизис Православной Кафолической Восточной Церкви </a:t>
            </a:r>
            <a:r>
              <a:rPr lang="ru-RU" sz="2400" dirty="0"/>
              <a:t>– Сергиев Посад: Свято-Троицкая Сергиева Лавра, </a:t>
            </a:r>
            <a:r>
              <a:rPr lang="ru-RU" sz="2400" dirty="0" smtClean="0"/>
              <a:t>2000.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i="1" dirty="0" smtClean="0"/>
              <a:t>2. Давыденков Олег, священник</a:t>
            </a:r>
            <a:r>
              <a:rPr lang="ru-RU" sz="2400" dirty="0" smtClean="0"/>
              <a:t>. </a:t>
            </a:r>
            <a:r>
              <a:rPr lang="ru-RU" sz="2400" dirty="0"/>
              <a:t>Катехизис. Введение в догматическое Богословие. Курс лекций</a:t>
            </a:r>
            <a:r>
              <a:rPr lang="ru-RU" sz="2400" dirty="0" smtClean="0"/>
              <a:t>. Изд-во ПСТГУ.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/>
              <a:t>3</a:t>
            </a:r>
            <a:r>
              <a:rPr lang="ru-RU" sz="2400" dirty="0" smtClean="0"/>
              <a:t>. </a:t>
            </a:r>
            <a:r>
              <a:rPr lang="ru-RU" sz="2400" i="1" dirty="0" smtClean="0"/>
              <a:t>Давыденков Олег, священник. </a:t>
            </a:r>
            <a:r>
              <a:rPr lang="ru-RU" sz="2400" dirty="0" smtClean="0"/>
              <a:t>Догматическое богословие. Курс лекций. Ч. </a:t>
            </a:r>
            <a:r>
              <a:rPr lang="en-US" sz="2400" dirty="0" smtClean="0"/>
              <a:t>I </a:t>
            </a:r>
            <a:r>
              <a:rPr lang="ru-RU" sz="2400" dirty="0" smtClean="0"/>
              <a:t>и </a:t>
            </a:r>
            <a:r>
              <a:rPr lang="en-US" sz="2400" dirty="0" smtClean="0"/>
              <a:t>II</a:t>
            </a:r>
            <a:r>
              <a:rPr lang="ru-RU" sz="2400" dirty="0" smtClean="0"/>
              <a:t>. – М.: Изд-во ПСТГУ, 2005.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/>
              <a:t>4</a:t>
            </a:r>
            <a:r>
              <a:rPr lang="ru-RU" sz="2400" dirty="0" smtClean="0"/>
              <a:t>. </a:t>
            </a:r>
            <a:r>
              <a:rPr lang="ru-RU" sz="2400" i="1" dirty="0" err="1" smtClean="0"/>
              <a:t>Алипий</a:t>
            </a:r>
            <a:r>
              <a:rPr lang="ru-RU" sz="2400" i="1" dirty="0" smtClean="0"/>
              <a:t> (Кастальский-Бороздин), </a:t>
            </a:r>
            <a:r>
              <a:rPr lang="ru-RU" sz="2400" i="1" dirty="0" err="1" smtClean="0"/>
              <a:t>архим</a:t>
            </a:r>
            <a:r>
              <a:rPr lang="ru-RU" sz="2400" i="1" dirty="0" smtClean="0"/>
              <a:t>., Исайя (Белов), </a:t>
            </a:r>
            <a:r>
              <a:rPr lang="ru-RU" sz="2400" i="1" dirty="0" err="1" smtClean="0"/>
              <a:t>архим</a:t>
            </a:r>
            <a:r>
              <a:rPr lang="ru-RU" sz="2400" i="1" dirty="0" smtClean="0"/>
              <a:t>. </a:t>
            </a:r>
            <a:r>
              <a:rPr lang="ru-RU" sz="2400" dirty="0" smtClean="0"/>
              <a:t>Догматическое богословие. Курс лекций. – Сергиев Посад: Свято-Троицкая Сергиева Лавра, 2000.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1441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16632"/>
            <a:ext cx="7602048" cy="6480720"/>
          </a:xfrm>
        </p:spPr>
        <p:txBody>
          <a:bodyPr>
            <a:noAutofit/>
          </a:bodyPr>
          <a:lstStyle/>
          <a:p>
            <a:pPr marL="82296" indent="457200">
              <a:spcBef>
                <a:spcPts val="0"/>
              </a:spcBef>
              <a:buNone/>
            </a:pPr>
            <a:r>
              <a:rPr lang="ru-RU" sz="2000" dirty="0"/>
              <a:t>Хотя весь Закон заключается в </a:t>
            </a:r>
            <a:r>
              <a:rPr lang="ru-RU" sz="2000" b="1" dirty="0"/>
              <a:t>двух</a:t>
            </a:r>
            <a:r>
              <a:rPr lang="ru-RU" sz="2000" dirty="0"/>
              <a:t> заповедях, но они, тем не менее, разделены на </a:t>
            </a:r>
            <a:r>
              <a:rPr lang="ru-RU" sz="2000" b="1" dirty="0"/>
              <a:t>десять</a:t>
            </a:r>
            <a:r>
              <a:rPr lang="ru-RU" sz="2000" dirty="0"/>
              <a:t>, чтобы яснее представить наши обязанности к Богу и ближнему.</a:t>
            </a:r>
          </a:p>
          <a:p>
            <a:pPr marL="82296" indent="457200">
              <a:spcBef>
                <a:spcPts val="0"/>
              </a:spcBef>
              <a:buNone/>
            </a:pPr>
            <a:endParaRPr lang="ru-RU" sz="1000" dirty="0" smtClean="0"/>
          </a:p>
          <a:p>
            <a:pPr marL="82296" indent="457200">
              <a:spcBef>
                <a:spcPts val="0"/>
              </a:spcBef>
              <a:buNone/>
            </a:pPr>
            <a:r>
              <a:rPr lang="ru-RU" sz="2000" dirty="0" smtClean="0"/>
              <a:t>Обязанности </a:t>
            </a:r>
            <a:r>
              <a:rPr lang="ru-RU" sz="2000" dirty="0"/>
              <a:t>по отношению к Богу изложены в первых четырех заповедях.</a:t>
            </a:r>
          </a:p>
          <a:p>
            <a:pPr marL="82296" indent="457200">
              <a:spcBef>
                <a:spcPts val="0"/>
              </a:spcBef>
              <a:buNone/>
            </a:pPr>
            <a:r>
              <a:rPr lang="ru-RU" sz="2000" dirty="0"/>
              <a:t>В первой заповеди предписывается </a:t>
            </a:r>
            <a:r>
              <a:rPr lang="ru-RU" sz="2000" b="1" dirty="0"/>
              <a:t>познавать и чтить</a:t>
            </a:r>
            <a:r>
              <a:rPr lang="ru-RU" sz="2000" dirty="0"/>
              <a:t> истинного Бога. Во второй — избегать </a:t>
            </a:r>
            <a:r>
              <a:rPr lang="ru-RU" sz="2000" b="1" dirty="0"/>
              <a:t>ложного</a:t>
            </a:r>
            <a:r>
              <a:rPr lang="ru-RU" sz="2000" dirty="0"/>
              <a:t> </a:t>
            </a:r>
            <a:r>
              <a:rPr lang="ru-RU" sz="2000" dirty="0" err="1"/>
              <a:t>богопочитания</a:t>
            </a:r>
            <a:r>
              <a:rPr lang="ru-RU" sz="2000" dirty="0"/>
              <a:t>. В третьей — не нарушать </a:t>
            </a:r>
            <a:r>
              <a:rPr lang="ru-RU" sz="2000" dirty="0" err="1"/>
              <a:t>богопочитания</a:t>
            </a:r>
            <a:r>
              <a:rPr lang="ru-RU" sz="2000" dirty="0"/>
              <a:t> даже </a:t>
            </a:r>
            <a:r>
              <a:rPr lang="ru-RU" sz="2000" b="1" dirty="0"/>
              <a:t>словом</a:t>
            </a:r>
            <a:r>
              <a:rPr lang="ru-RU" sz="2000" dirty="0"/>
              <a:t>. В четвертой — соблюдать порядок во времени и в делах </a:t>
            </a:r>
            <a:r>
              <a:rPr lang="ru-RU" sz="2000" dirty="0" err="1" smtClean="0"/>
              <a:t>богопочитания</a:t>
            </a:r>
            <a:r>
              <a:rPr lang="ru-RU" sz="2000" dirty="0" smtClean="0"/>
              <a:t>.</a:t>
            </a:r>
          </a:p>
          <a:p>
            <a:pPr marL="82296" indent="457200">
              <a:spcBef>
                <a:spcPts val="0"/>
              </a:spcBef>
              <a:buNone/>
            </a:pPr>
            <a:endParaRPr lang="ru-RU" sz="1000" dirty="0" smtClean="0"/>
          </a:p>
          <a:p>
            <a:pPr marL="82296" indent="457200">
              <a:spcBef>
                <a:spcPts val="0"/>
              </a:spcBef>
              <a:buNone/>
            </a:pPr>
            <a:r>
              <a:rPr lang="ru-RU" sz="2000" dirty="0" smtClean="0"/>
              <a:t>Обязанности </a:t>
            </a:r>
            <a:r>
              <a:rPr lang="ru-RU" sz="2000" b="1" dirty="0"/>
              <a:t>к ближним</a:t>
            </a:r>
            <a:r>
              <a:rPr lang="ru-RU" sz="2000" dirty="0"/>
              <a:t> изложены в последних шести </a:t>
            </a:r>
            <a:r>
              <a:rPr lang="ru-RU" sz="2000" dirty="0" smtClean="0"/>
              <a:t>заповедях.</a:t>
            </a:r>
          </a:p>
          <a:p>
            <a:pPr marL="82296" indent="457200">
              <a:spcBef>
                <a:spcPts val="0"/>
              </a:spcBef>
              <a:buNone/>
            </a:pPr>
            <a:r>
              <a:rPr lang="ru-RU" sz="2000" dirty="0"/>
              <a:t>В пятой заповеди предписывается </a:t>
            </a:r>
            <a:r>
              <a:rPr lang="ru-RU" sz="2000" b="1" dirty="0"/>
              <a:t>любить</a:t>
            </a:r>
            <a:r>
              <a:rPr lang="ru-RU" sz="2000" dirty="0"/>
              <a:t> и </a:t>
            </a:r>
            <a:r>
              <a:rPr lang="ru-RU" sz="2000" b="1" dirty="0"/>
              <a:t>почитать</a:t>
            </a:r>
            <a:r>
              <a:rPr lang="ru-RU" sz="2000" dirty="0"/>
              <a:t> ближних, особенно близких наших, начиная с родителей. В шестой заповеди — не вредить </a:t>
            </a:r>
            <a:r>
              <a:rPr lang="ru-RU" sz="2000" b="1" dirty="0"/>
              <a:t>жизни</a:t>
            </a:r>
            <a:r>
              <a:rPr lang="ru-RU" sz="2000" dirty="0"/>
              <a:t> ближних. В седьмой — не вредить </a:t>
            </a:r>
            <a:r>
              <a:rPr lang="ru-RU" sz="2000" b="1" dirty="0"/>
              <a:t>чистоте</a:t>
            </a:r>
            <a:r>
              <a:rPr lang="ru-RU" sz="2000" dirty="0"/>
              <a:t> их нравов. В восьмой — не вредить их </a:t>
            </a:r>
            <a:r>
              <a:rPr lang="ru-RU" sz="2000" b="1" dirty="0"/>
              <a:t>собственности</a:t>
            </a:r>
            <a:r>
              <a:rPr lang="ru-RU" sz="2000" dirty="0"/>
              <a:t>. В девятой — не вредить им </a:t>
            </a:r>
            <a:r>
              <a:rPr lang="ru-RU" sz="2000" b="1" dirty="0"/>
              <a:t>словом</a:t>
            </a:r>
            <a:r>
              <a:rPr lang="ru-RU" sz="2000" dirty="0"/>
              <a:t>. В десятой — даже не </a:t>
            </a:r>
            <a:r>
              <a:rPr lang="ru-RU" sz="2000" b="1" dirty="0"/>
              <a:t>желать</a:t>
            </a:r>
            <a:r>
              <a:rPr lang="ru-RU" sz="2000" dirty="0"/>
              <a:t> вредить </a:t>
            </a:r>
            <a:r>
              <a:rPr lang="ru-RU" sz="2000" dirty="0" smtClean="0"/>
              <a:t>им.</a:t>
            </a:r>
          </a:p>
          <a:p>
            <a:pPr marL="82296" indent="457200">
              <a:spcBef>
                <a:spcPts val="0"/>
              </a:spcBef>
              <a:buNone/>
            </a:pPr>
            <a:endParaRPr lang="ru-RU" sz="1000" dirty="0" smtClean="0"/>
          </a:p>
          <a:p>
            <a:pPr marL="82296" indent="457200">
              <a:spcBef>
                <a:spcPts val="0"/>
              </a:spcBef>
              <a:buNone/>
            </a:pPr>
            <a:r>
              <a:rPr lang="ru-RU" sz="2000" dirty="0"/>
              <a:t>Что касается </a:t>
            </a:r>
            <a:r>
              <a:rPr lang="ru-RU" sz="2000" b="1" dirty="0"/>
              <a:t>обязанностей к самим себе</a:t>
            </a:r>
            <a:r>
              <a:rPr lang="ru-RU" sz="2000" dirty="0"/>
              <a:t>, то они заключаются в заповедях о ближних, потому что ближнего любить следует так же, как самого себя.</a:t>
            </a:r>
          </a:p>
          <a:p>
            <a:pPr marL="82296" indent="457200">
              <a:spcBef>
                <a:spcPts val="0"/>
              </a:spcBef>
              <a:buNone/>
            </a:pPr>
            <a:endParaRPr lang="ru-RU" sz="2000" b="1" dirty="0" smtClean="0"/>
          </a:p>
          <a:p>
            <a:pPr marL="82296" indent="457200">
              <a:spcBef>
                <a:spcPts val="0"/>
              </a:spcBef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3573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566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Первая заповедь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5339680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 smtClean="0"/>
              <a:t>Я Господь, Бог твой, Который вывел тебя из земли Египетской, из дома рабства; да не будет у тебя других богов пред </a:t>
            </a:r>
            <a:r>
              <a:rPr lang="ru-RU" i="1" dirty="0" err="1" smtClean="0"/>
              <a:t>лицем</a:t>
            </a:r>
            <a:r>
              <a:rPr lang="ru-RU" i="1" dirty="0" smtClean="0"/>
              <a:t> Моим.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i="1" dirty="0" smtClean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Словами "</a:t>
            </a:r>
            <a:r>
              <a:rPr lang="ru-RU" b="1" dirty="0" smtClean="0"/>
              <a:t>Я — Господь, Бог твой</a:t>
            </a:r>
            <a:r>
              <a:rPr lang="ru-RU" dirty="0" smtClean="0"/>
              <a:t>" Бог как бы указывает на Себя Самого человеку и, следовательно, повелевает </a:t>
            </a:r>
            <a:r>
              <a:rPr lang="ru-RU" b="1" dirty="0" smtClean="0"/>
              <a:t>познавать</a:t>
            </a:r>
            <a:r>
              <a:rPr lang="ru-RU" dirty="0" smtClean="0"/>
              <a:t> Господа, как Бога.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 smtClean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Обязанности, вытекающие из повеления познавать Бога: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Из повеления познавать Бога можно вывести особые обязанности: учиться </a:t>
            </a:r>
            <a:r>
              <a:rPr lang="ru-RU" b="1" dirty="0" err="1" smtClean="0"/>
              <a:t>богопознанию</a:t>
            </a:r>
            <a:r>
              <a:rPr lang="ru-RU" dirty="0" smtClean="0"/>
              <a:t> как важнейшему из всех знаний; прилежно слушать </a:t>
            </a:r>
            <a:r>
              <a:rPr lang="ru-RU" b="1" dirty="0" smtClean="0"/>
              <a:t>поучения</a:t>
            </a:r>
            <a:r>
              <a:rPr lang="ru-RU" dirty="0" smtClean="0"/>
              <a:t> о Боге и о делах Его в Церкви и </a:t>
            </a:r>
            <a:r>
              <a:rPr lang="ru-RU" b="1" dirty="0" smtClean="0"/>
              <a:t>благочестивые разговоры</a:t>
            </a:r>
            <a:r>
              <a:rPr lang="ru-RU" dirty="0" smtClean="0"/>
              <a:t> об этом дома; читать или слушать книги, научающие </a:t>
            </a:r>
            <a:r>
              <a:rPr lang="ru-RU" dirty="0" err="1" smtClean="0"/>
              <a:t>богопознанию</a:t>
            </a:r>
            <a:r>
              <a:rPr lang="ru-RU" dirty="0" smtClean="0"/>
              <a:t>, во-первых, </a:t>
            </a:r>
            <a:r>
              <a:rPr lang="ru-RU" i="1" dirty="0" smtClean="0"/>
              <a:t>Священное Писание</a:t>
            </a:r>
            <a:r>
              <a:rPr lang="ru-RU" dirty="0" smtClean="0"/>
              <a:t>, во-вторых, </a:t>
            </a:r>
            <a:r>
              <a:rPr lang="ru-RU" i="1" dirty="0" smtClean="0"/>
              <a:t>писания святых отцов</a:t>
            </a:r>
            <a:r>
              <a:rPr lang="ru-RU" dirty="0" smtClean="0"/>
              <a:t>.</a:t>
            </a:r>
          </a:p>
          <a:p>
            <a:pPr marL="82296" indent="457200">
              <a:lnSpc>
                <a:spcPct val="120000"/>
              </a:lnSpc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61571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069432"/>
          </a:xfrm>
        </p:spPr>
        <p:txBody>
          <a:bodyPr/>
          <a:lstStyle/>
          <a:p>
            <a:pPr marL="82296" indent="457200" algn="just">
              <a:buNone/>
            </a:pPr>
            <a:r>
              <a:rPr lang="ru-RU" dirty="0"/>
              <a:t>Словами "</a:t>
            </a:r>
            <a:r>
              <a:rPr lang="ru-RU" b="1" dirty="0"/>
              <a:t>да не будет у тебя других богов пред </a:t>
            </a:r>
            <a:r>
              <a:rPr lang="ru-RU" b="1" dirty="0" err="1"/>
              <a:t>лицем</a:t>
            </a:r>
            <a:r>
              <a:rPr lang="ru-RU" b="1" dirty="0"/>
              <a:t> Моим</a:t>
            </a:r>
            <a:r>
              <a:rPr lang="ru-RU" dirty="0"/>
              <a:t>", предписывается обращаться и стремиться к единому истинному Богу, или, что то же, благоговейно </a:t>
            </a:r>
            <a:r>
              <a:rPr lang="ru-RU" b="1" dirty="0"/>
              <a:t>почитать</a:t>
            </a:r>
            <a:r>
              <a:rPr lang="ru-RU" dirty="0"/>
              <a:t> </a:t>
            </a:r>
            <a:r>
              <a:rPr lang="ru-RU" dirty="0" smtClean="0"/>
              <a:t>Его.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7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Autofit/>
          </a:bodyPr>
          <a:lstStyle/>
          <a:p>
            <a:pPr marL="82296" indent="457200">
              <a:spcBef>
                <a:spcPts val="0"/>
              </a:spcBef>
              <a:buNone/>
            </a:pPr>
            <a:r>
              <a:rPr lang="ru-RU" sz="2000" dirty="0"/>
              <a:t>К </a:t>
            </a:r>
            <a:r>
              <a:rPr lang="ru-RU" sz="2000" b="1" dirty="0"/>
              <a:t>внутреннему </a:t>
            </a:r>
            <a:r>
              <a:rPr lang="ru-RU" sz="2000" b="1" dirty="0" err="1"/>
              <a:t>богопочитанию</a:t>
            </a:r>
            <a:r>
              <a:rPr lang="ru-RU" sz="2000" dirty="0"/>
              <a:t> относятся следующие обязанности: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верить в Бога</a:t>
            </a:r>
            <a:r>
              <a:rPr lang="ru-RU" sz="2000" dirty="0"/>
              <a:t>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ходить перед Богом</a:t>
            </a:r>
            <a:r>
              <a:rPr lang="ru-RU" sz="2000" dirty="0"/>
              <a:t>, т.е. помнить о Боге и всегда поступать осмотрительно, потому что Он видит не только дела, но и </a:t>
            </a:r>
            <a:r>
              <a:rPr lang="ru-RU" sz="2000" dirty="0" err="1"/>
              <a:t>сокровеннейшие</a:t>
            </a:r>
            <a:r>
              <a:rPr lang="ru-RU" sz="2000" dirty="0"/>
              <a:t> наши мысли;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бояться Бога</a:t>
            </a:r>
            <a:r>
              <a:rPr lang="ru-RU" sz="2000" dirty="0"/>
              <a:t>, или благоговеть перед Ним, то есть считать гнев Отца небесного величайшим для себя несчастьем, и потому стараться не </a:t>
            </a:r>
            <a:r>
              <a:rPr lang="ru-RU" sz="2000" dirty="0" err="1"/>
              <a:t>прогневлять</a:t>
            </a:r>
            <a:r>
              <a:rPr lang="ru-RU" sz="2000" dirty="0"/>
              <a:t> Его;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надеяться на Бога</a:t>
            </a:r>
            <a:r>
              <a:rPr lang="ru-RU" sz="2000" dirty="0"/>
              <a:t>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любить Бога</a:t>
            </a:r>
            <a:r>
              <a:rPr lang="ru-RU" sz="2000" dirty="0"/>
              <a:t>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повиноваться Богу</a:t>
            </a:r>
            <a:r>
              <a:rPr lang="ru-RU" sz="2000" dirty="0"/>
              <a:t>, т.е. непрестанно быть готовым делать то, что Он повелевает, и не роптать, когда Он делает с нами не то, чего бы мы желали;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поклоняться Богу</a:t>
            </a:r>
            <a:r>
              <a:rPr lang="ru-RU" sz="2000" dirty="0"/>
              <a:t> как существу высочайшему;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прославлять Бога</a:t>
            </a:r>
            <a:r>
              <a:rPr lang="ru-RU" sz="2000" dirty="0"/>
              <a:t> как </a:t>
            </a:r>
            <a:r>
              <a:rPr lang="ru-RU" sz="2000" dirty="0" err="1"/>
              <a:t>всесовершенного</a:t>
            </a:r>
            <a:r>
              <a:rPr lang="ru-RU" sz="2000" dirty="0"/>
              <a:t>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благодарить Бога</a:t>
            </a:r>
            <a:r>
              <a:rPr lang="ru-RU" sz="2000" dirty="0"/>
              <a:t> как Творца, </a:t>
            </a:r>
            <a:r>
              <a:rPr lang="ru-RU" sz="2000" dirty="0" err="1"/>
              <a:t>промыслителя</a:t>
            </a:r>
            <a:r>
              <a:rPr lang="ru-RU" sz="2000" dirty="0"/>
              <a:t> и Спасителя;</a:t>
            </a:r>
          </a:p>
          <a:p>
            <a:pPr lvl="0" indent="457200">
              <a:spcBef>
                <a:spcPts val="0"/>
              </a:spcBef>
            </a:pPr>
            <a:r>
              <a:rPr lang="ru-RU" sz="2000" b="1" dirty="0"/>
              <a:t>призывать Бога</a:t>
            </a:r>
            <a:r>
              <a:rPr lang="ru-RU" sz="2000" dirty="0"/>
              <a:t> как всеблагого и всемогущего помощника во всяком добром начинании.</a:t>
            </a:r>
          </a:p>
          <a:p>
            <a:pPr marL="82296" indent="457200">
              <a:spcBef>
                <a:spcPts val="0"/>
              </a:spcBef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497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/>
          <a:lstStyle/>
          <a:p>
            <a:pPr marL="82296" indent="0" algn="just">
              <a:buNone/>
            </a:pPr>
            <a:r>
              <a:rPr lang="ru-RU" dirty="0"/>
              <a:t>К </a:t>
            </a:r>
            <a:r>
              <a:rPr lang="ru-RU" b="1" dirty="0"/>
              <a:t>внешнему </a:t>
            </a:r>
            <a:r>
              <a:rPr lang="ru-RU" b="1" dirty="0" err="1"/>
              <a:t>богопочитанию</a:t>
            </a:r>
            <a:r>
              <a:rPr lang="ru-RU" dirty="0"/>
              <a:t> относятся следующие обязанности: </a:t>
            </a:r>
            <a:r>
              <a:rPr lang="ru-RU" b="1" dirty="0"/>
              <a:t>исповедовать Бога</a:t>
            </a:r>
            <a:r>
              <a:rPr lang="ru-RU" dirty="0"/>
              <a:t>, т.е. признавать, что Он — наш Бог, и не отрекаться от Него, даже если за Его исповедание предстояло бы пострадать и умереть; участвовать в </a:t>
            </a:r>
            <a:r>
              <a:rPr lang="ru-RU" b="1" dirty="0"/>
              <a:t>общественном богослужении</a:t>
            </a:r>
            <a:r>
              <a:rPr lang="ru-RU" dirty="0"/>
              <a:t>, установленном от Бога и учреждённом Православной Церковью.</a:t>
            </a:r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22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Грехи против первой заповеди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20688"/>
            <a:ext cx="7920880" cy="6237312"/>
          </a:xfrm>
        </p:spPr>
        <p:txBody>
          <a:bodyPr>
            <a:noAutofit/>
          </a:bodyPr>
          <a:lstStyle/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Безбожие</a:t>
            </a:r>
            <a:r>
              <a:rPr lang="ru-RU" sz="1500" dirty="0"/>
              <a:t>, когда люди, справедливо называемые псалмопевцем безумными, желая избавиться от страха суда Божия, говорят </a:t>
            </a:r>
            <a:r>
              <a:rPr lang="ru-RU" sz="1500" i="1" dirty="0"/>
              <a:t>в сердце своем: нет Бога</a:t>
            </a:r>
            <a:r>
              <a:rPr lang="ru-RU" sz="1500" dirty="0"/>
              <a:t> (</a:t>
            </a:r>
            <a:r>
              <a:rPr lang="ru-RU" sz="1500" dirty="0" err="1"/>
              <a:t>Пс</a:t>
            </a:r>
            <a:r>
              <a:rPr lang="ru-RU" sz="1500" dirty="0"/>
              <a:t>. 13:1).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Многобожие</a:t>
            </a:r>
            <a:r>
              <a:rPr lang="ru-RU" sz="1500" dirty="0"/>
              <a:t>, когда вместо единого истинного Бога признают многие мнимые Божества.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Неверие</a:t>
            </a:r>
            <a:r>
              <a:rPr lang="ru-RU" sz="1500" dirty="0"/>
              <a:t>, когда, признавая, что Бог есть, не верят Его провидению и откровению.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Ересь</a:t>
            </a:r>
            <a:r>
              <a:rPr lang="ru-RU" sz="1500" dirty="0"/>
              <a:t>, когда люди к учению веры примешивают мнения, противоречащие Божественной истине.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Раскол</a:t>
            </a:r>
            <a:r>
              <a:rPr lang="ru-RU" sz="1500" dirty="0"/>
              <a:t>, т.е. своевольное уклонение от единства </a:t>
            </a:r>
            <a:r>
              <a:rPr lang="ru-RU" sz="1500" dirty="0" err="1"/>
              <a:t>богопочитания</a:t>
            </a:r>
            <a:r>
              <a:rPr lang="ru-RU" sz="1500" dirty="0"/>
              <a:t> и от Православной Кафолической Церкви Божией.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 err="1"/>
              <a:t>Богоотступление</a:t>
            </a:r>
            <a:r>
              <a:rPr lang="ru-RU" sz="1500" dirty="0"/>
              <a:t>, когда отрекаются от истинной веры от страха или для выгоды.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Отчаяние</a:t>
            </a:r>
            <a:r>
              <a:rPr lang="ru-RU" sz="1500" dirty="0"/>
              <a:t>, когда совсем не надеются получить от Бога благодать и спасение.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Волшебство</a:t>
            </a:r>
            <a:r>
              <a:rPr lang="ru-RU" sz="1500" dirty="0"/>
              <a:t>, когда, оставляя веру в силу Божию, верят тайным и большей частью злым силам тварей, и особенно злых духов, и стараются ими действовать.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Суеверие</a:t>
            </a:r>
            <a:r>
              <a:rPr lang="ru-RU" sz="1500" dirty="0"/>
              <a:t>, когда верят, что какая-нибудь обычная вещь имеет Божественную силу, и на неё вместо Бога надеются или её боятся (так, например, верят старой книге и думают, что только по ней, а не по новой, можно спастись, хотя новая содержит то же учение и то же богослужение).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Лень</a:t>
            </a:r>
            <a:r>
              <a:rPr lang="ru-RU" sz="1500" dirty="0"/>
              <a:t> по отношению к учению благочестия, молитве и общественному богослужению.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/>
              <a:t>Любовь к чему-либо больше, чем к Богу</a:t>
            </a:r>
            <a:r>
              <a:rPr lang="ru-RU" sz="1500" dirty="0"/>
              <a:t>.</a:t>
            </a:r>
          </a:p>
          <a:p>
            <a:pPr lvl="0" indent="283464" algn="just">
              <a:spcBef>
                <a:spcPts val="0"/>
              </a:spcBef>
            </a:pPr>
            <a:r>
              <a:rPr lang="ru-RU" sz="1500" b="1" dirty="0" err="1"/>
              <a:t>Человекоугодие</a:t>
            </a:r>
            <a:r>
              <a:rPr lang="ru-RU" sz="1500" dirty="0"/>
              <a:t>, когда угождают людям в ущерб угождению Богу.</a:t>
            </a:r>
          </a:p>
          <a:p>
            <a:pPr indent="283464" algn="just">
              <a:spcBef>
                <a:spcPts val="0"/>
              </a:spcBef>
            </a:pPr>
            <a:r>
              <a:rPr lang="ru-RU" sz="1500" b="1" dirty="0" err="1"/>
              <a:t>Человеконадеяние</a:t>
            </a:r>
            <a:r>
              <a:rPr lang="ru-RU" sz="1500" dirty="0"/>
              <a:t>, когда кто-либо надеется на способность и силы свои или других людей, а не на милость и помощь </a:t>
            </a:r>
            <a:r>
              <a:rPr lang="ru-RU" sz="1500" dirty="0" smtClean="0"/>
              <a:t>Божию.</a:t>
            </a:r>
          </a:p>
          <a:p>
            <a:pPr indent="283464" algn="just">
              <a:spcBef>
                <a:spcPts val="0"/>
              </a:spcBef>
            </a:pPr>
            <a:r>
              <a:rPr lang="ru-RU" sz="1500" b="1" dirty="0" err="1" smtClean="0"/>
              <a:t>Самонадеяние</a:t>
            </a:r>
            <a:endParaRPr lang="ru-RU" sz="1500" b="1" dirty="0" smtClean="0"/>
          </a:p>
          <a:p>
            <a:pPr indent="283464" algn="just">
              <a:spcBef>
                <a:spcPts val="0"/>
              </a:spcBef>
            </a:pPr>
            <a:r>
              <a:rPr lang="ru-RU" sz="1500" b="1" dirty="0" smtClean="0"/>
              <a:t>Гордость</a:t>
            </a:r>
          </a:p>
          <a:p>
            <a:pPr indent="283464" algn="just">
              <a:spcBef>
                <a:spcPts val="0"/>
              </a:spcBef>
            </a:pPr>
            <a:r>
              <a:rPr lang="ru-RU" sz="1500" b="1" dirty="0" smtClean="0"/>
              <a:t>Тщеславие</a:t>
            </a:r>
          </a:p>
          <a:p>
            <a:pPr indent="283464" algn="just">
              <a:spcBef>
                <a:spcPts val="0"/>
              </a:spcBef>
            </a:pPr>
            <a:r>
              <a:rPr lang="ru-RU" sz="1500" b="1" dirty="0" smtClean="0"/>
              <a:t>Клонирование человека</a:t>
            </a:r>
            <a:endParaRPr lang="ru-RU" sz="1500" b="1" dirty="0"/>
          </a:p>
        </p:txBody>
      </p:sp>
    </p:spTree>
    <p:extLst>
      <p:ext uri="{BB962C8B-B14F-4D97-AF65-F5344CB8AC3E}">
        <p14:creationId xmlns:p14="http://schemas.microsoft.com/office/powerpoint/2010/main" val="233730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312856" cy="6120680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sz="3600" dirty="0"/>
              <a:t>Заповеди, предписывающей благоговейно почитать единого Бога, соответствует также правильное почитание </a:t>
            </a:r>
            <a:r>
              <a:rPr lang="ru-RU" sz="3600" b="1" dirty="0"/>
              <a:t>Ангелов</a:t>
            </a:r>
            <a:r>
              <a:rPr lang="ru-RU" sz="3600" dirty="0"/>
              <a:t> и </a:t>
            </a:r>
            <a:r>
              <a:rPr lang="ru-RU" sz="3600" b="1" dirty="0"/>
              <a:t>святых</a:t>
            </a:r>
            <a:r>
              <a:rPr lang="ru-RU" sz="3600" dirty="0"/>
              <a:t>, поскольку мы почитаем благодать Божию, в них обитающую и действующую, и через них просим помощи у </a:t>
            </a:r>
            <a:r>
              <a:rPr lang="ru-RU" sz="3600" dirty="0" smtClean="0"/>
              <a:t>Бога.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sz="3600" dirty="0" smtClean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3600" dirty="0" smtClean="0"/>
              <a:t>В богословии есть четкое различие между почитанием святых, ангелов, икон от почитания Господа. 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3600" b="1" dirty="0" err="1" smtClean="0"/>
              <a:t>Проскинесис</a:t>
            </a:r>
            <a:r>
              <a:rPr lang="ru-RU" sz="3600" b="1" dirty="0" smtClean="0"/>
              <a:t> – </a:t>
            </a:r>
            <a:r>
              <a:rPr lang="ru-RU" sz="3600" dirty="0" smtClean="0"/>
              <a:t>почтительное поклонение.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3600" b="1" dirty="0" smtClean="0"/>
              <a:t> </a:t>
            </a:r>
            <a:r>
              <a:rPr lang="ru-RU" sz="3600" b="1" dirty="0" err="1" smtClean="0"/>
              <a:t>Латрия</a:t>
            </a:r>
            <a:r>
              <a:rPr lang="ru-RU" sz="3600" b="1" dirty="0" smtClean="0"/>
              <a:t> </a:t>
            </a:r>
            <a:r>
              <a:rPr lang="ru-RU" sz="3600" dirty="0" smtClean="0"/>
              <a:t>– всецелое поклонение и служение. 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3600" dirty="0" err="1" smtClean="0"/>
              <a:t>Латрия</a:t>
            </a:r>
            <a:r>
              <a:rPr lang="ru-RU" sz="3600" dirty="0" smtClean="0"/>
              <a:t> подобает только Богу.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9079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Предварительные понятия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Православный катехизис </a:t>
            </a:r>
            <a:r>
              <a:rPr lang="ru-RU" dirty="0"/>
              <a:t>есть наставление в православной христианской вере, преподаваемое всякому христианину для </a:t>
            </a:r>
            <a:r>
              <a:rPr lang="ru-RU" dirty="0" err="1"/>
              <a:t>благоугождения</a:t>
            </a:r>
            <a:r>
              <a:rPr lang="ru-RU" dirty="0"/>
              <a:t> Богу и спасения </a:t>
            </a:r>
            <a:r>
              <a:rPr lang="ru-RU" dirty="0" smtClean="0"/>
              <a:t>души.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Катехизис в переводе с греческого языка значит </a:t>
            </a:r>
            <a:r>
              <a:rPr lang="ru-RU" b="1" dirty="0"/>
              <a:t>оглашение</a:t>
            </a:r>
            <a:r>
              <a:rPr lang="ru-RU" dirty="0"/>
              <a:t>, устное наставление. С апостольских времен этим словом по традиции обозначается первоначальное учение о православной вере, необходимое каждому </a:t>
            </a:r>
            <a:r>
              <a:rPr lang="ru-RU" dirty="0" smtClean="0"/>
              <a:t>христианину.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7650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5339680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dirty="0"/>
              <a:t>Целью жизни </a:t>
            </a:r>
            <a:r>
              <a:rPr lang="ru-RU" dirty="0" smtClean="0"/>
              <a:t>человека </a:t>
            </a:r>
            <a:r>
              <a:rPr lang="ru-RU" dirty="0"/>
              <a:t>является достижение </a:t>
            </a:r>
            <a:r>
              <a:rPr lang="ru-RU" dirty="0" smtClean="0"/>
              <a:t>спасения.</a:t>
            </a:r>
          </a:p>
          <a:p>
            <a:pPr marL="82296" indent="457200" algn="just">
              <a:buNone/>
            </a:pPr>
            <a:r>
              <a:rPr lang="ru-RU" i="1" dirty="0" smtClean="0"/>
              <a:t>Пространный Катехизис</a:t>
            </a:r>
            <a:r>
              <a:rPr lang="ru-RU" dirty="0" smtClean="0"/>
              <a:t>: «Для </a:t>
            </a:r>
            <a:r>
              <a:rPr lang="ru-RU" dirty="0" err="1"/>
              <a:t>благоугождения</a:t>
            </a:r>
            <a:r>
              <a:rPr lang="ru-RU" dirty="0"/>
              <a:t> Богу и для спасения души нужно: </a:t>
            </a:r>
            <a:endParaRPr lang="ru-RU" dirty="0" smtClean="0"/>
          </a:p>
          <a:p>
            <a:pPr indent="457200" algn="just"/>
            <a:r>
              <a:rPr lang="ru-RU" dirty="0" smtClean="0"/>
              <a:t>познание </a:t>
            </a:r>
            <a:r>
              <a:rPr lang="ru-RU" dirty="0"/>
              <a:t>истинного Бога </a:t>
            </a:r>
            <a:endParaRPr lang="ru-RU" dirty="0" smtClean="0"/>
          </a:p>
          <a:p>
            <a:pPr indent="457200" algn="just"/>
            <a:r>
              <a:rPr lang="ru-RU" dirty="0" smtClean="0"/>
              <a:t>и </a:t>
            </a:r>
            <a:r>
              <a:rPr lang="ru-RU" dirty="0"/>
              <a:t>правильная вера в Него; </a:t>
            </a:r>
            <a:endParaRPr lang="ru-RU" dirty="0" smtClean="0"/>
          </a:p>
          <a:p>
            <a:pPr indent="457200" algn="just"/>
            <a:r>
              <a:rPr lang="ru-RU" dirty="0" smtClean="0"/>
              <a:t>жизнь </a:t>
            </a:r>
            <a:r>
              <a:rPr lang="ru-RU" dirty="0"/>
              <a:t>по вере и соответствующие ей добрые </a:t>
            </a:r>
            <a:r>
              <a:rPr lang="ru-RU" dirty="0" smtClean="0"/>
              <a:t>дела».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0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</a:t>
            </a:r>
            <a:r>
              <a:rPr lang="ru-RU" dirty="0" smtClean="0"/>
              <a:t>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5760640"/>
          </a:xfrm>
        </p:spPr>
        <p:txBody>
          <a:bodyPr>
            <a:normAutofit fontScale="62500" lnSpcReduction="20000"/>
          </a:bodyPr>
          <a:lstStyle/>
          <a:p>
            <a:pPr marL="82296" indent="4572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Значение веры</a:t>
            </a:r>
            <a:r>
              <a:rPr lang="ru-RU" i="1" dirty="0" smtClean="0"/>
              <a:t>: 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Без </a:t>
            </a:r>
            <a:r>
              <a:rPr lang="ru-RU" i="1" dirty="0"/>
              <a:t>веры угодить Богу невозможно; ибо надобно, чтобы приходящий к Богу веровал, что Он есть, и ищущим Его </a:t>
            </a:r>
            <a:r>
              <a:rPr lang="ru-RU" i="1" dirty="0" smtClean="0"/>
              <a:t>воздает</a:t>
            </a:r>
            <a:r>
              <a:rPr lang="ru-RU" dirty="0" smtClean="0"/>
              <a:t> </a:t>
            </a:r>
            <a:r>
              <a:rPr lang="ru-RU" dirty="0"/>
              <a:t>(Евр. 11, 6).</a:t>
            </a:r>
          </a:p>
          <a:p>
            <a:pPr marL="82296" indent="457200" algn="ctr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82296" indent="4572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Определение веры: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Вера </a:t>
            </a:r>
            <a:r>
              <a:rPr lang="ru-RU" i="1" dirty="0"/>
              <a:t>же есть осуществление ожидаемого и уверенность в </a:t>
            </a:r>
            <a:r>
              <a:rPr lang="ru-RU" i="1" dirty="0" smtClean="0"/>
              <a:t>невидимом </a:t>
            </a:r>
            <a:r>
              <a:rPr lang="ru-RU" dirty="0"/>
              <a:t>(Евр. 11, 1</a:t>
            </a:r>
            <a:r>
              <a:rPr lang="ru-RU" dirty="0" smtClean="0"/>
              <a:t>). </a:t>
            </a:r>
            <a:r>
              <a:rPr lang="ru-RU" dirty="0"/>
              <a:t>То есть: уверенность в невидимом, как бы в видимом, и уверенность в желаемом и ожидаемом, как в </a:t>
            </a:r>
            <a:r>
              <a:rPr lang="ru-RU" dirty="0" smtClean="0"/>
              <a:t>настоящем.</a:t>
            </a:r>
            <a:endParaRPr lang="ru-RU" dirty="0" smtClean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«Вера это несомненная </a:t>
            </a:r>
            <a:r>
              <a:rPr lang="ru-RU" dirty="0"/>
              <a:t>и </a:t>
            </a:r>
            <a:r>
              <a:rPr lang="ru-RU" dirty="0" err="1"/>
              <a:t>нерассуждающая</a:t>
            </a:r>
            <a:r>
              <a:rPr lang="ru-RU" dirty="0"/>
              <a:t> надежда на то, что обещано нам Богом, и на успех наших прошений</a:t>
            </a:r>
            <a:r>
              <a:rPr lang="ru-RU" dirty="0" smtClean="0"/>
              <a:t>» (</a:t>
            </a:r>
            <a:r>
              <a:rPr lang="ru-RU" i="1" dirty="0" err="1" smtClean="0"/>
              <a:t>Прп</a:t>
            </a:r>
            <a:r>
              <a:rPr lang="ru-RU" i="1" dirty="0" smtClean="0"/>
              <a:t>. Иоанн </a:t>
            </a:r>
            <a:r>
              <a:rPr lang="ru-RU" i="1" dirty="0" err="1" smtClean="0"/>
              <a:t>Дамаскин</a:t>
            </a:r>
            <a:r>
              <a:rPr lang="ru-RU" dirty="0" smtClean="0"/>
              <a:t>).</a:t>
            </a:r>
          </a:p>
          <a:p>
            <a:pPr marL="82296" indent="457200" algn="ctr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82296" indent="4572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Сила веры: 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Если </a:t>
            </a:r>
            <a:r>
              <a:rPr lang="ru-RU" i="1" dirty="0"/>
              <a:t>вы будете иметь веру с горчичное зерно и скажете горе сей: </a:t>
            </a:r>
            <a:r>
              <a:rPr lang="ru-RU" i="1" dirty="0" smtClean="0"/>
              <a:t>«</a:t>
            </a:r>
            <a:r>
              <a:rPr lang="ru-RU" i="1" dirty="0"/>
              <a:t>перейди отсюда </a:t>
            </a:r>
            <a:r>
              <a:rPr lang="ru-RU" i="1" dirty="0" smtClean="0"/>
              <a:t>туда», </a:t>
            </a:r>
            <a:r>
              <a:rPr lang="ru-RU" i="1" dirty="0"/>
              <a:t>и она перейдет; и ничего не будет невозможного для </a:t>
            </a:r>
            <a:r>
              <a:rPr lang="ru-RU" i="1" dirty="0" smtClean="0"/>
              <a:t>вас</a:t>
            </a:r>
            <a:r>
              <a:rPr lang="ru-RU" i="1" dirty="0"/>
              <a:t> </a:t>
            </a:r>
            <a:r>
              <a:rPr lang="ru-RU" dirty="0" smtClean="0"/>
              <a:t>(Мф</a:t>
            </a:r>
            <a:r>
              <a:rPr lang="ru-RU" dirty="0"/>
              <a:t>. 17, 20).</a:t>
            </a:r>
          </a:p>
          <a:p>
            <a:pPr indent="457200" algn="just"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00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332656"/>
            <a:ext cx="7498080" cy="6131768"/>
          </a:xfrm>
        </p:spPr>
        <p:txBody>
          <a:bodyPr>
            <a:noAutofit/>
          </a:bodyPr>
          <a:lstStyle/>
          <a:p>
            <a:pPr indent="0" algn="ctr">
              <a:spcBef>
                <a:spcPts val="0"/>
              </a:spcBef>
              <a:buNone/>
            </a:pPr>
            <a:r>
              <a:rPr lang="ru-RU" sz="2000" b="1" dirty="0" smtClean="0"/>
              <a:t>Веры должна сопровождаться жизнью </a:t>
            </a:r>
            <a:r>
              <a:rPr lang="ru-RU" sz="2000" b="1" dirty="0"/>
              <a:t>по вере и </a:t>
            </a:r>
            <a:r>
              <a:rPr lang="ru-RU" sz="2000" b="1" dirty="0" smtClean="0"/>
              <a:t>добрыми делами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i="1" dirty="0" smtClean="0"/>
              <a:t>Вера </a:t>
            </a:r>
            <a:r>
              <a:rPr lang="ru-RU" sz="2000" i="1" dirty="0"/>
              <a:t>без дел мертва </a:t>
            </a:r>
            <a:r>
              <a:rPr lang="ru-RU" sz="2000" dirty="0"/>
              <a:t>(</a:t>
            </a:r>
            <a:r>
              <a:rPr lang="ru-RU" sz="2000" dirty="0" err="1"/>
              <a:t>Иак</a:t>
            </a:r>
            <a:r>
              <a:rPr lang="ru-RU" sz="2000" dirty="0"/>
              <a:t>. 2:20</a:t>
            </a:r>
            <a:r>
              <a:rPr lang="ru-RU" sz="2000" dirty="0" smtClean="0"/>
              <a:t>).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i="1" dirty="0" smtClean="0"/>
              <a:t>Как </a:t>
            </a:r>
            <a:r>
              <a:rPr lang="ru-RU" sz="2000" i="1" dirty="0"/>
              <a:t>тело без духа мертво, так и вера без дел </a:t>
            </a:r>
            <a:r>
              <a:rPr lang="ru-RU" sz="2000" i="1" dirty="0" smtClean="0"/>
              <a:t>мертва </a:t>
            </a:r>
            <a:r>
              <a:rPr lang="ru-RU" sz="2000" dirty="0" smtClean="0"/>
              <a:t>(</a:t>
            </a:r>
            <a:r>
              <a:rPr lang="ru-RU" sz="2000" dirty="0" err="1" smtClean="0"/>
              <a:t>Иак</a:t>
            </a:r>
            <a:r>
              <a:rPr lang="ru-RU" sz="2000" dirty="0" smtClean="0"/>
              <a:t>. 2:26). 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i="1" dirty="0"/>
              <a:t>Ибо во Христе Иисусе не </a:t>
            </a:r>
            <a:r>
              <a:rPr lang="ru-RU" sz="2000" i="1" dirty="0" smtClean="0"/>
              <a:t>имеет </a:t>
            </a:r>
            <a:r>
              <a:rPr lang="ru-RU" sz="2000" i="1" dirty="0"/>
              <a:t>силы ни обрезание, ни </a:t>
            </a:r>
            <a:r>
              <a:rPr lang="ru-RU" sz="2000" i="1" dirty="0" err="1" smtClean="0"/>
              <a:t>необрезание</a:t>
            </a:r>
            <a:r>
              <a:rPr lang="ru-RU" sz="2000" i="1" dirty="0"/>
              <a:t>, но </a:t>
            </a:r>
            <a:r>
              <a:rPr lang="ru-RU" sz="2000" b="1" i="1" dirty="0"/>
              <a:t>вера, действующая </a:t>
            </a:r>
            <a:r>
              <a:rPr lang="ru-RU" sz="2000" b="1" i="1" dirty="0" smtClean="0"/>
              <a:t>Любовью </a:t>
            </a:r>
            <a:r>
              <a:rPr lang="ru-RU" sz="2000" dirty="0" smtClean="0"/>
              <a:t>(</a:t>
            </a:r>
            <a:r>
              <a:rPr lang="ru-RU" sz="2000" dirty="0" err="1" smtClean="0"/>
              <a:t>Гал</a:t>
            </a:r>
            <a:r>
              <a:rPr lang="ru-RU" sz="2000" dirty="0" smtClean="0"/>
              <a:t>. 5:6).</a:t>
            </a:r>
            <a:endParaRPr lang="ru-RU" sz="2000" dirty="0"/>
          </a:p>
          <a:p>
            <a:pPr marL="82296" indent="457200">
              <a:spcBef>
                <a:spcPts val="0"/>
              </a:spcBef>
              <a:buNone/>
            </a:pPr>
            <a:endParaRPr lang="ru-RU" sz="2000" dirty="0"/>
          </a:p>
          <a:p>
            <a:pPr indent="457200" algn="ctr">
              <a:spcBef>
                <a:spcPts val="0"/>
              </a:spcBef>
            </a:pPr>
            <a:endParaRPr lang="ru-RU" sz="2000" b="1" dirty="0" smtClean="0"/>
          </a:p>
          <a:p>
            <a:pPr indent="0" algn="ctr">
              <a:spcBef>
                <a:spcPts val="0"/>
              </a:spcBef>
              <a:buNone/>
            </a:pPr>
            <a:r>
              <a:rPr lang="ru-RU" sz="2000" b="1" dirty="0" smtClean="0"/>
              <a:t>Необходимость веры: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 smtClean="0"/>
              <a:t>«Не </a:t>
            </a:r>
            <a:r>
              <a:rPr lang="ru-RU" sz="2000" dirty="0"/>
              <a:t>только у нас, носящих имя Христово, за великое почитается вера, но и всё совершаемое в мире даже людьми чуждыми Церкви, совершается верой. На вере утверждено земледелие: не верящий в то, что соберёт урожай, не станет трудиться в поле. Верой руководствуются мореплаватели, вверяя свою судьбу малому судну и волнующееся море предпочитая твёрдой земле, предаваясь неизвестным надеждам и имея при себе только веру, которая для них надежнее всякого </a:t>
            </a:r>
            <a:r>
              <a:rPr lang="ru-RU" sz="2000" dirty="0" smtClean="0"/>
              <a:t>якоря» </a:t>
            </a:r>
          </a:p>
          <a:p>
            <a:pPr marL="82296" indent="457200" algn="r">
              <a:spcBef>
                <a:spcPts val="0"/>
              </a:spcBef>
              <a:buNone/>
            </a:pPr>
            <a:r>
              <a:rPr lang="ru-RU" sz="2000" i="1" dirty="0" smtClean="0"/>
              <a:t>(</a:t>
            </a:r>
            <a:r>
              <a:rPr lang="ru-RU" sz="2000" i="1" dirty="0" err="1" smtClean="0"/>
              <a:t>Свт</a:t>
            </a:r>
            <a:r>
              <a:rPr lang="ru-RU" sz="2000" i="1" dirty="0" smtClean="0"/>
              <a:t>. Кирилл Иерусалимский. </a:t>
            </a:r>
            <a:r>
              <a:rPr lang="ru-RU" sz="2000" i="1" dirty="0" err="1" smtClean="0"/>
              <a:t>Огласительное</a:t>
            </a:r>
            <a:r>
              <a:rPr lang="ru-RU" sz="2000" i="1" dirty="0" smtClean="0"/>
              <a:t> </a:t>
            </a:r>
            <a:r>
              <a:rPr lang="ru-RU" sz="2000" i="1" dirty="0"/>
              <a:t>поучение, 5:3).</a:t>
            </a:r>
          </a:p>
        </p:txBody>
      </p:sp>
    </p:spTree>
    <p:extLst>
      <p:ext uri="{BB962C8B-B14F-4D97-AF65-F5344CB8AC3E}">
        <p14:creationId xmlns:p14="http://schemas.microsoft.com/office/powerpoint/2010/main" val="153753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Понятие о догматическом богословии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«</a:t>
            </a:r>
            <a:r>
              <a:rPr lang="ru-RU" b="1" dirty="0" smtClean="0"/>
              <a:t>Православное </a:t>
            </a:r>
            <a:r>
              <a:rPr lang="ru-RU" b="1" dirty="0"/>
              <a:t>догматическое богословие </a:t>
            </a:r>
            <a:r>
              <a:rPr lang="ru-RU" dirty="0"/>
              <a:t>– наука, в систематическом порядке раскрываются содержание основных христианских </a:t>
            </a:r>
            <a:r>
              <a:rPr lang="ru-RU" dirty="0" err="1"/>
              <a:t>вероучительных</a:t>
            </a:r>
            <a:r>
              <a:rPr lang="ru-RU" dirty="0"/>
              <a:t> истин (догматов), принимаемых всей полнотой Православной </a:t>
            </a:r>
            <a:r>
              <a:rPr lang="ru-RU" dirty="0" smtClean="0"/>
              <a:t>Церкви»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(</a:t>
            </a:r>
            <a:r>
              <a:rPr lang="ru-RU" i="1" dirty="0" err="1"/>
              <a:t>Алипий</a:t>
            </a:r>
            <a:r>
              <a:rPr lang="ru-RU" i="1" dirty="0"/>
              <a:t> (Кастальский-Бороздин), </a:t>
            </a:r>
            <a:r>
              <a:rPr lang="ru-RU" i="1" dirty="0" err="1"/>
              <a:t>архим</a:t>
            </a:r>
            <a:r>
              <a:rPr lang="ru-RU" i="1" dirty="0"/>
              <a:t>., Исайя (Белов), </a:t>
            </a:r>
            <a:r>
              <a:rPr lang="ru-RU" i="1" dirty="0" err="1"/>
              <a:t>архим</a:t>
            </a:r>
            <a:r>
              <a:rPr lang="ru-RU" i="1" dirty="0"/>
              <a:t>. </a:t>
            </a:r>
            <a:r>
              <a:rPr lang="ru-RU" dirty="0"/>
              <a:t>Догматическое богословие. Курс лекций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 smtClean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 </a:t>
            </a:r>
            <a:r>
              <a:rPr lang="ru-RU" b="1" dirty="0" smtClean="0"/>
              <a:t>Догматы</a:t>
            </a:r>
            <a:r>
              <a:rPr lang="ru-RU" dirty="0" smtClean="0"/>
              <a:t> это «откровенные </a:t>
            </a:r>
            <a:r>
              <a:rPr lang="ru-RU" dirty="0"/>
              <a:t>(то есть открываемые нам Самим Богом) истины, преподаваемые людям Церковью, как непререкаемые и неизменные правила спасительной веры</a:t>
            </a:r>
            <a:r>
              <a:rPr lang="ru-RU" dirty="0" smtClean="0"/>
              <a:t>» (</a:t>
            </a:r>
            <a:r>
              <a:rPr lang="ru-RU" i="1" dirty="0" smtClean="0"/>
              <a:t>арх. </a:t>
            </a:r>
            <a:r>
              <a:rPr lang="ru-RU" i="1" dirty="0" err="1" smtClean="0"/>
              <a:t>Макарий</a:t>
            </a:r>
            <a:r>
              <a:rPr lang="ru-RU" i="1" dirty="0" smtClean="0"/>
              <a:t> (Булгаков) </a:t>
            </a:r>
            <a:r>
              <a:rPr lang="ru-RU" i="1" dirty="0" err="1" smtClean="0"/>
              <a:t>Православно</a:t>
            </a:r>
            <a:r>
              <a:rPr lang="ru-RU" i="1" dirty="0" smtClean="0"/>
              <a:t>-догматическое богословие</a:t>
            </a:r>
            <a:r>
              <a:rPr lang="ru-RU" dirty="0" smtClean="0"/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99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778098"/>
          </a:xfrm>
        </p:spPr>
        <p:txBody>
          <a:bodyPr/>
          <a:lstStyle/>
          <a:p>
            <a:pPr algn="ctr"/>
            <a:r>
              <a:rPr lang="ru-RU" dirty="0" smtClean="0"/>
              <a:t>Божественное Откровение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616624"/>
          </a:xfrm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Божественное откровение </a:t>
            </a:r>
            <a:r>
              <a:rPr lang="ru-RU" dirty="0"/>
              <a:t>— это то, что Сам Бог пожелал открыть людям, чтобы они могли правильно и спасительно в Него веровать и достойно Его </a:t>
            </a:r>
            <a:r>
              <a:rPr lang="ru-RU" dirty="0" smtClean="0"/>
              <a:t>чтить.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Бог, многократно и многообразно говоривший издревле отцам в пророках, в последние дни сии говорил нам </a:t>
            </a:r>
            <a:r>
              <a:rPr lang="ru-RU" i="1" dirty="0" smtClean="0"/>
              <a:t>в </a:t>
            </a:r>
            <a:r>
              <a:rPr lang="ru-RU" i="1" dirty="0"/>
              <a:t>Сыне, Которого поставил наследником всего, чрез Которого и веки сотворил</a:t>
            </a:r>
            <a:r>
              <a:rPr lang="ru-RU" dirty="0"/>
              <a:t> (Евр. 1:1-2). </a:t>
            </a:r>
            <a:endParaRPr lang="ru-RU" dirty="0" smtClean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Но </a:t>
            </a:r>
            <a:r>
              <a:rPr lang="ru-RU" i="1" dirty="0"/>
              <a:t>проповедуем премудрость Божию, тайную, сокровенную, которую предназначил Бог прежде веков к славе нашей; которой никто из властей века сего не познал… А нам Бог открыл это Духом Своим; ибо Дух все проницает, и глубины Божии</a:t>
            </a:r>
            <a:r>
              <a:rPr lang="ru-RU" dirty="0"/>
              <a:t> (1 Кор. 2:7-8,10).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Бога не видел никто никогда; единородный Сын, сущий в </a:t>
            </a:r>
            <a:r>
              <a:rPr lang="ru-RU" i="1" dirty="0" err="1"/>
              <a:t>недре</a:t>
            </a:r>
            <a:r>
              <a:rPr lang="ru-RU" i="1" dirty="0"/>
              <a:t> Отчем, Он явил</a:t>
            </a:r>
            <a:r>
              <a:rPr lang="ru-RU" dirty="0"/>
              <a:t> (Ин.1:18).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Никто </a:t>
            </a:r>
            <a:r>
              <a:rPr lang="ru-RU" i="1" dirty="0"/>
              <a:t>не знает Сына, кроме Отца; и Отца не знает никто, кроме Сына, и кому Сын хочет открыть</a:t>
            </a:r>
            <a:r>
              <a:rPr lang="ru-RU" dirty="0"/>
              <a:t> (Мф. 11:27</a:t>
            </a:r>
            <a:r>
              <a:rPr lang="ru-RU" dirty="0" smtClean="0"/>
              <a:t>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Божественное откровение распространяется между людьми и сохраняется в истинной Церкви двумя способами: посредством </a:t>
            </a:r>
            <a:r>
              <a:rPr lang="ru-RU" dirty="0" smtClean="0"/>
              <a:t>Священного </a:t>
            </a:r>
            <a:r>
              <a:rPr lang="ru-RU" dirty="0"/>
              <a:t>Предания и Священного </a:t>
            </a:r>
            <a:r>
              <a:rPr lang="ru-RU" dirty="0" smtClean="0"/>
              <a:t>Писания.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5520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5121"/>
            <a:ext cx="7498080" cy="850106"/>
          </a:xfrm>
        </p:spPr>
        <p:txBody>
          <a:bodyPr/>
          <a:lstStyle/>
          <a:p>
            <a:pPr algn="ctr"/>
            <a:r>
              <a:rPr lang="ru-RU" dirty="0" smtClean="0"/>
              <a:t>Естественное </a:t>
            </a:r>
            <a:r>
              <a:rPr lang="ru-RU" dirty="0" err="1" smtClean="0"/>
              <a:t>богопознание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544616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 smtClean="0"/>
              <a:t>А) Из рассмотрения материального мира</a:t>
            </a:r>
            <a:r>
              <a:rPr lang="ru-RU" i="1" dirty="0" smtClean="0"/>
              <a:t>: Ибо </a:t>
            </a:r>
            <a:r>
              <a:rPr lang="ru-RU" i="1" dirty="0"/>
              <a:t>невидимое Его, вечная сила Его и Божество, от создания мира чрез рассматривание творений видимы</a:t>
            </a:r>
            <a:r>
              <a:rPr lang="ru-RU" dirty="0"/>
              <a:t> (Рим. 1:20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 smtClean="0"/>
              <a:t>От </a:t>
            </a:r>
            <a:r>
              <a:rPr lang="ru-RU" i="1" dirty="0"/>
              <a:t>одной крови Он произвел весь род человеческий для обитания по всему лицу земли, назначив предопределенные времена и пределы их обитанию, дабы они искали Бога, не ощутят ли Его и не найдут ли, хотя Он и недалеко от каждого из нас: ибо мы Им живем и движемся и существуем</a:t>
            </a:r>
            <a:r>
              <a:rPr lang="ru-RU" dirty="0"/>
              <a:t> (</a:t>
            </a:r>
            <a:r>
              <a:rPr lang="ru-RU" dirty="0" err="1"/>
              <a:t>Деян</a:t>
            </a:r>
            <a:r>
              <a:rPr lang="ru-RU" dirty="0"/>
              <a:t>. 17:26-28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10000"/>
              </a:lnSpc>
              <a:buNone/>
            </a:pPr>
            <a:endParaRPr lang="ru-RU" b="1" dirty="0" smtClean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 smtClean="0"/>
              <a:t>Б)</a:t>
            </a:r>
            <a:r>
              <a:rPr lang="ru-RU" b="1" dirty="0"/>
              <a:t> </a:t>
            </a:r>
            <a:r>
              <a:rPr lang="ru-RU" b="1" dirty="0" smtClean="0"/>
              <a:t>Самопознание </a:t>
            </a:r>
            <a:r>
              <a:rPr lang="ru-RU" b="1" dirty="0"/>
              <a:t>(совесть</a:t>
            </a:r>
            <a:r>
              <a:rPr lang="ru-RU" b="1" dirty="0" smtClean="0"/>
              <a:t>):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Когда язычники, не имеющие закона, по природе законное делают, то, не имея закона, они сами себе закон: они показывают, что дело закона у них написано в сердцах, о чем свидетельствует совесть их и мысли их, то обвиняющие, то оправдывающие одна другую</a:t>
            </a:r>
            <a:r>
              <a:rPr lang="ru-RU" dirty="0"/>
              <a:t>» (Рим. 2, 14–15)</a:t>
            </a:r>
          </a:p>
          <a:p>
            <a:pPr marL="82296" indent="457200" algn="just">
              <a:lnSpc>
                <a:spcPct val="110000"/>
              </a:lnSpc>
              <a:buNone/>
            </a:pPr>
            <a:endParaRPr lang="ru-RU" dirty="0"/>
          </a:p>
          <a:p>
            <a:pPr indent="457200" algn="just">
              <a:lnSpc>
                <a:spcPct val="11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67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1393</TotalTime>
  <Words>3042</Words>
  <Application>Microsoft Office PowerPoint</Application>
  <PresentationFormat>Экран (4:3)</PresentationFormat>
  <Paragraphs>153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Православное вероучение – основные положения Православной Церкви</vt:lpstr>
      <vt:lpstr>Рекомендуемая литература</vt:lpstr>
      <vt:lpstr>Предварительные понятия</vt:lpstr>
      <vt:lpstr>Презентация PowerPoint</vt:lpstr>
      <vt:lpstr>Вера</vt:lpstr>
      <vt:lpstr>Презентация PowerPoint</vt:lpstr>
      <vt:lpstr>Понятие о догматическом богословии</vt:lpstr>
      <vt:lpstr>Божественное Откровение</vt:lpstr>
      <vt:lpstr>Естественное богопознание</vt:lpstr>
      <vt:lpstr>Священное Предание</vt:lpstr>
      <vt:lpstr>Священное Писание</vt:lpstr>
      <vt:lpstr>Презентация PowerPoint</vt:lpstr>
      <vt:lpstr>Презентация PowerPoint</vt:lpstr>
      <vt:lpstr>Лекция 1.  10 заповедей Закона Божия. Значение разделения заповедей на две скрижали. Первая заповедь Закона Божия</vt:lpstr>
      <vt:lpstr>Презентация PowerPoint</vt:lpstr>
      <vt:lpstr>10 Заповедей Божиих (Исх. 20:1-17)</vt:lpstr>
      <vt:lpstr>Презентация PowerPoint</vt:lpstr>
      <vt:lpstr>Презентация PowerPoint</vt:lpstr>
      <vt:lpstr>Порядок в любви к Богу, к ближнему и к самому себе</vt:lpstr>
      <vt:lpstr>Презентация PowerPoint</vt:lpstr>
      <vt:lpstr>Первая заповедь</vt:lpstr>
      <vt:lpstr>Презентация PowerPoint</vt:lpstr>
      <vt:lpstr>Презентация PowerPoint</vt:lpstr>
      <vt:lpstr>Презентация PowerPoint</vt:lpstr>
      <vt:lpstr>Грехи против первой заповеди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54</cp:revision>
  <dcterms:created xsi:type="dcterms:W3CDTF">2014-08-30T08:19:03Z</dcterms:created>
  <dcterms:modified xsi:type="dcterms:W3CDTF">2014-09-04T12:56:18Z</dcterms:modified>
</cp:coreProperties>
</file>