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8" r:id="rId3"/>
    <p:sldId id="280" r:id="rId4"/>
    <p:sldId id="257" r:id="rId5"/>
    <p:sldId id="281" r:id="rId6"/>
    <p:sldId id="282" r:id="rId7"/>
    <p:sldId id="259" r:id="rId8"/>
    <p:sldId id="260" r:id="rId9"/>
    <p:sldId id="261" r:id="rId10"/>
    <p:sldId id="262" r:id="rId11"/>
    <p:sldId id="263" r:id="rId12"/>
    <p:sldId id="264" r:id="rId13"/>
    <p:sldId id="283"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08" y="-396"/>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1" y="1"/>
            <a:ext cx="3280497" cy="534103"/>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S Gothic" pitchFamily="2"/>
              <a:cs typeface="Tahoma" pitchFamily="2"/>
            </a:endParaRPr>
          </a:p>
        </p:txBody>
      </p:sp>
      <p:sp>
        <p:nvSpPr>
          <p:cNvPr id="3" name="Дата 2"/>
          <p:cNvSpPr txBox="1">
            <a:spLocks noGrp="1"/>
          </p:cNvSpPr>
          <p:nvPr>
            <p:ph type="dt" sz="quarter" idx="1"/>
          </p:nvPr>
        </p:nvSpPr>
        <p:spPr>
          <a:xfrm>
            <a:off x="4279055" y="1"/>
            <a:ext cx="3280497" cy="534103"/>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ru-RU" sz="1400" b="0" i="0" u="none" strike="noStrike" kern="1200">
              <a:ln>
                <a:noFill/>
              </a:ln>
              <a:latin typeface="Arial" pitchFamily="18"/>
              <a:ea typeface="MS Gothic" pitchFamily="2"/>
              <a:cs typeface="Tahoma" pitchFamily="2"/>
            </a:endParaRPr>
          </a:p>
        </p:txBody>
      </p:sp>
      <p:sp>
        <p:nvSpPr>
          <p:cNvPr id="4" name="Нижний колонтитул 3"/>
          <p:cNvSpPr txBox="1">
            <a:spLocks noGrp="1"/>
          </p:cNvSpPr>
          <p:nvPr>
            <p:ph type="ftr" sz="quarter" idx="2"/>
          </p:nvPr>
        </p:nvSpPr>
        <p:spPr>
          <a:xfrm>
            <a:off x="1" y="10157658"/>
            <a:ext cx="3280497" cy="534103"/>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S Gothic" pitchFamily="2"/>
              <a:cs typeface="Tahoma" pitchFamily="2"/>
            </a:endParaRPr>
          </a:p>
        </p:txBody>
      </p:sp>
      <p:sp>
        <p:nvSpPr>
          <p:cNvPr id="5" name="Номер слайда 4"/>
          <p:cNvSpPr txBox="1">
            <a:spLocks noGrp="1"/>
          </p:cNvSpPr>
          <p:nvPr>
            <p:ph type="sldNum" sz="quarter" idx="3"/>
          </p:nvPr>
        </p:nvSpPr>
        <p:spPr>
          <a:xfrm>
            <a:off x="4279055" y="10157658"/>
            <a:ext cx="3280497" cy="534103"/>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746C3261-2F03-4EF7-A6C0-66DB86C4B0C4}" type="slidenum">
              <a:t>‹#›</a:t>
            </a:fld>
            <a:endParaRPr lang="ru-RU" sz="1400" b="0" i="0" u="none" strike="noStrike" kern="1200">
              <a:ln>
                <a:noFill/>
              </a:ln>
              <a:latin typeface="Arial" pitchFamily="18"/>
              <a:ea typeface="MS Gothic" pitchFamily="2"/>
              <a:cs typeface="Tahoma" pitchFamily="2"/>
            </a:endParaRPr>
          </a:p>
        </p:txBody>
      </p:sp>
    </p:spTree>
    <p:extLst>
      <p:ext uri="{BB962C8B-B14F-4D97-AF65-F5344CB8AC3E}">
        <p14:creationId xmlns:p14="http://schemas.microsoft.com/office/powerpoint/2010/main" val="367173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312920" y="1027079"/>
            <a:ext cx="4934159" cy="3700799"/>
          </a:xfrm>
          <a:prstGeom prst="rect">
            <a:avLst/>
          </a:prstGeom>
          <a:noFill/>
          <a:ln>
            <a:noFill/>
            <a:prstDash val="solid"/>
          </a:ln>
        </p:spPr>
      </p:sp>
      <p:sp>
        <p:nvSpPr>
          <p:cNvPr id="3" name="Заметки 2"/>
          <p:cNvSpPr txBox="1">
            <a:spLocks noGrp="1"/>
          </p:cNvSpPr>
          <p:nvPr>
            <p:ph type="body" sz="quarter" idx="3"/>
          </p:nvPr>
        </p:nvSpPr>
        <p:spPr>
          <a:xfrm>
            <a:off x="1169640" y="5086799"/>
            <a:ext cx="5226479" cy="4107600"/>
          </a:xfrm>
          <a:prstGeom prst="rect">
            <a:avLst/>
          </a:prstGeom>
          <a:noFill/>
          <a:ln>
            <a:noFill/>
          </a:ln>
        </p:spPr>
        <p:txBody>
          <a:bodyPr lIns="0" tIns="0" rIns="0" bIns="0"/>
          <a:lstStyle/>
          <a:p>
            <a:endParaRPr lang="ru-RU"/>
          </a:p>
        </p:txBody>
      </p:sp>
    </p:spTree>
    <p:extLst>
      <p:ext uri="{BB962C8B-B14F-4D97-AF65-F5344CB8AC3E}">
        <p14:creationId xmlns:p14="http://schemas.microsoft.com/office/powerpoint/2010/main" val="902266536"/>
      </p:ext>
    </p:extLst>
  </p:cSld>
  <p:clrMap bg1="lt1" tx1="dk1" bg2="lt2" tx2="dk2" accent1="accent1" accent2="accent2" accent3="accent3" accent4="accent4" accent5="accent5" accent6="accent6" hlink="hlink" folHlink="folHlink"/>
  <p:notesStyle>
    <a:lvl1pPr rtl="0" hangingPunct="0">
      <a:buNone/>
      <a:tabLst/>
      <a:defRPr lang="ru-RU" sz="2400" b="0" i="0" u="none" strike="noStrike">
        <a:ln>
          <a:noFill/>
        </a:ln>
        <a:solidFill>
          <a:srgbClr val="000000"/>
        </a:solidFill>
        <a:latin typeface="Thorndale"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119" cy="4107600"/>
          </a:xfrm>
        </p:spPr>
        <p:txBody>
          <a:bodyPr>
            <a:spAutoFit/>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107959"/>
          </a:xfrm>
        </p:spPr>
        <p:txBody>
          <a:bodyPr>
            <a:spAutoFit/>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1169640" y="5086799"/>
            <a:ext cx="5226479" cy="4017600"/>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val="41851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0151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97725" y="555625"/>
            <a:ext cx="2151063" cy="6308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41363" y="555625"/>
            <a:ext cx="6303962" cy="6308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9611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9348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233999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41363" y="2101850"/>
            <a:ext cx="4227512"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21275" y="2101850"/>
            <a:ext cx="4227513"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7709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3861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3765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32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68357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80748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 name="Прямоугольник 1"/>
          <p:cNvSpPr/>
          <p:nvPr/>
        </p:nvSpPr>
        <p:spPr>
          <a:xfrm>
            <a:off x="404640" y="1893240"/>
            <a:ext cx="9675000" cy="5666399"/>
          </a:xfrm>
          <a:prstGeom prst="rect">
            <a:avLst/>
          </a:prstGeom>
          <a:solidFill>
            <a:srgbClr val="DDDDDD"/>
          </a:solidFill>
          <a:ln w="25400">
            <a:solidFill>
              <a:srgbClr val="C0C0C0"/>
            </a:solidFill>
            <a:prstDash val="solid"/>
          </a:ln>
        </p:spPr>
        <p:txBody>
          <a:bodyPr lIns="0" tIns="0" rIns="0" bIns="0" anchor="ctr" anchorCtr="1"/>
          <a:lstStyle/>
          <a:p>
            <a:pPr lvl="0" rtl="0" hangingPunct="0">
              <a:buNone/>
              <a:tabLst/>
            </a:pPr>
            <a:endParaRPr lang="ru-RU" sz="2400">
              <a:latin typeface="Thorndale" pitchFamily="18"/>
              <a:ea typeface="Lucida Sans Unicode" pitchFamily="2"/>
              <a:cs typeface="Tahoma" pitchFamily="2"/>
            </a:endParaRPr>
          </a:p>
        </p:txBody>
      </p:sp>
      <p:sp>
        <p:nvSpPr>
          <p:cNvPr id="3" name="Заголовок 2"/>
          <p:cNvSpPr txBox="1">
            <a:spLocks noGrp="1"/>
          </p:cNvSpPr>
          <p:nvPr>
            <p:ph type="title"/>
          </p:nvPr>
        </p:nvSpPr>
        <p:spPr>
          <a:xfrm>
            <a:off x="740879" y="555479"/>
            <a:ext cx="8608319" cy="1262520"/>
          </a:xfrm>
          <a:prstGeom prst="rect">
            <a:avLst/>
          </a:prstGeom>
          <a:noFill/>
          <a:ln>
            <a:noFill/>
          </a:ln>
        </p:spPr>
        <p:txBody>
          <a:bodyPr lIns="0" tIns="0" rIns="0" bIns="0" anchor="ctr"/>
          <a:lstStyle/>
          <a:p>
            <a:endParaRPr lang="ru-RU"/>
          </a:p>
        </p:txBody>
      </p:sp>
      <p:sp>
        <p:nvSpPr>
          <p:cNvPr id="4" name="Текст 3"/>
          <p:cNvSpPr txBox="1">
            <a:spLocks noGrp="1"/>
          </p:cNvSpPr>
          <p:nvPr>
            <p:ph type="body" idx="1"/>
          </p:nvPr>
        </p:nvSpPr>
        <p:spPr>
          <a:xfrm>
            <a:off x="740879" y="2101680"/>
            <a:ext cx="8608319" cy="4762799"/>
          </a:xfrm>
          <a:prstGeom prst="rect">
            <a:avLst/>
          </a:prstGeom>
          <a:noFill/>
          <a:ln>
            <a:noFill/>
          </a:ln>
        </p:spPr>
        <p:txBody>
          <a:bodyPr lIns="0" tIns="0" rIns="0" bIns="0"/>
          <a:lstStyle>
            <a:defPPr marL="432000" marR="0" lvl="0" indent="-324000" algn="l">
              <a:buClr>
                <a:srgbClr val="0E594D"/>
              </a:buClr>
              <a:buSzPct val="45000"/>
              <a:buFont typeface="StarSymbol"/>
              <a:buNone/>
              <a:defRPr lang="ru-RU" sz="3200" b="0" i="0" u="none" strike="noStrike">
                <a:ln>
                  <a:noFill/>
                </a:ln>
                <a:solidFill>
                  <a:srgbClr val="000000"/>
                </a:solidFill>
                <a:latin typeface="Albany" pitchFamily="34"/>
                <a:ea typeface="Lucida Sans Unicode" pitchFamily="2"/>
                <a:cs typeface="Tahoma" pitchFamily="2"/>
              </a:defRPr>
            </a:defPPr>
            <a:lvl1pPr marL="432000" marR="0" lvl="0" indent="-324000" algn="l">
              <a:buClr>
                <a:srgbClr val="0E594D"/>
              </a:buClr>
              <a:buSzPct val="45000"/>
              <a:buFont typeface="StarSymbol"/>
              <a:buChar char="●"/>
              <a:defRPr lang="ru-RU" sz="3200" b="0" i="0" u="none" strike="noStrike">
                <a:ln>
                  <a:noFill/>
                </a:ln>
                <a:solidFill>
                  <a:srgbClr val="000000"/>
                </a:solidFill>
                <a:latin typeface="Albany" pitchFamily="34"/>
                <a:ea typeface="Lucida Sans Unicode" pitchFamily="2"/>
                <a:cs typeface="Tahoma" pitchFamily="2"/>
              </a:defRPr>
            </a:lvl1pPr>
            <a:lvl2pPr marL="864000" marR="0" lvl="1" indent="-288000" algn="l">
              <a:buClr>
                <a:srgbClr val="000000"/>
              </a:buClr>
              <a:buSzPct val="75000"/>
              <a:buFont typeface="StarSymbol"/>
              <a:buChar char="–"/>
              <a:defRPr lang="ru-RU" sz="2800" b="0" i="0" u="none" strike="noStrike">
                <a:ln>
                  <a:noFill/>
                </a:ln>
                <a:solidFill>
                  <a:srgbClr val="000000"/>
                </a:solidFill>
                <a:latin typeface="Albany" pitchFamily="34"/>
                <a:ea typeface="Lucida Sans Unicode" pitchFamily="2"/>
                <a:cs typeface="Tahoma" pitchFamily="2"/>
              </a:defRPr>
            </a:lvl2pPr>
            <a:lvl3pPr marL="1296000" marR="0" lvl="2" indent="-216000" algn="l">
              <a:buClr>
                <a:srgbClr val="000000"/>
              </a:buClr>
              <a:buSzPct val="45000"/>
              <a:buFont typeface="StarSymbol"/>
              <a:buChar char="●"/>
              <a:defRPr lang="ru-RU" sz="2400" b="0" i="0" u="none" strike="noStrike">
                <a:ln>
                  <a:noFill/>
                </a:ln>
                <a:solidFill>
                  <a:srgbClr val="000000"/>
                </a:solidFill>
                <a:latin typeface="Albany" pitchFamily="34"/>
                <a:ea typeface="Lucida Sans Unicode" pitchFamily="2"/>
                <a:cs typeface="Tahoma" pitchFamily="2"/>
              </a:defRPr>
            </a:lvl3pPr>
            <a:lvl4pPr marL="1728000" marR="0" lvl="3" indent="-216000" algn="l">
              <a:buClr>
                <a:srgbClr val="000000"/>
              </a:buClr>
              <a:buSzPct val="75000"/>
              <a:buFont typeface="StarSymbol"/>
              <a:buChar char="–"/>
              <a:defRPr lang="ru-RU" sz="2000" b="0" i="0" u="none" strike="noStrike">
                <a:ln>
                  <a:noFill/>
                </a:ln>
                <a:solidFill>
                  <a:srgbClr val="000000"/>
                </a:solidFill>
                <a:latin typeface="Albany" pitchFamily="34"/>
                <a:ea typeface="Lucida Sans Unicode" pitchFamily="2"/>
                <a:cs typeface="Tahoma" pitchFamily="2"/>
              </a:defRPr>
            </a:lvl4pPr>
            <a:lvl5pPr marL="2160000" marR="0" lvl="4"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5pPr>
            <a:lvl6pPr marL="2591999" marR="0" lvl="5"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6pPr>
            <a:lvl7pPr marL="3023999" marR="0" lvl="6"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7pPr>
            <a:lvl8pPr marL="3456000" marR="0" lvl="7"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8pPr>
            <a:lvl9pPr marL="3887999" marR="0" lvl="8"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Прямоугольник 4"/>
          <p:cNvSpPr/>
          <p:nvPr/>
        </p:nvSpPr>
        <p:spPr>
          <a:xfrm>
            <a:off x="0" y="0"/>
            <a:ext cx="181800" cy="91871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ru-RU" sz="2400">
              <a:latin typeface="Thorndale" pitchFamily="18"/>
              <a:ea typeface="Lucida Sans Unicode" pitchFamily="2"/>
              <a:cs typeface="Tahoma" pitchFamily="2"/>
            </a:endParaRPr>
          </a:p>
        </p:txBody>
      </p:sp>
      <p:sp>
        <p:nvSpPr>
          <p:cNvPr id="6" name="Прямоугольник 5"/>
          <p:cNvSpPr/>
          <p:nvPr/>
        </p:nvSpPr>
        <p:spPr>
          <a:xfrm>
            <a:off x="0" y="2381399"/>
            <a:ext cx="181800" cy="91871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ru-RU" sz="2400">
              <a:latin typeface="Thorndale" pitchFamily="18"/>
              <a:ea typeface="Lucida Sans Unicode" pitchFamily="2"/>
              <a:cs typeface="Tahoma" pitchFamily="2"/>
            </a:endParaRPr>
          </a:p>
        </p:txBody>
      </p:sp>
      <p:sp>
        <p:nvSpPr>
          <p:cNvPr id="7" name="Прямоугольник 6"/>
          <p:cNvSpPr/>
          <p:nvPr/>
        </p:nvSpPr>
        <p:spPr>
          <a:xfrm>
            <a:off x="0" y="1168559"/>
            <a:ext cx="181800" cy="918719"/>
          </a:xfrm>
          <a:prstGeom prst="rect">
            <a:avLst/>
          </a:prstGeom>
          <a:solidFill>
            <a:srgbClr val="125C8D"/>
          </a:solidFill>
          <a:ln w="25400">
            <a:solidFill>
              <a:schemeClr val="accent1">
                <a:shade val="50000"/>
              </a:schemeClr>
            </a:solidFill>
            <a:prstDash val="solid"/>
          </a:ln>
        </p:spPr>
        <p:txBody>
          <a:bodyPr lIns="0" tIns="0" rIns="0" bIns="0" anchor="ctr" anchorCtr="1"/>
          <a:lstStyle/>
          <a:p>
            <a:pPr lvl="0" rtl="0" hangingPunct="0">
              <a:buNone/>
              <a:tabLst/>
            </a:pPr>
            <a:endParaRPr lang="ru-RU" sz="2400">
              <a:latin typeface="Thorndale" pitchFamily="18"/>
              <a:ea typeface="Lucida Sans Unicode" pitchFamily="2"/>
              <a:cs typeface="Tahoma"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buNone/>
        <a:tabLst/>
        <a:defRPr lang="ru-RU" sz="4400" b="1" i="0" u="none" strike="noStrike">
          <a:ln>
            <a:noFill/>
          </a:ln>
          <a:solidFill>
            <a:srgbClr val="333333"/>
          </a:solidFill>
          <a:latin typeface="Albany" pitchFamily="34"/>
          <a:cs typeface="Tahoma" pitchFamily="2"/>
        </a:defRPr>
      </a:lvl1pPr>
    </p:titleStyle>
    <p:bodyStyle>
      <a:lvl1pPr marL="0" marR="0" indent="-324000" algn="l" rtl="0" hangingPunct="0">
        <a:tabLst/>
        <a:defRPr lang="ru-RU" sz="3200" b="0" i="0" u="none" strike="noStrike">
          <a:ln>
            <a:noFill/>
          </a:ln>
          <a:solidFill>
            <a:srgbClr val="000000"/>
          </a:solidFill>
          <a:latin typeface="Albany" pitchFamily="34"/>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1089;&#1074;&#1077;&#1095;&#1080;.jpe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68359" y="2680560"/>
            <a:ext cx="9071640" cy="1875240"/>
          </a:xfrm>
        </p:spPr>
        <p:txBody>
          <a:bodyPr/>
          <a:lstStyle/>
          <a:p>
            <a:pPr lvl="0"/>
            <a:r>
              <a:rPr lang="ru-RU" dirty="0"/>
              <a:t>Лекция 1.</a:t>
            </a:r>
            <a:br>
              <a:rPr lang="ru-RU" dirty="0"/>
            </a:br>
            <a:r>
              <a:rPr lang="ru-RU" dirty="0"/>
              <a:t>Христианское богослужение — основные понятия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91840" y="323453"/>
            <a:ext cx="8608319" cy="1250279"/>
          </a:xfrm>
        </p:spPr>
        <p:txBody>
          <a:bodyPr/>
          <a:lstStyle/>
          <a:p>
            <a:r>
              <a:rPr lang="ru-RU" dirty="0" smtClean="0"/>
              <a:t>Чтение Апостола</a:t>
            </a:r>
            <a:endParaRPr lang="ru-RU" dirty="0"/>
          </a:p>
        </p:txBody>
      </p:sp>
      <p:pic>
        <p:nvPicPr>
          <p:cNvPr id="3080" name="Picture 8" descr="C:\Users\Василий\Desktop\библейско-богсловские курсы\1 лекция\чтение Апостол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09" y="1907629"/>
            <a:ext cx="8261175" cy="5526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935856" y="251445"/>
            <a:ext cx="8608319" cy="1172520"/>
          </a:xfrm>
        </p:spPr>
        <p:txBody>
          <a:bodyPr/>
          <a:lstStyle/>
          <a:p>
            <a:pPr lvl="0"/>
            <a:r>
              <a:rPr lang="ru-RU" dirty="0" smtClean="0"/>
              <a:t>Священнодействия за богослужением</a:t>
            </a:r>
            <a:endParaRPr lang="ru-RU" dirty="0"/>
          </a:p>
        </p:txBody>
      </p:sp>
      <p:sp>
        <p:nvSpPr>
          <p:cNvPr id="3" name="Текст 2"/>
          <p:cNvSpPr txBox="1">
            <a:spLocks noGrp="1"/>
          </p:cNvSpPr>
          <p:nvPr>
            <p:ph type="body" idx="4294967295"/>
          </p:nvPr>
        </p:nvSpPr>
        <p:spPr>
          <a:xfrm>
            <a:off x="740879" y="2101680"/>
            <a:ext cx="8608319" cy="4124206"/>
          </a:xfrm>
        </p:spPr>
        <p:txBody>
          <a:bodyPr>
            <a:spAutoFit/>
          </a:bodyPr>
          <a:lstStyle>
            <a:defPPr marL="432000" marR="0" lvl="0" indent="-324000" algn="l">
              <a:buClr>
                <a:srgbClr val="0E594D"/>
              </a:buClr>
              <a:buSzPct val="45000"/>
              <a:buFont typeface="StarSymbol"/>
              <a:buNone/>
              <a:defRPr lang="ru-RU" sz="3200" b="0" i="0" u="none" strike="noStrike">
                <a:ln>
                  <a:noFill/>
                </a:ln>
                <a:solidFill>
                  <a:srgbClr val="000000"/>
                </a:solidFill>
                <a:latin typeface="Albany" pitchFamily="34"/>
                <a:ea typeface="Lucida Sans Unicode" pitchFamily="2"/>
                <a:cs typeface="Tahoma" pitchFamily="2"/>
              </a:defRPr>
            </a:defPPr>
            <a:lvl1pPr marL="432000" marR="0" lvl="0" indent="-324000" algn="l">
              <a:buClr>
                <a:srgbClr val="0E594D"/>
              </a:buClr>
              <a:buSzPct val="45000"/>
              <a:buFont typeface="StarSymbol"/>
              <a:buChar char="●"/>
              <a:defRPr lang="ru-RU" sz="3200" b="0" i="0" u="none" strike="noStrike">
                <a:ln>
                  <a:noFill/>
                </a:ln>
                <a:solidFill>
                  <a:srgbClr val="000000"/>
                </a:solidFill>
                <a:latin typeface="Albany" pitchFamily="34"/>
                <a:ea typeface="Lucida Sans Unicode" pitchFamily="2"/>
                <a:cs typeface="Tahoma" pitchFamily="2"/>
              </a:defRPr>
            </a:lvl1pPr>
            <a:lvl2pPr marL="864000" marR="0" lvl="1" indent="-288000" algn="l">
              <a:buClr>
                <a:srgbClr val="000000"/>
              </a:buClr>
              <a:buSzPct val="75000"/>
              <a:buFont typeface="StarSymbol"/>
              <a:buChar char="–"/>
              <a:defRPr lang="ru-RU" sz="2800" b="0" i="0" u="none" strike="noStrike">
                <a:ln>
                  <a:noFill/>
                </a:ln>
                <a:solidFill>
                  <a:srgbClr val="000000"/>
                </a:solidFill>
                <a:latin typeface="Albany" pitchFamily="34"/>
                <a:ea typeface="Lucida Sans Unicode" pitchFamily="2"/>
                <a:cs typeface="Tahoma" pitchFamily="2"/>
              </a:defRPr>
            </a:lvl2pPr>
            <a:lvl3pPr marL="1296000" marR="0" lvl="2" indent="-216000" algn="l">
              <a:buClr>
                <a:srgbClr val="000000"/>
              </a:buClr>
              <a:buSzPct val="45000"/>
              <a:buFont typeface="StarSymbol"/>
              <a:buChar char="●"/>
              <a:defRPr lang="ru-RU" sz="2400" b="0" i="0" u="none" strike="noStrike">
                <a:ln>
                  <a:noFill/>
                </a:ln>
                <a:solidFill>
                  <a:srgbClr val="000000"/>
                </a:solidFill>
                <a:latin typeface="Albany" pitchFamily="34"/>
                <a:ea typeface="Lucida Sans Unicode" pitchFamily="2"/>
                <a:cs typeface="Tahoma" pitchFamily="2"/>
              </a:defRPr>
            </a:lvl3pPr>
            <a:lvl4pPr marL="1728000" marR="0" lvl="3" indent="-216000" algn="l">
              <a:buClr>
                <a:srgbClr val="000000"/>
              </a:buClr>
              <a:buSzPct val="75000"/>
              <a:buFont typeface="StarSymbol"/>
              <a:buChar char="–"/>
              <a:defRPr lang="ru-RU" sz="2000" b="0" i="0" u="none" strike="noStrike">
                <a:ln>
                  <a:noFill/>
                </a:ln>
                <a:solidFill>
                  <a:srgbClr val="000000"/>
                </a:solidFill>
                <a:latin typeface="Albany" pitchFamily="34"/>
                <a:ea typeface="Lucida Sans Unicode" pitchFamily="2"/>
                <a:cs typeface="Tahoma" pitchFamily="2"/>
              </a:defRPr>
            </a:lvl4pPr>
            <a:lvl5pPr marL="2160000" marR="0" lvl="4"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5pPr>
            <a:lvl6pPr marL="2591999" marR="0" lvl="5"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6pPr>
            <a:lvl7pPr marL="3023999" marR="0" lvl="6"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7pPr>
            <a:lvl8pPr marL="3456000" marR="0" lvl="7"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8pPr>
            <a:lvl9pPr marL="3887999" marR="0" lvl="8"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9pPr>
          </a:lstStyle>
          <a:p>
            <a:pPr marL="107999" lvl="0" indent="0" algn="ctr">
              <a:buNone/>
            </a:pPr>
            <a:r>
              <a:rPr lang="ru-RU" b="1" i="1" dirty="0"/>
              <a:t>Таинства церковные:</a:t>
            </a:r>
            <a:endParaRPr lang="ru-RU" b="1" i="1" dirty="0" smtClean="0"/>
          </a:p>
          <a:p>
            <a:pPr marL="431999" lvl="0"/>
            <a:r>
              <a:rPr lang="ru-RU" b="1" dirty="0" smtClean="0"/>
              <a:t>Крещения </a:t>
            </a:r>
            <a:r>
              <a:rPr lang="ru-RU" sz="4400" b="1" dirty="0" smtClean="0"/>
              <a:t> </a:t>
            </a:r>
            <a:endParaRPr lang="ru-RU" sz="4400" b="1" dirty="0"/>
          </a:p>
          <a:p>
            <a:pPr marL="431999" lvl="0"/>
            <a:r>
              <a:rPr lang="ru-RU" b="1" dirty="0"/>
              <a:t>Миропомазания</a:t>
            </a:r>
          </a:p>
          <a:p>
            <a:pPr marL="431999" lvl="0"/>
            <a:r>
              <a:rPr lang="ru-RU" b="1" dirty="0"/>
              <a:t>Покаяния</a:t>
            </a:r>
          </a:p>
          <a:p>
            <a:pPr marL="431999" lvl="0"/>
            <a:r>
              <a:rPr lang="ru-RU" b="1" dirty="0"/>
              <a:t>Причащения (Евхаристии)</a:t>
            </a:r>
          </a:p>
          <a:p>
            <a:pPr marL="431999" lvl="0"/>
            <a:r>
              <a:rPr lang="ru-RU" b="1" dirty="0"/>
              <a:t>Венчания</a:t>
            </a:r>
          </a:p>
          <a:p>
            <a:pPr marL="431999" lvl="0"/>
            <a:r>
              <a:rPr lang="ru-RU" b="1" dirty="0"/>
              <a:t>Соборования (Елеосвящения)</a:t>
            </a:r>
          </a:p>
          <a:p>
            <a:pPr marL="431999" lvl="0"/>
            <a:r>
              <a:rPr lang="ru-RU" b="1" dirty="0"/>
              <a:t> Священства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55479"/>
            <a:ext cx="8608319" cy="1262880"/>
          </a:xfrm>
        </p:spPr>
        <p:txBody>
          <a:bodyPr>
            <a:spAutoFit/>
          </a:bodyPr>
          <a:lstStyle/>
          <a:p>
            <a:pPr lvl="0"/>
            <a:r>
              <a:rPr lang="ru-RU" sz="2800"/>
              <a:t> Цель же увещания есть любовь от чистого сердца и доброй совести и нелицемерной веры (1 Тим. 1:5)</a:t>
            </a:r>
          </a:p>
        </p:txBody>
      </p:sp>
      <p:pic>
        <p:nvPicPr>
          <p:cNvPr id="4100" name="Picture 4" descr="C:\Users\Василий\Desktop\библейско-богсловские курсы\1 лекция\проповед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012" y="1950749"/>
            <a:ext cx="7958764" cy="5501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840" y="467469"/>
            <a:ext cx="8608319" cy="899517"/>
          </a:xfrm>
        </p:spPr>
        <p:txBody>
          <a:bodyPr/>
          <a:lstStyle/>
          <a:p>
            <a:r>
              <a:rPr lang="ru-RU" dirty="0" smtClean="0"/>
              <a:t>Крестное знамение</a:t>
            </a:r>
            <a:endParaRPr lang="ru-RU" dirty="0"/>
          </a:p>
        </p:txBody>
      </p:sp>
      <p:sp>
        <p:nvSpPr>
          <p:cNvPr id="3" name="Объект 2"/>
          <p:cNvSpPr>
            <a:spLocks noGrp="1"/>
          </p:cNvSpPr>
          <p:nvPr>
            <p:ph idx="1"/>
          </p:nvPr>
        </p:nvSpPr>
        <p:spPr>
          <a:xfrm>
            <a:off x="503808" y="2051645"/>
            <a:ext cx="9361039" cy="5508029"/>
          </a:xfrm>
        </p:spPr>
        <p:txBody>
          <a:bodyPr/>
          <a:lstStyle/>
          <a:p>
            <a:pPr marL="0" indent="457200" algn="just">
              <a:buNone/>
            </a:pPr>
            <a:r>
              <a:rPr lang="ru-RU" sz="2100" dirty="0"/>
              <a:t>«Удивительнее всего честной Крест. Ибо ничем иным ниспровергнута смерть, уничтожен первородный грех, повержен ад, даровано Воскресение, дана нам сила презирать настоящее и даже самую смерть, достигнуто возвращение к первоначальному блаженству, открыты врата Рая, наша природа села одесную Бога, мы сделались чадами Божиими и наследниками, — если не Крестом Господа нашего Иисуса Христа. Смерть Христа, или Крест, облачила нас </a:t>
            </a:r>
            <a:r>
              <a:rPr lang="ru-RU" sz="2100" dirty="0" err="1"/>
              <a:t>воипостастной</a:t>
            </a:r>
            <a:r>
              <a:rPr lang="ru-RU" sz="2100" dirty="0"/>
              <a:t> Божией Мудростью и Силой… Он дан нам в знамение на челе, как Израилю — обрезание. Через него мы, верные, отличаемся от неверных и узнаемся. Он — щит, и оружие, и памятник победы над дьяволом. Он — печать, чтобы не коснулся нас Истребляющий, как говорит Писание (Исх.12,12,29). Он — восстание лежащих, стоящих опора, немощных посох, обращающихся руководство, преуспевающих совершенствование, души и тела спасение, </a:t>
            </a:r>
            <a:r>
              <a:rPr lang="ru-RU" sz="2100" dirty="0" err="1"/>
              <a:t>отгнание</a:t>
            </a:r>
            <a:r>
              <a:rPr lang="ru-RU" sz="2100" dirty="0"/>
              <a:t> всяких зол, всех благ податель, греха истребление, растение Воскресения, древо Жизни Вечной</a:t>
            </a:r>
            <a:r>
              <a:rPr lang="ru-RU" sz="2100" dirty="0" smtClean="0"/>
              <a:t>» </a:t>
            </a:r>
            <a:r>
              <a:rPr lang="ru-RU" sz="2100" dirty="0"/>
              <a:t>(</a:t>
            </a:r>
            <a:r>
              <a:rPr lang="ru-RU" sz="2100" i="1" dirty="0" err="1"/>
              <a:t>Прп</a:t>
            </a:r>
            <a:r>
              <a:rPr lang="ru-RU" sz="2100" i="1" dirty="0"/>
              <a:t>. Иоанн </a:t>
            </a:r>
            <a:r>
              <a:rPr lang="ru-RU" sz="2100" i="1" dirty="0" err="1"/>
              <a:t>Дамаскин</a:t>
            </a:r>
            <a:r>
              <a:rPr lang="ru-RU" sz="2100" i="1" dirty="0"/>
              <a:t>. Точное изложение Православной веры. Кн. IV, гл. XI</a:t>
            </a:r>
            <a:r>
              <a:rPr lang="ru-RU" sz="2100" dirty="0"/>
              <a:t>).</a:t>
            </a:r>
          </a:p>
        </p:txBody>
      </p:sp>
    </p:spTree>
    <p:extLst>
      <p:ext uri="{BB962C8B-B14F-4D97-AF65-F5344CB8AC3E}">
        <p14:creationId xmlns:p14="http://schemas.microsoft.com/office/powerpoint/2010/main" val="166806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863848" y="2195661"/>
            <a:ext cx="8608319" cy="4607639"/>
          </a:xfrm>
        </p:spPr>
        <p:txBody>
          <a:bodyPr/>
          <a:lstStyle/>
          <a:p>
            <a:pPr lvl="0" indent="457200" algn="just"/>
            <a:r>
              <a:rPr lang="ru-RU" sz="3600" b="0" dirty="0"/>
              <a:t>«Не просто пальцами должно его изображать, наипаче произволением и с полной верой. Если так изобразишь его на челе, ни один из нечистых духов не сможет приблизиться к тебе, видя тот меч, которым ранен, то оружие, от которого получил смертельную рану» (</a:t>
            </a:r>
            <a:r>
              <a:rPr lang="ru-RU" sz="3600" b="0" i="1" dirty="0" err="1"/>
              <a:t>прп</a:t>
            </a:r>
            <a:r>
              <a:rPr lang="ru-RU" sz="3600" b="0" i="1" dirty="0"/>
              <a:t>. Кирилл Иерусалимский. </a:t>
            </a:r>
            <a:r>
              <a:rPr lang="ru-RU" sz="3600" b="0" i="1" dirty="0" err="1"/>
              <a:t>Огласительные</a:t>
            </a:r>
            <a:r>
              <a:rPr lang="ru-RU" sz="3600" b="0" i="1" dirty="0"/>
              <a:t> поучения. XIII, 36</a:t>
            </a:r>
            <a:r>
              <a:rPr lang="ru-RU" sz="3600" b="0"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474119"/>
            <a:ext cx="8608319" cy="1425959"/>
          </a:xfrm>
        </p:spPr>
        <p:txBody>
          <a:bodyPr>
            <a:spAutoFit/>
          </a:bodyPr>
          <a:lstStyle/>
          <a:p>
            <a:pPr lvl="0"/>
            <a:r>
              <a:rPr lang="ru-RU" sz="2000" b="0" dirty="0"/>
              <a:t>«Не стыдимся исповедовать Распятого. С дерзновением да будет налагаема пальцами печать на челе и на всем: на вкушаемом хлебе, на чашах с питьем, на входах и выходах, перед сном, когда ложимся и когда встаем, бываем в пути и покоимся» (</a:t>
            </a:r>
            <a:r>
              <a:rPr lang="ru-RU" sz="2000" b="0" dirty="0" err="1"/>
              <a:t>прп</a:t>
            </a:r>
            <a:r>
              <a:rPr lang="ru-RU" sz="2000" b="0" dirty="0"/>
              <a:t>. Кирилл Иерусалимский. </a:t>
            </a:r>
            <a:r>
              <a:rPr lang="ru-RU" sz="2000" b="0" dirty="0" err="1"/>
              <a:t>Огласительные</a:t>
            </a:r>
            <a:r>
              <a:rPr lang="ru-RU" sz="2000" b="0" dirty="0"/>
              <a:t> поучения. XIII, 36).</a:t>
            </a:r>
          </a:p>
        </p:txBody>
      </p:sp>
      <p:pic>
        <p:nvPicPr>
          <p:cNvPr id="5124" name="Picture 4" descr="C:\Users\Василий\Desktop\библейско-богсловские курсы\1 лекция\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72" y="2339677"/>
            <a:ext cx="8287847" cy="4673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079872" y="734015"/>
            <a:ext cx="7920880" cy="677108"/>
          </a:xfrm>
        </p:spPr>
        <p:txBody>
          <a:bodyPr wrap="square">
            <a:spAutoFit/>
          </a:bodyPr>
          <a:lstStyle/>
          <a:p>
            <a:pPr lvl="0"/>
            <a:r>
              <a:rPr lang="ru-RU" dirty="0"/>
              <a:t>Иерейское благословение</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70" y="1835621"/>
            <a:ext cx="10347181" cy="572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848365"/>
            <a:ext cx="8608319" cy="677108"/>
          </a:xfrm>
        </p:spPr>
        <p:txBody>
          <a:bodyPr>
            <a:spAutoFit/>
          </a:bodyPr>
          <a:lstStyle/>
          <a:p>
            <a:pPr lvl="0"/>
            <a:r>
              <a:rPr lang="ru-RU" dirty="0" smtClean="0"/>
              <a:t>Принятие благословения</a:t>
            </a:r>
            <a:endParaRPr lang="ru-RU" dirty="0"/>
          </a:p>
        </p:txBody>
      </p:sp>
      <p:pic>
        <p:nvPicPr>
          <p:cNvPr id="7172" name="Picture 4" descr="C:\Users\Василий\Desktop\библейско-богсловские курсы\1 лекция\blagosloven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024" y="2057528"/>
            <a:ext cx="5415484" cy="526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91840" y="292886"/>
            <a:ext cx="8712967" cy="677108"/>
          </a:xfrm>
        </p:spPr>
        <p:txBody>
          <a:bodyPr wrap="square">
            <a:spAutoFit/>
          </a:bodyPr>
          <a:lstStyle/>
          <a:p>
            <a:pPr lvl="0"/>
            <a:r>
              <a:rPr lang="ru-RU" dirty="0"/>
              <a:t>Мир всем</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9" y="1708512"/>
            <a:ext cx="10512921" cy="581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600480"/>
            <a:ext cx="8608319" cy="1172520"/>
          </a:xfrm>
        </p:spPr>
        <p:txBody>
          <a:bodyPr/>
          <a:lstStyle/>
          <a:p>
            <a:pPr lvl="0"/>
            <a:r>
              <a:rPr lang="ru-RU"/>
              <a:t>Архиерейское благословение</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03" y="1907629"/>
            <a:ext cx="11518679" cy="637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117000"/>
            <a:ext cx="8607960" cy="1262520"/>
          </a:xfrm>
        </p:spPr>
        <p:txBody>
          <a:bodyPr>
            <a:spAutoFit/>
          </a:bodyPr>
          <a:lstStyle/>
          <a:p>
            <a:pPr lvl="0"/>
            <a:r>
              <a:rPr lang="ru-RU" dirty="0"/>
              <a:t>Рекомендуемая литература</a:t>
            </a:r>
          </a:p>
        </p:txBody>
      </p:sp>
      <p:sp>
        <p:nvSpPr>
          <p:cNvPr id="3" name="Текст 2"/>
          <p:cNvSpPr txBox="1">
            <a:spLocks noGrp="1"/>
          </p:cNvSpPr>
          <p:nvPr>
            <p:ph type="body" idx="4294967295"/>
          </p:nvPr>
        </p:nvSpPr>
        <p:spPr>
          <a:xfrm>
            <a:off x="503808" y="2267669"/>
            <a:ext cx="9071640" cy="4899239"/>
          </a:xfrm>
        </p:spPr>
        <p:txBody>
          <a:bodyPr/>
          <a:lstStyle>
            <a:defPPr marL="503999" marR="0" lvl="0" indent="-431999" algn="l">
              <a:buClr>
                <a:srgbClr val="FF9966"/>
              </a:buClr>
              <a:buSzPct val="75000"/>
              <a:buFont typeface="StarSymbol"/>
              <a:buNone/>
              <a:defRPr lang="ru-RU" sz="3200" b="0" i="0" u="none" strike="noStrike">
                <a:ln>
                  <a:noFill/>
                </a:ln>
                <a:solidFill>
                  <a:srgbClr val="E6E6E6"/>
                </a:solidFill>
                <a:latin typeface="Albany" pitchFamily="34"/>
                <a:ea typeface="Lucida Sans Unicode" pitchFamily="2"/>
                <a:cs typeface="Tahoma" pitchFamily="2"/>
              </a:defRPr>
            </a:defPPr>
            <a:lvl1pPr marL="503999" marR="0" lvl="0" indent="-431999" algn="l">
              <a:buClr>
                <a:srgbClr val="FF9966"/>
              </a:buClr>
              <a:buSzPct val="75000"/>
              <a:buFont typeface="StarSymbol"/>
              <a:buChar char="➲"/>
              <a:defRPr lang="ru-RU" sz="3200" b="0" i="0" u="none" strike="noStrike">
                <a:ln>
                  <a:noFill/>
                </a:ln>
                <a:solidFill>
                  <a:srgbClr val="E6E6E6"/>
                </a:solidFill>
                <a:latin typeface="Albany" pitchFamily="34"/>
                <a:ea typeface="Lucida Sans Unicode" pitchFamily="2"/>
                <a:cs typeface="Tahoma" pitchFamily="2"/>
              </a:defRPr>
            </a:lvl1pPr>
            <a:lvl2pPr marL="791999" marR="0" lvl="1" indent="-431999" algn="l">
              <a:buClr>
                <a:srgbClr val="FF9966"/>
              </a:buClr>
              <a:buSzPct val="75000"/>
              <a:buFont typeface="StarSymbol"/>
              <a:buChar char="●"/>
              <a:defRPr lang="ru-RU" sz="2800" b="0" i="0" u="none" strike="noStrike">
                <a:ln>
                  <a:noFill/>
                </a:ln>
                <a:solidFill>
                  <a:srgbClr val="E6E6E6"/>
                </a:solidFill>
                <a:latin typeface="Albany" pitchFamily="34"/>
                <a:ea typeface="Lucida Sans Unicode" pitchFamily="2"/>
                <a:cs typeface="Tahoma" pitchFamily="2"/>
              </a:defRPr>
            </a:lvl2pPr>
            <a:lvl3pPr marL="1079999" marR="0" lvl="2" indent="-431999" algn="l">
              <a:buClr>
                <a:srgbClr val="FF9966"/>
              </a:buClr>
              <a:buSzPct val="75000"/>
              <a:buFont typeface="StarSymbol"/>
              <a:buChar char="●"/>
              <a:defRPr lang="ru-RU" sz="2400" b="0" i="0" u="none" strike="noStrike">
                <a:ln>
                  <a:noFill/>
                </a:ln>
                <a:solidFill>
                  <a:srgbClr val="E6E6E6"/>
                </a:solidFill>
                <a:latin typeface="Albany" pitchFamily="34"/>
                <a:ea typeface="Lucida Sans Unicode" pitchFamily="2"/>
                <a:cs typeface="Tahoma" pitchFamily="2"/>
              </a:defRPr>
            </a:lvl3pPr>
            <a:lvl4pPr marL="1367999" marR="0" lvl="3" indent="-431999" algn="l">
              <a:buClr>
                <a:srgbClr val="FF9966"/>
              </a:buClr>
              <a:buSzPct val="75000"/>
              <a:buFont typeface="StarSymbol"/>
              <a:buChar char="●"/>
              <a:defRPr lang="ru-RU" sz="2000" b="0" i="0" u="none" strike="noStrike">
                <a:ln>
                  <a:noFill/>
                </a:ln>
                <a:solidFill>
                  <a:srgbClr val="E6E6E6"/>
                </a:solidFill>
                <a:latin typeface="Albany" pitchFamily="34"/>
                <a:ea typeface="Lucida Sans Unicode" pitchFamily="2"/>
                <a:cs typeface="Tahoma" pitchFamily="2"/>
              </a:defRPr>
            </a:lvl4pPr>
            <a:lvl5pPr marL="1655998" marR="0" lvl="4" indent="-431999" algn="l">
              <a:buClr>
                <a:srgbClr val="FF9966"/>
              </a:buClr>
              <a:buSzPct val="75000"/>
              <a:buFont typeface="StarSymbol"/>
              <a:buChar char="●"/>
              <a:defRPr lang="ru-RU" sz="2000" b="0" i="0" u="none" strike="noStrike">
                <a:ln>
                  <a:noFill/>
                </a:ln>
                <a:solidFill>
                  <a:srgbClr val="99CCFF"/>
                </a:solidFill>
                <a:latin typeface="Albany" pitchFamily="18"/>
                <a:ea typeface="Lucida Sans Unicode" pitchFamily="2"/>
                <a:cs typeface="Tahoma" pitchFamily="2"/>
              </a:defRPr>
            </a:lvl5pPr>
            <a:lvl6pPr marL="1943999" marR="0" lvl="5" indent="-431999" algn="l">
              <a:buClr>
                <a:srgbClr val="FF9966"/>
              </a:buClr>
              <a:buSzPct val="75000"/>
              <a:buFont typeface="StarSymbol"/>
              <a:buChar char="●"/>
              <a:defRPr lang="ru-RU" sz="2000" b="0" i="0" u="none" strike="noStrike">
                <a:ln>
                  <a:noFill/>
                </a:ln>
                <a:solidFill>
                  <a:srgbClr val="99CCFF"/>
                </a:solidFill>
                <a:latin typeface="Albany" pitchFamily="18"/>
                <a:ea typeface="Lucida Sans Unicode" pitchFamily="2"/>
                <a:cs typeface="Tahoma" pitchFamily="2"/>
              </a:defRPr>
            </a:lvl6pPr>
            <a:lvl7pPr marL="2231999" marR="0" lvl="6" indent="-431999" algn="l">
              <a:buClr>
                <a:srgbClr val="FF9966"/>
              </a:buClr>
              <a:buSzPct val="75000"/>
              <a:buFont typeface="StarSymbol"/>
              <a:buChar char="●"/>
              <a:defRPr lang="ru-RU" sz="2000" b="0" i="0" u="none" strike="noStrike">
                <a:ln>
                  <a:noFill/>
                </a:ln>
                <a:solidFill>
                  <a:srgbClr val="99CCFF"/>
                </a:solidFill>
                <a:latin typeface="Albany" pitchFamily="18"/>
                <a:ea typeface="Lucida Sans Unicode" pitchFamily="2"/>
                <a:cs typeface="Tahoma" pitchFamily="2"/>
              </a:defRPr>
            </a:lvl7pPr>
            <a:lvl8pPr marL="2519998" marR="0" lvl="7" indent="-431999" algn="l">
              <a:buClr>
                <a:srgbClr val="FF9966"/>
              </a:buClr>
              <a:buSzPct val="75000"/>
              <a:buFont typeface="StarSymbol"/>
              <a:buChar char="●"/>
              <a:defRPr lang="ru-RU" sz="2000" b="0" i="0" u="none" strike="noStrike">
                <a:ln>
                  <a:noFill/>
                </a:ln>
                <a:solidFill>
                  <a:srgbClr val="99CCFF"/>
                </a:solidFill>
                <a:latin typeface="Albany" pitchFamily="18"/>
                <a:ea typeface="Lucida Sans Unicode" pitchFamily="2"/>
                <a:cs typeface="Tahoma" pitchFamily="2"/>
              </a:defRPr>
            </a:lvl8pPr>
            <a:lvl9pPr marL="2807998" marR="0" lvl="8" indent="-431999" algn="l">
              <a:buClr>
                <a:srgbClr val="FF9966"/>
              </a:buClr>
              <a:buSzPct val="75000"/>
              <a:buFont typeface="StarSymbol"/>
              <a:buChar char="●"/>
              <a:defRPr lang="ru-RU" sz="2000" b="0" i="0" u="none" strike="noStrike">
                <a:ln>
                  <a:noFill/>
                </a:ln>
                <a:solidFill>
                  <a:srgbClr val="99CCFF"/>
                </a:solidFill>
                <a:latin typeface="Albany" pitchFamily="18"/>
                <a:ea typeface="Lucida Sans Unicode" pitchFamily="2"/>
                <a:cs typeface="Tahoma" pitchFamily="2"/>
              </a:defRPr>
            </a:lvl9pPr>
          </a:lstStyle>
          <a:p>
            <a:pPr lvl="0" algn="just"/>
            <a:r>
              <a:rPr lang="ru-RU" sz="2600" i="1" dirty="0">
                <a:solidFill>
                  <a:schemeClr val="tx1"/>
                </a:solidFill>
              </a:rPr>
              <a:t>Иона (Карпухин), </a:t>
            </a:r>
            <a:r>
              <a:rPr lang="ru-RU" sz="2600" i="1" dirty="0" err="1">
                <a:solidFill>
                  <a:schemeClr val="tx1"/>
                </a:solidFill>
              </a:rPr>
              <a:t>архим</a:t>
            </a:r>
            <a:r>
              <a:rPr lang="ru-RU" sz="2600" dirty="0">
                <a:solidFill>
                  <a:schemeClr val="tx1"/>
                </a:solidFill>
              </a:rPr>
              <a:t>. Учебное пособие для студентов 1 класса. – Сергиев Посад: МДС, 2004.</a:t>
            </a:r>
          </a:p>
          <a:p>
            <a:pPr lvl="0" algn="just"/>
            <a:r>
              <a:rPr lang="ru-RU" sz="2600" i="1" dirty="0" err="1">
                <a:solidFill>
                  <a:schemeClr val="tx1"/>
                </a:solidFill>
              </a:rPr>
              <a:t>Красовицкая</a:t>
            </a:r>
            <a:r>
              <a:rPr lang="ru-RU" sz="2600" i="1" dirty="0">
                <a:solidFill>
                  <a:schemeClr val="tx1"/>
                </a:solidFill>
              </a:rPr>
              <a:t> М. С</a:t>
            </a:r>
            <a:r>
              <a:rPr lang="ru-RU" sz="2600" dirty="0">
                <a:solidFill>
                  <a:schemeClr val="tx1"/>
                </a:solidFill>
              </a:rPr>
              <a:t>. </a:t>
            </a:r>
            <a:r>
              <a:rPr lang="ru-RU" sz="2600" dirty="0" err="1">
                <a:solidFill>
                  <a:schemeClr val="tx1"/>
                </a:solidFill>
              </a:rPr>
              <a:t>Литургика</a:t>
            </a:r>
            <a:r>
              <a:rPr lang="ru-RU" sz="2600" dirty="0">
                <a:solidFill>
                  <a:schemeClr val="tx1"/>
                </a:solidFill>
              </a:rPr>
              <a:t>. – 2-е изд. – М.: Из-во ПСТГУ, 2011.</a:t>
            </a:r>
          </a:p>
          <a:p>
            <a:pPr lvl="0" algn="just"/>
            <a:r>
              <a:rPr lang="ru-RU" sz="2600" dirty="0">
                <a:solidFill>
                  <a:schemeClr val="tx1"/>
                </a:solidFill>
              </a:rPr>
              <a:t>Всенощное бдение. Литургия с объяснениями. – Минск, 2009.</a:t>
            </a:r>
          </a:p>
          <a:p>
            <a:pPr lvl="0" algn="just"/>
            <a:r>
              <a:rPr lang="ru-RU" sz="2600" i="1" dirty="0">
                <a:solidFill>
                  <a:schemeClr val="tx1"/>
                </a:solidFill>
              </a:rPr>
              <a:t>Георгиевский А.И</a:t>
            </a:r>
            <a:r>
              <a:rPr lang="ru-RU" sz="2600" dirty="0">
                <a:solidFill>
                  <a:schemeClr val="tx1"/>
                </a:solidFill>
              </a:rPr>
              <a:t>. </a:t>
            </a:r>
            <a:r>
              <a:rPr lang="ru-RU" sz="2600" dirty="0" err="1">
                <a:solidFill>
                  <a:schemeClr val="tx1"/>
                </a:solidFill>
              </a:rPr>
              <a:t>Чинопоследование</a:t>
            </a:r>
            <a:r>
              <a:rPr lang="ru-RU" sz="2600" dirty="0">
                <a:solidFill>
                  <a:schemeClr val="tx1"/>
                </a:solidFill>
              </a:rPr>
              <a:t> Божественной литургии. – Л.: Научно-изд. Центр «Альфа», 1991.</a:t>
            </a:r>
          </a:p>
          <a:p>
            <a:pPr lvl="0" algn="just"/>
            <a:r>
              <a:rPr lang="ru-RU" sz="2600" i="1" dirty="0" err="1">
                <a:solidFill>
                  <a:schemeClr val="tx1"/>
                </a:solidFill>
              </a:rPr>
              <a:t>Дебольский</a:t>
            </a:r>
            <a:r>
              <a:rPr lang="ru-RU" sz="2600" i="1" dirty="0">
                <a:solidFill>
                  <a:schemeClr val="tx1"/>
                </a:solidFill>
              </a:rPr>
              <a:t> Г., </a:t>
            </a:r>
            <a:r>
              <a:rPr lang="ru-RU" sz="2600" i="1" dirty="0" err="1">
                <a:solidFill>
                  <a:schemeClr val="tx1"/>
                </a:solidFill>
              </a:rPr>
              <a:t>прот</a:t>
            </a:r>
            <a:r>
              <a:rPr lang="ru-RU" sz="2600" i="1" dirty="0">
                <a:solidFill>
                  <a:schemeClr val="tx1"/>
                </a:solidFill>
              </a:rPr>
              <a:t>.</a:t>
            </a:r>
            <a:r>
              <a:rPr lang="ru-RU" sz="2600" dirty="0">
                <a:solidFill>
                  <a:schemeClr val="tx1"/>
                </a:solidFill>
              </a:rPr>
              <a:t> Православная Церковь в ее Таинствах, богослужении, обрядах и требах. – Киев: Из-во им. Св. Льва, папы Римского, 2008 (Репринт).</a:t>
            </a:r>
          </a:p>
        </p:txBody>
      </p:sp>
    </p:spTree>
    <p:extLst>
      <p:ext uri="{BB962C8B-B14F-4D97-AF65-F5344CB8AC3E}">
        <p14:creationId xmlns:p14="http://schemas.microsoft.com/office/powerpoint/2010/main" val="17609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36153" y="256970"/>
            <a:ext cx="8608319" cy="625319"/>
          </a:xfrm>
        </p:spPr>
        <p:txBody>
          <a:bodyPr>
            <a:spAutoFit/>
          </a:bodyPr>
          <a:lstStyle/>
          <a:p>
            <a:pPr lvl="0"/>
            <a:r>
              <a:rPr lang="ru-RU" dirty="0"/>
              <a:t>Поклоны:</a:t>
            </a:r>
          </a:p>
        </p:txBody>
      </p:sp>
      <p:pic>
        <p:nvPicPr>
          <p:cNvPr id="10244" name="Picture 4" descr="C:\Users\Василий\Desktop\библейско-богсловские курсы\1 лекция\поклон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903923"/>
            <a:ext cx="6667500"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948752" y="322347"/>
            <a:ext cx="8608319" cy="1172520"/>
          </a:xfrm>
        </p:spPr>
        <p:txBody>
          <a:bodyPr/>
          <a:lstStyle/>
          <a:p>
            <a:pPr lvl="0"/>
            <a:r>
              <a:rPr lang="ru-RU" sz="2000" i="1" dirty="0" err="1"/>
              <a:t>Приидите</a:t>
            </a:r>
            <a:r>
              <a:rPr lang="ru-RU" sz="2000" i="1" dirty="0"/>
              <a:t>, поклонимся и припадем, преклоним колени пред </a:t>
            </a:r>
            <a:r>
              <a:rPr lang="ru-RU" sz="2000" i="1" dirty="0" err="1"/>
              <a:t>лицем</a:t>
            </a:r>
            <a:r>
              <a:rPr lang="ru-RU" sz="2000" i="1" dirty="0"/>
              <a:t> Господа, Творца нашего; ибо Он есть Бог наш, и мы — народ паствы Его и овцы руки Его</a:t>
            </a:r>
            <a:r>
              <a:rPr lang="ru-RU" sz="2000" dirty="0"/>
              <a:t> (Пс.94,6–7).</a:t>
            </a:r>
          </a:p>
        </p:txBody>
      </p:sp>
      <p:pic>
        <p:nvPicPr>
          <p:cNvPr id="11267" name="Picture 3" descr="C:\Users\Василий\Desktop\библейско-богсловские курсы\1 лекция\земной покло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32" y="1625783"/>
            <a:ext cx="8856984" cy="590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600480"/>
            <a:ext cx="8608319" cy="1172520"/>
          </a:xfrm>
        </p:spPr>
        <p:txBody>
          <a:bodyPr/>
          <a:lstStyle/>
          <a:p>
            <a:pPr lvl="0"/>
            <a:r>
              <a:rPr lang="ru-RU"/>
              <a:t>Дьякон совершает каждение</a:t>
            </a:r>
          </a:p>
        </p:txBody>
      </p:sp>
      <p:pic>
        <p:nvPicPr>
          <p:cNvPr id="12292" name="Picture 4" descr="C:\Users\Василий\Desktop\библейско-богсловские курсы\1 лекция\каждение диаконом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880" y="2084213"/>
            <a:ext cx="7944036" cy="5296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600480"/>
            <a:ext cx="8608319" cy="1172520"/>
          </a:xfrm>
        </p:spPr>
        <p:txBody>
          <a:bodyPr/>
          <a:lstStyle/>
          <a:p>
            <a:pPr lvl="0"/>
            <a:r>
              <a:rPr lang="ru-RU" sz="2400"/>
              <a:t>Да направится молитва моя, как фимиам, пред лице Твое, воздеяние рук моих — как жертва вечерняя (Пс.140,2).</a:t>
            </a:r>
          </a:p>
        </p:txBody>
      </p:sp>
      <p:pic>
        <p:nvPicPr>
          <p:cNvPr id="13316" name="Picture 4" descr="C:\Users\Василий\Desktop\библейско-богсловские курсы\1 лекция\каждени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89" y="1907629"/>
            <a:ext cx="8451303" cy="5620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31801" y="2179692"/>
            <a:ext cx="4221856" cy="4801314"/>
          </a:xfrm>
        </p:spPr>
        <p:txBody>
          <a:bodyPr wrap="square">
            <a:spAutoFit/>
          </a:bodyPr>
          <a:lstStyle/>
          <a:p>
            <a:pPr lvl="0" algn="just"/>
            <a:r>
              <a:rPr lang="ru-RU" sz="2600" b="0" dirty="0" smtClean="0"/>
              <a:t>Светильники</a:t>
            </a:r>
            <a:r>
              <a:rPr lang="ru-RU" sz="2600" b="0" dirty="0"/>
              <a:t>, которые </a:t>
            </a:r>
            <a:r>
              <a:rPr lang="ru-RU" sz="2600" b="0" dirty="0" smtClean="0"/>
              <a:t>воз-</a:t>
            </a:r>
            <a:r>
              <a:rPr lang="ru-RU" sz="2600" b="0" dirty="0" err="1" smtClean="0"/>
              <a:t>жигают</a:t>
            </a:r>
            <a:r>
              <a:rPr lang="ru-RU" sz="2600" b="0" dirty="0" smtClean="0"/>
              <a:t> </a:t>
            </a:r>
            <a:r>
              <a:rPr lang="ru-RU" sz="2600" b="0" dirty="0"/>
              <a:t>перед иконами и держат в руках во время богослужения, </a:t>
            </a:r>
            <a:r>
              <a:rPr lang="ru-RU" sz="2600" b="0" dirty="0" err="1" smtClean="0"/>
              <a:t>символизи-руют</a:t>
            </a:r>
            <a:r>
              <a:rPr lang="ru-RU" sz="2600" b="0" dirty="0" smtClean="0"/>
              <a:t> </a:t>
            </a:r>
            <a:r>
              <a:rPr lang="ru-RU" sz="2600" b="0" dirty="0"/>
              <a:t>то «</a:t>
            </a:r>
            <a:r>
              <a:rPr lang="ru-RU" sz="2600" b="0" dirty="0" err="1"/>
              <a:t>световодство</a:t>
            </a:r>
            <a:r>
              <a:rPr lang="ru-RU" sz="2600" b="0" dirty="0"/>
              <a:t>, котором мы, чистые и девственные души, выйдем навстречу Жениху Христу, имея ясные светильники веры» (</a:t>
            </a:r>
            <a:r>
              <a:rPr lang="ru-RU" sz="2600" dirty="0" err="1"/>
              <a:t>Свт</a:t>
            </a:r>
            <a:r>
              <a:rPr lang="ru-RU" sz="2600" dirty="0"/>
              <a:t>. Григорий Богослов</a:t>
            </a:r>
            <a:r>
              <a:rPr lang="ru-RU" sz="2600" b="0" dirty="0"/>
              <a:t>. Слово 40).</a:t>
            </a:r>
          </a:p>
        </p:txBody>
      </p:sp>
      <p:pic>
        <p:nvPicPr>
          <p:cNvPr id="14342" name="Picture 6" descr="C:\Users\Василий\Desktop\библейско-богсловские курсы\1 лекция\0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673" y="179437"/>
            <a:ext cx="5283199" cy="7220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900000" y="466585"/>
            <a:ext cx="8608319" cy="677108"/>
          </a:xfrm>
        </p:spPr>
        <p:txBody>
          <a:bodyPr>
            <a:spAutoFit/>
          </a:bodyPr>
          <a:lstStyle/>
          <a:p>
            <a:r>
              <a:rPr lang="ru-RU" dirty="0" err="1" smtClean="0"/>
              <a:t>Возжение</a:t>
            </a:r>
            <a:r>
              <a:rPr lang="ru-RU" dirty="0" smtClean="0"/>
              <a:t> свеч</a:t>
            </a:r>
            <a:endParaRPr lang="ru-RU" dirty="0"/>
          </a:p>
        </p:txBody>
      </p:sp>
      <p:sp>
        <p:nvSpPr>
          <p:cNvPr id="4" name="Текст 3"/>
          <p:cNvSpPr txBox="1">
            <a:spLocks noGrp="1"/>
          </p:cNvSpPr>
          <p:nvPr>
            <p:ph type="body" idx="4294967295"/>
          </p:nvPr>
        </p:nvSpPr>
        <p:spPr>
          <a:xfrm>
            <a:off x="5151600" y="1620000"/>
            <a:ext cx="4200479" cy="5706720"/>
          </a:xfrm>
        </p:spPr>
        <p:txBody>
          <a:bodyPr/>
          <a:lstStyle>
            <a:defPPr marL="432000" marR="0" lvl="0" indent="-324000" algn="l">
              <a:buClr>
                <a:srgbClr val="0E594D"/>
              </a:buClr>
              <a:buSzPct val="45000"/>
              <a:buFont typeface="StarSymbol"/>
              <a:buNone/>
              <a:defRPr lang="ru-RU" sz="3200" b="0" i="0" u="none" strike="noStrike">
                <a:ln>
                  <a:noFill/>
                </a:ln>
                <a:solidFill>
                  <a:srgbClr val="000000"/>
                </a:solidFill>
                <a:latin typeface="Albany" pitchFamily="34"/>
                <a:ea typeface="Lucida Sans Unicode" pitchFamily="2"/>
                <a:cs typeface="Tahoma" pitchFamily="2"/>
              </a:defRPr>
            </a:defPPr>
            <a:lvl1pPr marL="432000" marR="0" lvl="0" indent="-324000" algn="l">
              <a:buClr>
                <a:srgbClr val="0E594D"/>
              </a:buClr>
              <a:buSzPct val="45000"/>
              <a:buFont typeface="StarSymbol"/>
              <a:buChar char="●"/>
              <a:defRPr lang="ru-RU" sz="3200" b="0" i="0" u="none" strike="noStrike">
                <a:ln>
                  <a:noFill/>
                </a:ln>
                <a:solidFill>
                  <a:srgbClr val="000000"/>
                </a:solidFill>
                <a:latin typeface="Albany" pitchFamily="34"/>
                <a:ea typeface="Lucida Sans Unicode" pitchFamily="2"/>
                <a:cs typeface="Tahoma" pitchFamily="2"/>
              </a:defRPr>
            </a:lvl1pPr>
            <a:lvl2pPr marL="864000" marR="0" lvl="1" indent="-288000" algn="l">
              <a:buClr>
                <a:srgbClr val="000000"/>
              </a:buClr>
              <a:buSzPct val="75000"/>
              <a:buFont typeface="StarSymbol"/>
              <a:buChar char="–"/>
              <a:defRPr lang="ru-RU" sz="2800" b="0" i="0" u="none" strike="noStrike">
                <a:ln>
                  <a:noFill/>
                </a:ln>
                <a:solidFill>
                  <a:srgbClr val="000000"/>
                </a:solidFill>
                <a:latin typeface="Albany" pitchFamily="34"/>
                <a:ea typeface="Lucida Sans Unicode" pitchFamily="2"/>
                <a:cs typeface="Tahoma" pitchFamily="2"/>
              </a:defRPr>
            </a:lvl2pPr>
            <a:lvl3pPr marL="1296000" marR="0" lvl="2" indent="-216000" algn="l">
              <a:buClr>
                <a:srgbClr val="000000"/>
              </a:buClr>
              <a:buSzPct val="45000"/>
              <a:buFont typeface="StarSymbol"/>
              <a:buChar char="●"/>
              <a:defRPr lang="ru-RU" sz="2400" b="0" i="0" u="none" strike="noStrike">
                <a:ln>
                  <a:noFill/>
                </a:ln>
                <a:solidFill>
                  <a:srgbClr val="000000"/>
                </a:solidFill>
                <a:latin typeface="Albany" pitchFamily="34"/>
                <a:ea typeface="Lucida Sans Unicode" pitchFamily="2"/>
                <a:cs typeface="Tahoma" pitchFamily="2"/>
              </a:defRPr>
            </a:lvl3pPr>
            <a:lvl4pPr marL="1728000" marR="0" lvl="3" indent="-216000" algn="l">
              <a:buClr>
                <a:srgbClr val="000000"/>
              </a:buClr>
              <a:buSzPct val="75000"/>
              <a:buFont typeface="StarSymbol"/>
              <a:buChar char="–"/>
              <a:defRPr lang="ru-RU" sz="2000" b="0" i="0" u="none" strike="noStrike">
                <a:ln>
                  <a:noFill/>
                </a:ln>
                <a:solidFill>
                  <a:srgbClr val="000000"/>
                </a:solidFill>
                <a:latin typeface="Albany" pitchFamily="34"/>
                <a:ea typeface="Lucida Sans Unicode" pitchFamily="2"/>
                <a:cs typeface="Tahoma" pitchFamily="2"/>
              </a:defRPr>
            </a:lvl4pPr>
            <a:lvl5pPr marL="2160000" marR="0" lvl="4"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5pPr>
            <a:lvl6pPr marL="2591999" marR="0" lvl="5"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6pPr>
            <a:lvl7pPr marL="3023999" marR="0" lvl="6"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7pPr>
            <a:lvl8pPr marL="3456000" marR="0" lvl="7"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8pPr>
            <a:lvl9pPr marL="3887999" marR="0" lvl="8"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9pPr>
          </a:lstStyle>
          <a:p>
            <a:pPr marL="431999" lvl="0" algn="just"/>
            <a:r>
              <a:rPr lang="ru-RU" sz="1600" dirty="0"/>
              <a:t>«Воск, как вещество самое чистое, означает чистоту нашу и искренность нашего приношения. Воск, как вещество, на котором можно оттиснуть печать предметов, означает печать и знамение Креста, которое возлагается на нас в Крещении и Миропомазании. </a:t>
            </a:r>
            <a:r>
              <a:rPr lang="ru-RU" sz="1600"/>
              <a:t>Воск, как вещество мягкое и </a:t>
            </a:r>
            <a:r>
              <a:rPr lang="ru-RU" sz="1600" dirty="0" err="1"/>
              <a:t>удобосгибаемое</a:t>
            </a:r>
            <a:r>
              <a:rPr lang="ru-RU" sz="1600" dirty="0"/>
              <a:t>, означает наше послушание и готовность покаяться в греховной жизни. Воск, собираемый с благоуханных цветов, означает благодать Святого Духа. Воск, составленный из множества цветов, означает приношение, делаемое всеми христианами. Воск, как вещество сжигаемое, означает наше </a:t>
            </a:r>
            <a:r>
              <a:rPr lang="ru-RU" sz="1600" dirty="0" err="1"/>
              <a:t>обожжение</a:t>
            </a:r>
            <a:r>
              <a:rPr lang="ru-RU" sz="1600" dirty="0"/>
              <a:t> (Божественным Пламенем). И, наконец, воск, в котором горит огонь, и этот свет, постоянно горящий, означает соединение и крепость нашей взаимной любви и мира» (</a:t>
            </a:r>
            <a:r>
              <a:rPr lang="ru-RU" sz="1600" dirty="0" err="1"/>
              <a:t>прп</a:t>
            </a:r>
            <a:r>
              <a:rPr lang="ru-RU" sz="1600" dirty="0"/>
              <a:t>. </a:t>
            </a:r>
            <a:r>
              <a:rPr lang="ru-RU" sz="1600" dirty="0" err="1"/>
              <a:t>Симеон</a:t>
            </a:r>
            <a:r>
              <a:rPr lang="ru-RU" sz="1600" dirty="0"/>
              <a:t> </a:t>
            </a:r>
            <a:r>
              <a:rPr lang="ru-RU" sz="1600" dirty="0" err="1"/>
              <a:t>Солунский</a:t>
            </a:r>
            <a:r>
              <a:rPr lang="ru-RU" sz="1600" dirty="0"/>
              <a:t>. Книга о Церкви. Гл. 134).</a:t>
            </a:r>
          </a:p>
        </p:txBody>
      </p:sp>
      <p:pic>
        <p:nvPicPr>
          <p:cNvPr id="5" name="Рисунок 4"/>
          <p:cNvPicPr>
            <a:picLocks noChangeAspect="1"/>
          </p:cNvPicPr>
          <p:nvPr/>
        </p:nvPicPr>
        <p:blipFill>
          <a:blip r:link="rId3">
            <a:lum/>
            <a:alphaModFix/>
          </a:blip>
          <a:srcRect/>
          <a:stretch>
            <a:fillRect/>
          </a:stretch>
        </p:blipFill>
        <p:spPr>
          <a:xfrm>
            <a:off x="430560" y="1980000"/>
            <a:ext cx="4789440" cy="486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Богослужение</a:t>
            </a:r>
            <a:endParaRPr lang="ru-RU" dirty="0"/>
          </a:p>
        </p:txBody>
      </p:sp>
      <p:sp>
        <p:nvSpPr>
          <p:cNvPr id="3" name="Объект 2"/>
          <p:cNvSpPr>
            <a:spLocks noGrp="1"/>
          </p:cNvSpPr>
          <p:nvPr>
            <p:ph idx="1"/>
          </p:nvPr>
        </p:nvSpPr>
        <p:spPr>
          <a:xfrm>
            <a:off x="740879" y="2195661"/>
            <a:ext cx="8979953" cy="5040560"/>
          </a:xfrm>
        </p:spPr>
        <p:txBody>
          <a:bodyPr/>
          <a:lstStyle/>
          <a:p>
            <a:pPr marL="0" indent="457200" algn="just">
              <a:buNone/>
            </a:pPr>
            <a:r>
              <a:rPr lang="ru-RU" dirty="0" smtClean="0"/>
              <a:t>В широком смысле слова, под богослужением понимается </a:t>
            </a:r>
            <a:r>
              <a:rPr lang="ru-RU" dirty="0" err="1" smtClean="0"/>
              <a:t>Богопочитание</a:t>
            </a:r>
            <a:r>
              <a:rPr lang="ru-RU" dirty="0" smtClean="0"/>
              <a:t>,  </a:t>
            </a:r>
            <a:r>
              <a:rPr lang="ru-RU" dirty="0"/>
              <a:t>угождение Богу добрыми мыслями, словами и делами, то есть исполнение воли </a:t>
            </a:r>
            <a:r>
              <a:rPr lang="ru-RU" dirty="0" smtClean="0"/>
              <a:t>Божией. </a:t>
            </a:r>
          </a:p>
          <a:p>
            <a:pPr marL="0" indent="457200" algn="just">
              <a:buNone/>
            </a:pPr>
            <a:r>
              <a:rPr lang="ru-RU" dirty="0" smtClean="0"/>
              <a:t>В узком смысле, под богослужением подразумевается выражение вовне внутреннего религиозного настроения души посредством определенных форм и действий (обрядов), внешнее выражение внутренней устремленности человека к Богу.</a:t>
            </a:r>
            <a:endParaRPr lang="ru-RU" dirty="0"/>
          </a:p>
        </p:txBody>
      </p:sp>
    </p:spTree>
    <p:extLst>
      <p:ext uri="{BB962C8B-B14F-4D97-AF65-F5344CB8AC3E}">
        <p14:creationId xmlns:p14="http://schemas.microsoft.com/office/powerpoint/2010/main" val="370800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51680" y="1990230"/>
            <a:ext cx="8608319" cy="3939540"/>
          </a:xfrm>
        </p:spPr>
        <p:txBody>
          <a:bodyPr>
            <a:spAutoFit/>
          </a:bodyPr>
          <a:lstStyle/>
          <a:p>
            <a:pPr lvl="0" algn="just">
              <a:spcBef>
                <a:spcPts val="3402"/>
              </a:spcBef>
              <a:spcAft>
                <a:spcPts val="3402"/>
              </a:spcAft>
            </a:pPr>
            <a:r>
              <a:rPr lang="ru-RU" sz="3200" dirty="0"/>
              <a:t>Церковное богослужение </a:t>
            </a:r>
            <a:r>
              <a:rPr lang="ru-RU" sz="3200" b="0" dirty="0"/>
              <a:t>есть упорядоченная </a:t>
            </a:r>
            <a:r>
              <a:rPr lang="ru-RU" sz="3200" i="1" dirty="0"/>
              <a:t>уставом</a:t>
            </a:r>
            <a:r>
              <a:rPr lang="ru-RU" sz="3200" b="0" dirty="0"/>
              <a:t> совокупность </a:t>
            </a:r>
            <a:r>
              <a:rPr lang="ru-RU" sz="3200" i="1" dirty="0"/>
              <a:t>молитвословий</a:t>
            </a:r>
            <a:r>
              <a:rPr lang="ru-RU" sz="3200" b="0" dirty="0"/>
              <a:t> и </a:t>
            </a:r>
            <a:r>
              <a:rPr lang="ru-RU" sz="3200" i="1" dirty="0"/>
              <a:t>священнодействий</a:t>
            </a:r>
            <a:r>
              <a:rPr lang="ru-RU" sz="3200" b="0" dirty="0"/>
              <a:t>, посредством которых верующие выражают своё отношение к Богу, входят в общение с Ним и получают освящающую благодать Св. Духа, необходимую для поддержания духовной жизни.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Устав церковный</a:t>
            </a:r>
            <a:endParaRPr lang="ru-RU" dirty="0"/>
          </a:p>
        </p:txBody>
      </p:sp>
      <p:sp>
        <p:nvSpPr>
          <p:cNvPr id="3" name="Объект 2"/>
          <p:cNvSpPr>
            <a:spLocks noGrp="1"/>
          </p:cNvSpPr>
          <p:nvPr>
            <p:ph idx="1"/>
          </p:nvPr>
        </p:nvSpPr>
        <p:spPr/>
        <p:txBody>
          <a:bodyPr/>
          <a:lstStyle/>
          <a:p>
            <a:pPr marL="0" indent="457200">
              <a:buNone/>
            </a:pPr>
            <a:r>
              <a:rPr lang="ru-RU" dirty="0"/>
              <a:t>Устав богослужебный регулирует пение, чтение, священнодействия. С 15 </a:t>
            </a:r>
            <a:r>
              <a:rPr lang="ru-RU" dirty="0" smtClean="0"/>
              <a:t>века </a:t>
            </a:r>
            <a:r>
              <a:rPr lang="ru-RU" dirty="0"/>
              <a:t>в Русской Православной Церкви используется </a:t>
            </a:r>
            <a:r>
              <a:rPr lang="ru-RU" b="1" dirty="0"/>
              <a:t>Иерусалимский устав</a:t>
            </a:r>
            <a:r>
              <a:rPr lang="ru-RU" dirty="0" smtClean="0"/>
              <a:t>.</a:t>
            </a:r>
          </a:p>
          <a:p>
            <a:pPr marL="0" indent="457200">
              <a:buNone/>
            </a:pPr>
            <a:endParaRPr lang="ru-RU" dirty="0" smtClean="0"/>
          </a:p>
          <a:p>
            <a:pPr marL="0" indent="457200">
              <a:buNone/>
            </a:pPr>
            <a:r>
              <a:rPr lang="ru-RU" dirty="0" smtClean="0"/>
              <a:t> Книга, которая содержит в себе данный Устав, </a:t>
            </a:r>
            <a:r>
              <a:rPr lang="ru-RU" dirty="0" err="1" smtClean="0"/>
              <a:t>назывется</a:t>
            </a:r>
            <a:r>
              <a:rPr lang="ru-RU" dirty="0" smtClean="0"/>
              <a:t> </a:t>
            </a:r>
            <a:r>
              <a:rPr lang="ru-RU" b="1" dirty="0" smtClean="0"/>
              <a:t>Типиконом.</a:t>
            </a:r>
          </a:p>
          <a:p>
            <a:pPr marL="0" indent="457200">
              <a:buNone/>
            </a:pPr>
            <a:r>
              <a:rPr lang="ru-RU" b="1" dirty="0" err="1" smtClean="0"/>
              <a:t>Типмион</a:t>
            </a:r>
            <a:r>
              <a:rPr lang="ru-RU" dirty="0" smtClean="0"/>
              <a:t> </a:t>
            </a:r>
            <a:r>
              <a:rPr lang="ru-RU" dirty="0"/>
              <a:t>– образец, по которому должно совершаться </a:t>
            </a:r>
            <a:r>
              <a:rPr lang="ru-RU" dirty="0" smtClean="0"/>
              <a:t>богослужение.</a:t>
            </a:r>
            <a:endParaRPr lang="ru-RU" dirty="0"/>
          </a:p>
          <a:p>
            <a:pPr marL="0" indent="457200"/>
            <a:endParaRPr lang="ru-RU" dirty="0"/>
          </a:p>
        </p:txBody>
      </p:sp>
    </p:spTree>
    <p:extLst>
      <p:ext uri="{BB962C8B-B14F-4D97-AF65-F5344CB8AC3E}">
        <p14:creationId xmlns:p14="http://schemas.microsoft.com/office/powerpoint/2010/main" val="43079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840" y="251445"/>
            <a:ext cx="8608319" cy="920102"/>
          </a:xfrm>
        </p:spPr>
        <p:txBody>
          <a:bodyPr/>
          <a:lstStyle/>
          <a:p>
            <a:r>
              <a:rPr lang="ru-RU" dirty="0" smtClean="0"/>
              <a:t>Молитвы</a:t>
            </a:r>
            <a:endParaRPr lang="ru-RU" dirty="0"/>
          </a:p>
        </p:txBody>
      </p:sp>
      <p:sp>
        <p:nvSpPr>
          <p:cNvPr id="3" name="Объект 2"/>
          <p:cNvSpPr>
            <a:spLocks noGrp="1"/>
          </p:cNvSpPr>
          <p:nvPr>
            <p:ph idx="1"/>
          </p:nvPr>
        </p:nvSpPr>
        <p:spPr>
          <a:xfrm>
            <a:off x="740879" y="1907629"/>
            <a:ext cx="8608319" cy="5400599"/>
          </a:xfrm>
        </p:spPr>
        <p:txBody>
          <a:bodyPr/>
          <a:lstStyle/>
          <a:p>
            <a:pPr marL="108000" indent="457200" algn="just">
              <a:buNone/>
            </a:pPr>
            <a:r>
              <a:rPr lang="ru-RU" sz="2400" dirty="0"/>
              <a:t> «Молитва по качеству своему есть пребывание и соединение человека с Богом; по действию же она есть утверждение мира, примирение с Богом, матерь и вместе дочь слез, умилостивление о грехах, мост для </a:t>
            </a:r>
            <a:r>
              <a:rPr lang="ru-RU" sz="2400" dirty="0" err="1"/>
              <a:t>перехождения</a:t>
            </a:r>
            <a:r>
              <a:rPr lang="ru-RU" sz="2400" dirty="0"/>
              <a:t> искушений, стена, защищающая от скорбей, сокрушение сражений (с демонами), дело Ангелов, пища всех бесплотных, будущее веселье, бесконечное делание, источник добродетелей, виновница даров, невидимое преуспевание, пища души, просвещение ума, секира отчаянию, указание надежды, уничтожение печали, укрощение гнева, зеркало духовного возрастания, познание преуспевания, обнаружение душевного устроения, предвозвестница будущего воздаяния, знамение славы» (Иоанн Синайский, </a:t>
            </a:r>
            <a:r>
              <a:rPr lang="ru-RU" sz="2400" dirty="0" err="1"/>
              <a:t>прп</a:t>
            </a:r>
            <a:r>
              <a:rPr lang="ru-RU" sz="2400" dirty="0"/>
              <a:t>. </a:t>
            </a:r>
            <a:r>
              <a:rPr lang="ru-RU" sz="2400" dirty="0" err="1"/>
              <a:t>Лествица</a:t>
            </a:r>
            <a:r>
              <a:rPr lang="ru-RU" sz="2400" dirty="0"/>
              <a:t>. 28, 1).</a:t>
            </a:r>
          </a:p>
        </p:txBody>
      </p:sp>
    </p:spTree>
    <p:extLst>
      <p:ext uri="{BB962C8B-B14F-4D97-AF65-F5344CB8AC3E}">
        <p14:creationId xmlns:p14="http://schemas.microsoft.com/office/powerpoint/2010/main" val="24895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55479"/>
            <a:ext cx="8608319" cy="1262880"/>
          </a:xfrm>
        </p:spPr>
        <p:txBody>
          <a:bodyPr>
            <a:spAutoFit/>
          </a:bodyPr>
          <a:lstStyle/>
          <a:p>
            <a:pPr lvl="0"/>
            <a:r>
              <a:rPr lang="ru-RU"/>
              <a:t>Виды молитвы:</a:t>
            </a:r>
          </a:p>
        </p:txBody>
      </p:sp>
      <p:sp>
        <p:nvSpPr>
          <p:cNvPr id="3" name="Текст 2"/>
          <p:cNvSpPr txBox="1">
            <a:spLocks noGrp="1"/>
          </p:cNvSpPr>
          <p:nvPr>
            <p:ph type="body" idx="4294967295"/>
          </p:nvPr>
        </p:nvSpPr>
        <p:spPr>
          <a:xfrm>
            <a:off x="900000" y="1763613"/>
            <a:ext cx="8608319" cy="5076387"/>
          </a:xfrm>
        </p:spPr>
        <p:txBody>
          <a:bodyPr/>
          <a:lstStyle>
            <a:defPPr marL="432000" marR="0" lvl="0" indent="-324000" algn="l">
              <a:buClr>
                <a:srgbClr val="0E594D"/>
              </a:buClr>
              <a:buSzPct val="45000"/>
              <a:buFont typeface="StarSymbol"/>
              <a:buNone/>
              <a:defRPr lang="ru-RU" sz="3200" b="0" i="0" u="none" strike="noStrike">
                <a:ln>
                  <a:noFill/>
                </a:ln>
                <a:solidFill>
                  <a:srgbClr val="000000"/>
                </a:solidFill>
                <a:latin typeface="Albany" pitchFamily="34"/>
                <a:ea typeface="Lucida Sans Unicode" pitchFamily="2"/>
                <a:cs typeface="Tahoma" pitchFamily="2"/>
              </a:defRPr>
            </a:defPPr>
            <a:lvl1pPr marL="432000" marR="0" lvl="0" indent="-324000" algn="l">
              <a:buClr>
                <a:srgbClr val="0E594D"/>
              </a:buClr>
              <a:buSzPct val="45000"/>
              <a:buFont typeface="StarSymbol"/>
              <a:buChar char="●"/>
              <a:defRPr lang="ru-RU" sz="3200" b="0" i="0" u="none" strike="noStrike">
                <a:ln>
                  <a:noFill/>
                </a:ln>
                <a:solidFill>
                  <a:srgbClr val="000000"/>
                </a:solidFill>
                <a:latin typeface="Albany" pitchFamily="34"/>
                <a:ea typeface="Lucida Sans Unicode" pitchFamily="2"/>
                <a:cs typeface="Tahoma" pitchFamily="2"/>
              </a:defRPr>
            </a:lvl1pPr>
            <a:lvl2pPr marL="864000" marR="0" lvl="1" indent="-288000" algn="l">
              <a:buClr>
                <a:srgbClr val="000000"/>
              </a:buClr>
              <a:buSzPct val="75000"/>
              <a:buFont typeface="StarSymbol"/>
              <a:buChar char="–"/>
              <a:defRPr lang="ru-RU" sz="2800" b="0" i="0" u="none" strike="noStrike">
                <a:ln>
                  <a:noFill/>
                </a:ln>
                <a:solidFill>
                  <a:srgbClr val="000000"/>
                </a:solidFill>
                <a:latin typeface="Albany" pitchFamily="34"/>
                <a:ea typeface="Lucida Sans Unicode" pitchFamily="2"/>
                <a:cs typeface="Tahoma" pitchFamily="2"/>
              </a:defRPr>
            </a:lvl2pPr>
            <a:lvl3pPr marL="1296000" marR="0" lvl="2" indent="-216000" algn="l">
              <a:buClr>
                <a:srgbClr val="000000"/>
              </a:buClr>
              <a:buSzPct val="45000"/>
              <a:buFont typeface="StarSymbol"/>
              <a:buChar char="●"/>
              <a:defRPr lang="ru-RU" sz="2400" b="0" i="0" u="none" strike="noStrike">
                <a:ln>
                  <a:noFill/>
                </a:ln>
                <a:solidFill>
                  <a:srgbClr val="000000"/>
                </a:solidFill>
                <a:latin typeface="Albany" pitchFamily="34"/>
                <a:ea typeface="Lucida Sans Unicode" pitchFamily="2"/>
                <a:cs typeface="Tahoma" pitchFamily="2"/>
              </a:defRPr>
            </a:lvl3pPr>
            <a:lvl4pPr marL="1728000" marR="0" lvl="3" indent="-216000" algn="l">
              <a:buClr>
                <a:srgbClr val="000000"/>
              </a:buClr>
              <a:buSzPct val="75000"/>
              <a:buFont typeface="StarSymbol"/>
              <a:buChar char="–"/>
              <a:defRPr lang="ru-RU" sz="2000" b="0" i="0" u="none" strike="noStrike">
                <a:ln>
                  <a:noFill/>
                </a:ln>
                <a:solidFill>
                  <a:srgbClr val="000000"/>
                </a:solidFill>
                <a:latin typeface="Albany" pitchFamily="34"/>
                <a:ea typeface="Lucida Sans Unicode" pitchFamily="2"/>
                <a:cs typeface="Tahoma" pitchFamily="2"/>
              </a:defRPr>
            </a:lvl4pPr>
            <a:lvl5pPr marL="2160000" marR="0" lvl="4"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5pPr>
            <a:lvl6pPr marL="2591999" marR="0" lvl="5"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6pPr>
            <a:lvl7pPr marL="3023999" marR="0" lvl="6"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7pPr>
            <a:lvl8pPr marL="3456000" marR="0" lvl="7"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8pPr>
            <a:lvl9pPr marL="3887999" marR="0" lvl="8" indent="-216000" algn="l">
              <a:buClr>
                <a:srgbClr val="000000"/>
              </a:buClr>
              <a:buSzPct val="45000"/>
              <a:buFont typeface="StarSymbol"/>
              <a:buChar char="●"/>
              <a:defRPr lang="ru-RU" sz="2000" b="0" i="0" u="none" strike="noStrike">
                <a:ln>
                  <a:noFill/>
                </a:ln>
                <a:solidFill>
                  <a:srgbClr val="000000"/>
                </a:solidFill>
                <a:latin typeface="Albany" pitchFamily="34"/>
                <a:ea typeface="Lucida Sans Unicode" pitchFamily="2"/>
                <a:cs typeface="Tahoma" pitchFamily="2"/>
              </a:defRPr>
            </a:lvl9pPr>
          </a:lstStyle>
          <a:p>
            <a:pPr marL="431999" lvl="0" algn="just">
              <a:lnSpc>
                <a:spcPct val="150000"/>
              </a:lnSpc>
            </a:pPr>
            <a:endParaRPr lang="ru-RU" b="1" dirty="0" smtClean="0"/>
          </a:p>
          <a:p>
            <a:pPr marL="431999" lvl="0" algn="just">
              <a:lnSpc>
                <a:spcPct val="150000"/>
              </a:lnSpc>
            </a:pPr>
            <a:r>
              <a:rPr lang="ru-RU" sz="4000" b="1" dirty="0" smtClean="0"/>
              <a:t>Хвалебная   </a:t>
            </a:r>
            <a:endParaRPr lang="ru-RU" sz="4000" b="1" dirty="0"/>
          </a:p>
          <a:p>
            <a:pPr marL="431999" lvl="0" algn="just">
              <a:lnSpc>
                <a:spcPct val="150000"/>
              </a:lnSpc>
            </a:pPr>
            <a:r>
              <a:rPr lang="ru-RU" sz="4000" b="1" dirty="0"/>
              <a:t>Просительная   </a:t>
            </a:r>
          </a:p>
          <a:p>
            <a:pPr marL="431999" lvl="0" algn="just">
              <a:lnSpc>
                <a:spcPct val="150000"/>
              </a:lnSpc>
            </a:pPr>
            <a:r>
              <a:rPr lang="ru-RU" sz="4000" b="1" dirty="0"/>
              <a:t>Покаянная  </a:t>
            </a:r>
            <a:endParaRPr lang="ru-RU" sz="4000" b="1" dirty="0" smtClean="0"/>
          </a:p>
          <a:p>
            <a:pPr marL="431999" lvl="0" algn="just">
              <a:lnSpc>
                <a:spcPct val="150000"/>
              </a:lnSpc>
            </a:pPr>
            <a:r>
              <a:rPr lang="ru-RU" sz="4000" b="1" dirty="0" smtClean="0"/>
              <a:t>Благодарственная</a:t>
            </a:r>
            <a:endParaRPr lang="ru-RU" sz="4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55479"/>
            <a:ext cx="8608319" cy="1262880"/>
          </a:xfrm>
        </p:spPr>
        <p:txBody>
          <a:bodyPr>
            <a:spAutoFit/>
          </a:bodyPr>
          <a:lstStyle/>
          <a:p>
            <a:pPr lvl="0"/>
            <a:r>
              <a:rPr lang="ru-RU" sz="2800"/>
              <a:t>Благословлю Господа во всякое время; хвала Ему непрестанно в устах моих (Псал. 33:2)</a:t>
            </a:r>
          </a:p>
        </p:txBody>
      </p:sp>
      <p:pic>
        <p:nvPicPr>
          <p:cNvPr id="1028" name="Picture 4" descr="C:\Users\Василий\Desktop\библейско-богсловские курсы\1 лекция\fe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904" y="1997639"/>
            <a:ext cx="7272808" cy="545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91840" y="616339"/>
            <a:ext cx="8608319" cy="677108"/>
          </a:xfrm>
        </p:spPr>
        <p:txBody>
          <a:bodyPr>
            <a:spAutoFit/>
          </a:bodyPr>
          <a:lstStyle/>
          <a:p>
            <a:r>
              <a:rPr lang="ru-RU" dirty="0" smtClean="0"/>
              <a:t>Чтение Евангелия</a:t>
            </a:r>
            <a:endParaRPr lang="ru-RU"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0" y="1789063"/>
            <a:ext cx="10431342" cy="577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yt-cool">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1015</Words>
  <Application>Microsoft Office PowerPoint</Application>
  <PresentationFormat>Произвольный</PresentationFormat>
  <Paragraphs>52</Paragraphs>
  <Slides>25</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lyt-cool</vt:lpstr>
      <vt:lpstr>Лекция 1. Христианское богослужение — основные понятия</vt:lpstr>
      <vt:lpstr>Рекомендуемая литература</vt:lpstr>
      <vt:lpstr>Богослужение</vt:lpstr>
      <vt:lpstr>Церковное богослужение есть упорядоченная уставом совокупность молитвословий и священнодействий, посредством которых верующие выражают своё отношение к Богу, входят в общение с Ним и получают освящающую благодать Св. Духа, необходимую для поддержания духовной жизни.</vt:lpstr>
      <vt:lpstr>Устав церковный</vt:lpstr>
      <vt:lpstr>Молитвы</vt:lpstr>
      <vt:lpstr>Виды молитвы:</vt:lpstr>
      <vt:lpstr>Благословлю Господа во всякое время; хвала Ему непрестанно в устах моих (Псал. 33:2)</vt:lpstr>
      <vt:lpstr>Чтение Евангелия</vt:lpstr>
      <vt:lpstr>Чтение Апостола</vt:lpstr>
      <vt:lpstr>Священнодействия за богослужением</vt:lpstr>
      <vt:lpstr> Цель же увещания есть любовь от чистого сердца и доброй совести и нелицемерной веры (1 Тим. 1:5)</vt:lpstr>
      <vt:lpstr>Крестное знамение</vt:lpstr>
      <vt:lpstr>«Не просто пальцами должно его изображать, наипаче произволением и с полной верой. Если так изобразишь его на челе, ни один из нечистых духов не сможет приблизиться к тебе, видя тот меч, которым ранен, то оружие, от которого получил смертельную рану» (прп. Кирилл Иерусалимский. Огласительные поучения. XIII, 36).</vt:lpstr>
      <vt:lpstr>«Не стыдимся исповедовать Распятого. С дерзновением да будет налагаема пальцами печать на челе и на всем: на вкушаемом хлебе, на чашах с питьем, на входах и выходах, перед сном, когда ложимся и когда встаем, бываем в пути и покоимся» (прп. Кирилл Иерусалимский. Огласительные поучения. XIII, 36).</vt:lpstr>
      <vt:lpstr>Иерейское благословение</vt:lpstr>
      <vt:lpstr>Принятие благословения</vt:lpstr>
      <vt:lpstr>Мир всем</vt:lpstr>
      <vt:lpstr>Архиерейское благословение</vt:lpstr>
      <vt:lpstr>Поклоны:</vt:lpstr>
      <vt:lpstr>Приидите, поклонимся и припадем, преклоним колени пред лицем Господа, Творца нашего; ибо Он есть Бог наш, и мы — народ паствы Его и овцы руки Его (Пс.94,6–7).</vt:lpstr>
      <vt:lpstr>Дьякон совершает каждение</vt:lpstr>
      <vt:lpstr>Да направится молитва моя, как фимиам, пред лице Твое, воздеяние рук моих — как жертва вечерняя (Пс.140,2).</vt:lpstr>
      <vt:lpstr>Светильники, которые воз-жигают перед иконами и держат в руках во время богослужения, символизи-руют то «световодство, котором мы, чистые и девственные души, выйдем навстречу Жениху Христу, имея ясные светильники веры» (Свт. Григорий Богослов. Слово 40).</vt:lpstr>
      <vt:lpstr>Возжение свеч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Христианское богослужение — основные понятия</dc:title>
  <dc:creator>Василий</dc:creator>
  <cp:lastModifiedBy>Windows User</cp:lastModifiedBy>
  <cp:revision>30</cp:revision>
  <dcterms:modified xsi:type="dcterms:W3CDTF">2014-09-03T20:06:52Z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Поле 1">
    <vt:lpwstr/>
  </property>
  <property fmtid="{D5CDD505-2E9C-101B-9397-08002B2CF9AE}" pid="3" name="Поле 2">
    <vt:lpwstr/>
  </property>
  <property fmtid="{D5CDD505-2E9C-101B-9397-08002B2CF9AE}" pid="4" name="Поле 3">
    <vt:lpwstr/>
  </property>
  <property fmtid="{D5CDD505-2E9C-101B-9397-08002B2CF9AE}" pid="5" name="Поле 4">
    <vt:lpwstr/>
  </property>
</Properties>
</file>