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1"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D74AB0BB-BFE2-4439-AE92-12EAA3BB1AA5}"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74AB0BB-BFE2-4439-AE92-12EAA3BB1AA5}"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74AB0BB-BFE2-4439-AE92-12EAA3BB1AA5}"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74AB0BB-BFE2-4439-AE92-12EAA3BB1AA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D2E32EE9-2E9A-4949-9CE6-B45E37C8FF04}" type="datetimeFigureOut">
              <a:rPr lang="ru-RU" smtClean="0"/>
              <a:t>11.02.2015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74AB0BB-BFE2-4439-AE92-12EAA3BB1AA5}"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2E32EE9-2E9A-4949-9CE6-B45E37C8FF04}" type="datetimeFigureOut">
              <a:rPr lang="ru-RU" smtClean="0"/>
              <a:t>11.02.2015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74AB0BB-BFE2-4439-AE92-12EAA3BB1AA5}"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2348880"/>
            <a:ext cx="7406640" cy="1472184"/>
          </a:xfrm>
        </p:spPr>
        <p:txBody>
          <a:bodyPr/>
          <a:lstStyle/>
          <a:p>
            <a:pPr algn="ctr"/>
            <a:r>
              <a:rPr lang="ru-RU" dirty="0" smtClean="0"/>
              <a:t>Лекция 16. </a:t>
            </a:r>
            <a:r>
              <a:rPr lang="ru-RU" b="1" dirty="0" smtClean="0"/>
              <a:t>Девятый член Символа веры.</a:t>
            </a:r>
            <a:endParaRPr lang="ru-RU" b="1" dirty="0"/>
          </a:p>
        </p:txBody>
      </p:sp>
    </p:spTree>
    <p:extLst>
      <p:ext uri="{BB962C8B-B14F-4D97-AF65-F5344CB8AC3E}">
        <p14:creationId xmlns:p14="http://schemas.microsoft.com/office/powerpoint/2010/main" val="2841374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9636"/>
            <a:ext cx="7818072" cy="1143000"/>
          </a:xfrm>
        </p:spPr>
        <p:txBody>
          <a:bodyPr>
            <a:normAutofit fontScale="90000"/>
          </a:bodyPr>
          <a:lstStyle/>
          <a:p>
            <a:pPr algn="ctr"/>
            <a:r>
              <a:rPr lang="ru-RU" b="1" dirty="0" smtClean="0"/>
              <a:t>Молитвенное </a:t>
            </a:r>
            <a:r>
              <a:rPr lang="ru-RU" b="1" dirty="0" err="1"/>
              <a:t>призывание</a:t>
            </a:r>
            <a:r>
              <a:rPr lang="ru-RU" b="1" dirty="0"/>
              <a:t> святых</a:t>
            </a:r>
            <a:endParaRPr lang="ru-RU" dirty="0"/>
          </a:p>
        </p:txBody>
      </p:sp>
      <p:sp>
        <p:nvSpPr>
          <p:cNvPr id="3" name="Объект 2"/>
          <p:cNvSpPr>
            <a:spLocks noGrp="1"/>
          </p:cNvSpPr>
          <p:nvPr>
            <p:ph idx="1"/>
          </p:nvPr>
        </p:nvSpPr>
        <p:spPr>
          <a:xfrm>
            <a:off x="1187624" y="1196752"/>
            <a:ext cx="7746064" cy="5328592"/>
          </a:xfrm>
        </p:spPr>
        <p:txBody>
          <a:bodyPr>
            <a:noAutofit/>
          </a:bodyPr>
          <a:lstStyle/>
          <a:p>
            <a:pPr marL="0" indent="457200" algn="just">
              <a:spcBef>
                <a:spcPts val="0"/>
              </a:spcBef>
              <a:buNone/>
            </a:pPr>
            <a:r>
              <a:rPr lang="ru-RU" sz="1800" b="1" dirty="0"/>
              <a:t>На чем основано молитвенное </a:t>
            </a:r>
            <a:r>
              <a:rPr lang="ru-RU" sz="1800" b="1" dirty="0" err="1"/>
              <a:t>призывание</a:t>
            </a:r>
            <a:r>
              <a:rPr lang="ru-RU" sz="1800" b="1" dirty="0"/>
              <a:t> святых небесной Церкви?</a:t>
            </a:r>
            <a:endParaRPr lang="ru-RU" sz="1800" dirty="0"/>
          </a:p>
          <a:p>
            <a:pPr marL="0" indent="457200" algn="just">
              <a:spcBef>
                <a:spcPts val="0"/>
              </a:spcBef>
              <a:buNone/>
            </a:pPr>
            <a:r>
              <a:rPr lang="ru-RU" sz="1800" dirty="0"/>
              <a:t>Правило Церкви, пребывающей на земле, призывать </a:t>
            </a:r>
            <a:r>
              <a:rPr lang="ru-RU" sz="1800" b="1" dirty="0"/>
              <a:t>в молитве</a:t>
            </a:r>
            <a:r>
              <a:rPr lang="ru-RU" sz="1800" dirty="0"/>
              <a:t> святых Церкви небесной, основано на Священном Предании, начала которого видны и в Священном Писании. Например, когда пророк Давид взывает в молитве: </a:t>
            </a:r>
            <a:r>
              <a:rPr lang="ru-RU" sz="1800" i="1" dirty="0"/>
              <a:t>Господи, Боже Авраама, Исаака и Израиля, отцов наших!</a:t>
            </a:r>
            <a:r>
              <a:rPr lang="ru-RU" sz="1800" dirty="0"/>
              <a:t> (1 Пар 29:18), тогда он воспоминает святых для укрепления своей молитвы. Точно так же теперь Православная Церковь призывает </a:t>
            </a:r>
            <a:r>
              <a:rPr lang="ru-RU" sz="1800" b="1" dirty="0"/>
              <a:t>Христа, </a:t>
            </a:r>
            <a:r>
              <a:rPr lang="ru-RU" sz="1800" b="1" dirty="0" err="1"/>
              <a:t>истиннаго</a:t>
            </a:r>
            <a:r>
              <a:rPr lang="ru-RU" sz="1800" b="1" dirty="0"/>
              <a:t> Бога нашего, молитвами </a:t>
            </a:r>
            <a:r>
              <a:rPr lang="ru-RU" sz="1800" b="1" dirty="0" err="1"/>
              <a:t>Пречистыя</a:t>
            </a:r>
            <a:r>
              <a:rPr lang="ru-RU" sz="1800" b="1" dirty="0"/>
              <a:t> Его Матери и всех Святых</a:t>
            </a:r>
            <a:r>
              <a:rPr lang="ru-RU" sz="1800" dirty="0"/>
              <a:t>. Святой Кирилл Иерусалимский в пояснении Божественной литургии говорит: </a:t>
            </a:r>
            <a:r>
              <a:rPr lang="ru-RU" sz="1800" b="1" dirty="0"/>
              <a:t>Поминаем и прежде умерших, во-первых, патриархов, пророков, апостолов, мучеников, чтобы их молитвами и </a:t>
            </a:r>
            <a:r>
              <a:rPr lang="ru-RU" sz="1800" b="1" dirty="0" err="1"/>
              <a:t>предстательством</a:t>
            </a:r>
            <a:r>
              <a:rPr lang="ru-RU" sz="1800" dirty="0"/>
              <a:t> принял Бог наше моление (Поучение </a:t>
            </a:r>
            <a:r>
              <a:rPr lang="ru-RU" sz="1800" dirty="0" err="1"/>
              <a:t>тайноводственное</a:t>
            </a:r>
            <a:r>
              <a:rPr lang="ru-RU" sz="1800" dirty="0"/>
              <a:t>, 5, гл. 9).</a:t>
            </a:r>
          </a:p>
          <a:p>
            <a:pPr marL="0" indent="457200" algn="just">
              <a:spcBef>
                <a:spcPts val="0"/>
              </a:spcBef>
              <a:buNone/>
            </a:pPr>
            <a:r>
              <a:rPr lang="ru-RU" sz="1800" dirty="0"/>
              <a:t>Святой Василий Великий в слове на день Святых Сорока мучеников говорит: </a:t>
            </a:r>
            <a:r>
              <a:rPr lang="ru-RU" sz="1800" b="1" dirty="0"/>
              <a:t>Скорбящий к Сорока мученикам обращается, к ним же прибегает и веселящийся: один — чтобы освободиться от скорбей, а другой — чтобы сохранить то доброе, что имеет. Здесь же мы видим благочестивую жену, молящуюся о своих детях, о путешествующем муже, просящую здравие больному. К мученикам обращены прошения ваши</a:t>
            </a:r>
            <a:r>
              <a:rPr lang="ru-RU" sz="1800" dirty="0"/>
              <a:t>.</a:t>
            </a:r>
          </a:p>
          <a:p>
            <a:pPr marL="0" indent="457200" algn="just">
              <a:spcBef>
                <a:spcPts val="0"/>
              </a:spcBef>
              <a:buNone/>
            </a:pPr>
            <a:endParaRPr lang="ru-RU" sz="1800" dirty="0"/>
          </a:p>
        </p:txBody>
      </p:sp>
    </p:spTree>
    <p:extLst>
      <p:ext uri="{BB962C8B-B14F-4D97-AF65-F5344CB8AC3E}">
        <p14:creationId xmlns:p14="http://schemas.microsoft.com/office/powerpoint/2010/main" val="1671408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2074"/>
          </a:xfrm>
        </p:spPr>
        <p:txBody>
          <a:bodyPr>
            <a:noAutofit/>
          </a:bodyPr>
          <a:lstStyle/>
          <a:p>
            <a:pPr algn="ctr"/>
            <a:r>
              <a:rPr lang="ru-RU" sz="3600" dirty="0" smtClean="0"/>
              <a:t>Молитва святых</a:t>
            </a:r>
            <a:endParaRPr lang="ru-RU" sz="3600" dirty="0"/>
          </a:p>
        </p:txBody>
      </p:sp>
      <p:sp>
        <p:nvSpPr>
          <p:cNvPr id="3" name="Объект 2"/>
          <p:cNvSpPr>
            <a:spLocks noGrp="1"/>
          </p:cNvSpPr>
          <p:nvPr>
            <p:ph idx="1"/>
          </p:nvPr>
        </p:nvSpPr>
        <p:spPr>
          <a:xfrm>
            <a:off x="1435608" y="1052736"/>
            <a:ext cx="7498080" cy="5544616"/>
          </a:xfrm>
        </p:spPr>
        <p:txBody>
          <a:bodyPr>
            <a:noAutofit/>
          </a:bodyPr>
          <a:lstStyle/>
          <a:p>
            <a:pPr marL="0" indent="457200" algn="just">
              <a:spcBef>
                <a:spcPts val="0"/>
              </a:spcBef>
              <a:buNone/>
            </a:pPr>
            <a:r>
              <a:rPr lang="ru-RU" sz="1800" b="1" dirty="0"/>
              <a:t>Есть ли свидетельство Священного Писания о посредствующей молитве святых на небесах?</a:t>
            </a:r>
            <a:endParaRPr lang="ru-RU" sz="1800" dirty="0"/>
          </a:p>
          <a:p>
            <a:pPr marL="0" indent="457200" algn="just">
              <a:spcBef>
                <a:spcPts val="0"/>
              </a:spcBef>
              <a:buNone/>
            </a:pPr>
            <a:r>
              <a:rPr lang="ru-RU" sz="1800" dirty="0"/>
              <a:t>О посредствующей </a:t>
            </a:r>
            <a:r>
              <a:rPr lang="ru-RU" sz="1800" b="1" dirty="0"/>
              <a:t>молитве святых</a:t>
            </a:r>
            <a:r>
              <a:rPr lang="ru-RU" sz="1800" dirty="0"/>
              <a:t> на небесах есть свидетельство Священного Писания. Евангелист Иоанн в откровении видел на небесах Ангела, которому дано было </a:t>
            </a:r>
            <a:r>
              <a:rPr lang="ru-RU" sz="1800" i="1" dirty="0"/>
              <a:t>множество фимиама, чтобы он с молитвами всех святых возложил его на золотой жертвенник, который пред престолом. И вознесся дым фимиама с молитвами святых от руки Ангела пред Бога</a:t>
            </a:r>
            <a:r>
              <a:rPr lang="ru-RU" sz="1800" dirty="0"/>
              <a:t> (</a:t>
            </a:r>
            <a:r>
              <a:rPr lang="ru-RU" sz="1800" dirty="0" err="1"/>
              <a:t>Откр</a:t>
            </a:r>
            <a:r>
              <a:rPr lang="ru-RU" sz="1800" dirty="0"/>
              <a:t>. 8:3-4).</a:t>
            </a:r>
          </a:p>
          <a:p>
            <a:pPr marL="0" indent="457200" algn="just">
              <a:spcBef>
                <a:spcPts val="0"/>
              </a:spcBef>
              <a:buNone/>
            </a:pPr>
            <a:r>
              <a:rPr lang="ru-RU" sz="1800" b="1" dirty="0" smtClean="0"/>
              <a:t>Есть </a:t>
            </a:r>
            <a:r>
              <a:rPr lang="ru-RU" sz="1800" b="1" dirty="0"/>
              <a:t>ли свидетельство Священного Писания о явлениях святых с неба?</a:t>
            </a:r>
            <a:endParaRPr lang="ru-RU" sz="1800" dirty="0"/>
          </a:p>
          <a:p>
            <a:pPr marL="0" indent="457200" algn="just">
              <a:spcBef>
                <a:spcPts val="0"/>
              </a:spcBef>
              <a:buNone/>
            </a:pPr>
            <a:r>
              <a:rPr lang="ru-RU" sz="1800" dirty="0"/>
              <a:t>О благотворных </a:t>
            </a:r>
            <a:r>
              <a:rPr lang="ru-RU" sz="1800" b="1" dirty="0"/>
              <a:t>явлениях святых</a:t>
            </a:r>
            <a:r>
              <a:rPr lang="ru-RU" sz="1800" dirty="0"/>
              <a:t> с неба есть свидетельство Священного Писания. Евангелист Матфей повествует, что после крестной смерти Господа нашего Иисуса Христа </a:t>
            </a:r>
            <a:r>
              <a:rPr lang="ru-RU" sz="1800" i="1" dirty="0"/>
              <a:t>многие тела усопших святых воскресли, и, вышедши из гробов по воскресении Его, вошли во </a:t>
            </a:r>
            <a:r>
              <a:rPr lang="ru-RU" sz="1800" i="1" dirty="0" err="1"/>
              <a:t>святый</a:t>
            </a:r>
            <a:r>
              <a:rPr lang="ru-RU" sz="1800" i="1" dirty="0"/>
              <a:t> град, и явились многим</a:t>
            </a:r>
            <a:r>
              <a:rPr lang="ru-RU" sz="1800" dirty="0"/>
              <a:t> (Мф. 27:52-53). Поскольку такое значительное чудо не могло совершиться без высокой цели, то следует полагать, что воскресшие святые явились для того, чтобы возвестить о сошествии Иисуса Христа в ад и о победоносном воскресении Его, и этой проповедью содействовать переходу в открывавшуюся тогда новозаветную Церковь тем, кто родился в Ветхозаветной Церкви.</a:t>
            </a:r>
          </a:p>
          <a:p>
            <a:pPr marL="0" indent="457200" algn="just">
              <a:spcBef>
                <a:spcPts val="0"/>
              </a:spcBef>
              <a:buNone/>
            </a:pPr>
            <a:endParaRPr lang="ru-RU" sz="1800" dirty="0"/>
          </a:p>
        </p:txBody>
      </p:sp>
    </p:spTree>
    <p:extLst>
      <p:ext uri="{BB962C8B-B14F-4D97-AF65-F5344CB8AC3E}">
        <p14:creationId xmlns:p14="http://schemas.microsoft.com/office/powerpoint/2010/main" val="3866474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188640"/>
            <a:ext cx="7498080" cy="6480720"/>
          </a:xfrm>
        </p:spPr>
        <p:txBody>
          <a:bodyPr>
            <a:noAutofit/>
          </a:bodyPr>
          <a:lstStyle/>
          <a:p>
            <a:pPr marL="0" indent="457200" algn="just">
              <a:spcBef>
                <a:spcPts val="0"/>
              </a:spcBef>
              <a:buNone/>
            </a:pPr>
            <a:r>
              <a:rPr lang="ru-RU" sz="1700" b="1" dirty="0"/>
              <a:t>Откуда мы узнаем, что святые после смерти могут совершать чудеса?</a:t>
            </a:r>
            <a:endParaRPr lang="ru-RU" sz="1700" dirty="0"/>
          </a:p>
          <a:p>
            <a:pPr marL="0" indent="457200" algn="just">
              <a:spcBef>
                <a:spcPts val="0"/>
              </a:spcBef>
              <a:buNone/>
            </a:pPr>
            <a:r>
              <a:rPr lang="ru-RU" sz="1700" dirty="0"/>
              <a:t>Следующими свидетельствами мы утверждаемся в вере в то, что святые по смерти своей </a:t>
            </a:r>
            <a:r>
              <a:rPr lang="ru-RU" sz="1700" b="1" dirty="0"/>
              <a:t>чудодействуют</a:t>
            </a:r>
            <a:r>
              <a:rPr lang="ru-RU" sz="1700" dirty="0"/>
              <a:t> тем или иным образом. Четвертая книга Царств свидетельствует, что от прикосновения к костям пророка Елисея воскрес мёртвый (см. 4 </a:t>
            </a:r>
            <a:r>
              <a:rPr lang="ru-RU" sz="1700" dirty="0" err="1"/>
              <a:t>Цар</a:t>
            </a:r>
            <a:r>
              <a:rPr lang="ru-RU" sz="1700" dirty="0"/>
              <a:t>. 13:21).</a:t>
            </a:r>
          </a:p>
          <a:p>
            <a:pPr marL="0" indent="457200" algn="just">
              <a:spcBef>
                <a:spcPts val="0"/>
              </a:spcBef>
              <a:buNone/>
            </a:pPr>
            <a:r>
              <a:rPr lang="ru-RU" sz="1700" dirty="0"/>
              <a:t>Апостол Павел не только сам непосредственно совершал исцеления и чудеса, но то же делали взятые от его тела платки и </a:t>
            </a:r>
            <a:r>
              <a:rPr lang="ru-RU" sz="1700" dirty="0" err="1"/>
              <a:t>опоясания</a:t>
            </a:r>
            <a:r>
              <a:rPr lang="ru-RU" sz="1700" dirty="0"/>
              <a:t> в его отсутствие (см. </a:t>
            </a:r>
            <a:r>
              <a:rPr lang="ru-RU" sz="1700" dirty="0" err="1"/>
              <a:t>Деян</a:t>
            </a:r>
            <a:r>
              <a:rPr lang="ru-RU" sz="1700" dirty="0"/>
              <a:t>. 19:12). На этом примере мы видим, что святые и по кончине своей могут благотворно действовать через земные средства или предметы, получившие через них освящение.</a:t>
            </a:r>
          </a:p>
          <a:p>
            <a:pPr marL="0" indent="457200" algn="just">
              <a:spcBef>
                <a:spcPts val="0"/>
              </a:spcBef>
              <a:buNone/>
            </a:pPr>
            <a:r>
              <a:rPr lang="ru-RU" sz="1700" b="1" dirty="0"/>
              <a:t>Святой Григорий Богослов</a:t>
            </a:r>
            <a:r>
              <a:rPr lang="ru-RU" sz="1700" dirty="0"/>
              <a:t> в первом обличительном слове на Юлиана говорит: "Не постыдился за Христа принесенных жертв, не убоялся великих подвижников: Иоанна, Петра, Павла, Иакова, Стефана, Луки, Андрея, </a:t>
            </a:r>
            <a:r>
              <a:rPr lang="ru-RU" sz="1700" dirty="0" err="1"/>
              <a:t>Фёклы</a:t>
            </a:r>
            <a:r>
              <a:rPr lang="ru-RU" sz="1700" dirty="0"/>
              <a:t> и других, до и после них пострадавших за истину, которые огню, железу, зверям, мучителям, случившимся бедствиям и угрозам, будто в чужих телах или вовсе бестелесные, твёрдо противостали. Ради чего? Да даже словом не предадут благочестие! Им отдаются великие почести и установлены торжества. Ими демоны прогоняются и болезни исцеляются. Они чудесно являются и оставили нам свои пророчества. Их тела, когда мы их почитаем и осязаем, имеют такую же силу, как и души святых. Капли их крови, эти малые признаки страданий, так же действуют, как и тела".</a:t>
            </a:r>
          </a:p>
          <a:p>
            <a:pPr marL="0" indent="457200" algn="just">
              <a:spcBef>
                <a:spcPts val="0"/>
              </a:spcBef>
              <a:buNone/>
            </a:pPr>
            <a:r>
              <a:rPr lang="ru-RU" sz="1700" dirty="0"/>
              <a:t>Святой Иоанн </a:t>
            </a:r>
            <a:r>
              <a:rPr lang="ru-RU" sz="1700" dirty="0" err="1"/>
              <a:t>Дамаскин</a:t>
            </a:r>
            <a:r>
              <a:rPr lang="ru-RU" sz="1700" dirty="0"/>
              <a:t> пишет: "Мощи святых, которые как спасительные источники даровал нам Владыка Христос, источают многообразные </a:t>
            </a:r>
            <a:r>
              <a:rPr lang="ru-RU" sz="1700" dirty="0" err="1"/>
              <a:t>благоДеяния</a:t>
            </a:r>
            <a:r>
              <a:rPr lang="ru-RU" sz="1700" dirty="0"/>
              <a:t>. Как бы в объяснение этого он замечает: Посредством ума и в тела их вселился Бог" (Богословие, кн. 4, гл. 15, ст. 3, 4).</a:t>
            </a:r>
          </a:p>
          <a:p>
            <a:pPr marL="0" indent="457200" algn="just">
              <a:spcBef>
                <a:spcPts val="0"/>
              </a:spcBef>
              <a:buNone/>
            </a:pPr>
            <a:endParaRPr lang="ru-RU" sz="1700" dirty="0"/>
          </a:p>
        </p:txBody>
      </p:sp>
    </p:spTree>
    <p:extLst>
      <p:ext uri="{BB962C8B-B14F-4D97-AF65-F5344CB8AC3E}">
        <p14:creationId xmlns:p14="http://schemas.microsoft.com/office/powerpoint/2010/main" val="2006383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Святость Церкви</a:t>
            </a:r>
            <a:endParaRPr lang="ru-RU" dirty="0"/>
          </a:p>
        </p:txBody>
      </p:sp>
      <p:sp>
        <p:nvSpPr>
          <p:cNvPr id="3" name="Объект 2"/>
          <p:cNvSpPr>
            <a:spLocks noGrp="1"/>
          </p:cNvSpPr>
          <p:nvPr>
            <p:ph idx="1"/>
          </p:nvPr>
        </p:nvSpPr>
        <p:spPr/>
        <p:txBody>
          <a:bodyPr>
            <a:noAutofit/>
          </a:bodyPr>
          <a:lstStyle/>
          <a:p>
            <a:pPr marL="82296" indent="457200" algn="just">
              <a:buNone/>
            </a:pPr>
            <a:r>
              <a:rPr lang="ru-RU" sz="2400" dirty="0" smtClean="0"/>
              <a:t>Церковь </a:t>
            </a:r>
            <a:r>
              <a:rPr lang="ru-RU" sz="2400" b="1" dirty="0"/>
              <a:t>святая</a:t>
            </a:r>
            <a:r>
              <a:rPr lang="ru-RU" sz="2400" dirty="0"/>
              <a:t>, потому что освящена Господом Иисусом Христом через Его страдания, Его учение, Его молитву и через Таинства. Христос </a:t>
            </a:r>
            <a:r>
              <a:rPr lang="ru-RU" sz="2400" i="1" dirty="0"/>
              <a:t>возлюбил Церковь и предал Себя за нее, чтобы освятить ее, очистить банею водною, посредством слова; чтобы представить ее Себе славною Церковью, не имеющею пятна, или порока, или чего-либо подобного, но дабы она была свята и непорочна</a:t>
            </a:r>
            <a:r>
              <a:rPr lang="ru-RU" sz="2400" dirty="0"/>
              <a:t> (</a:t>
            </a:r>
            <a:r>
              <a:rPr lang="ru-RU" sz="2400" dirty="0" err="1"/>
              <a:t>Еф</a:t>
            </a:r>
            <a:r>
              <a:rPr lang="ru-RU" sz="2400" dirty="0"/>
              <a:t>. 5:25-27). В молитве Богу Отцу о верующих Господь Иисус Христос сказал: </a:t>
            </a:r>
            <a:r>
              <a:rPr lang="ru-RU" sz="2400" i="1" dirty="0"/>
              <a:t>Освяти их истиною Твоею; слово Твое есть истина. Как Ты послал Меня в мир, так и Я послал их в мир. И за них Я посвящаю Себя, чтобы и они были освящены истиною</a:t>
            </a:r>
            <a:r>
              <a:rPr lang="ru-RU" sz="2400" dirty="0"/>
              <a:t> (Ин.17:17-19).</a:t>
            </a:r>
          </a:p>
          <a:p>
            <a:pPr marL="82296" indent="457200" algn="just">
              <a:buNone/>
            </a:pPr>
            <a:endParaRPr lang="ru-RU" sz="2400" dirty="0"/>
          </a:p>
        </p:txBody>
      </p:sp>
    </p:spTree>
    <p:extLst>
      <p:ext uri="{BB962C8B-B14F-4D97-AF65-F5344CB8AC3E}">
        <p14:creationId xmlns:p14="http://schemas.microsoft.com/office/powerpoint/2010/main" val="1596076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82296" indent="457200" algn="just">
              <a:lnSpc>
                <a:spcPct val="120000"/>
              </a:lnSpc>
              <a:buNone/>
            </a:pPr>
            <a:r>
              <a:rPr lang="ru-RU" b="1" dirty="0"/>
              <a:t>Как Церковь может быть святой, если в ней есть грешники?</a:t>
            </a:r>
            <a:endParaRPr lang="ru-RU" dirty="0"/>
          </a:p>
          <a:p>
            <a:pPr marL="82296" indent="457200" algn="just">
              <a:lnSpc>
                <a:spcPct val="120000"/>
              </a:lnSpc>
              <a:buNone/>
            </a:pPr>
            <a:r>
              <a:rPr lang="ru-RU" dirty="0"/>
              <a:t>Церковь </a:t>
            </a:r>
            <a:r>
              <a:rPr lang="ru-RU" b="1" dirty="0"/>
              <a:t>святая</a:t>
            </a:r>
            <a:r>
              <a:rPr lang="ru-RU" dirty="0"/>
              <a:t>, хотя в ней есть и согрешающие. Согрешающие, но очищающие себя истинным покаянием, не препятствуют Церкви быть святой; а нераскаянные грешники или видимым действием церковной власти, или невидимым действием суда Божия как мёртвые члены отсекаются от тела Церкви, и, таким образом, она и в этом случае сохраняется святой. </a:t>
            </a:r>
            <a:r>
              <a:rPr lang="ru-RU" i="1" dirty="0"/>
              <a:t>Извергните развращенного из среды вас</a:t>
            </a:r>
            <a:r>
              <a:rPr lang="ru-RU" dirty="0"/>
              <a:t> (1 Кор. 5:13). </a:t>
            </a:r>
            <a:r>
              <a:rPr lang="ru-RU" i="1" dirty="0"/>
              <a:t>Твердое основание Божие стоит, имея печать сию: "познал Господь Своих"; и: "да отступит от неправды всякий, исповедующий имя Господа"</a:t>
            </a:r>
            <a:r>
              <a:rPr lang="ru-RU" dirty="0"/>
              <a:t> (2 Тим. 2:19).</a:t>
            </a:r>
          </a:p>
          <a:p>
            <a:pPr marL="82296" indent="457200" algn="just">
              <a:lnSpc>
                <a:spcPct val="120000"/>
              </a:lnSpc>
              <a:buNone/>
            </a:pPr>
            <a:endParaRPr lang="ru-RU" dirty="0"/>
          </a:p>
        </p:txBody>
      </p:sp>
    </p:spTree>
    <p:extLst>
      <p:ext uri="{BB962C8B-B14F-4D97-AF65-F5344CB8AC3E}">
        <p14:creationId xmlns:p14="http://schemas.microsoft.com/office/powerpoint/2010/main" val="481264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Соборность Церкви</a:t>
            </a:r>
            <a:endParaRPr lang="ru-RU" dirty="0"/>
          </a:p>
        </p:txBody>
      </p:sp>
      <p:sp>
        <p:nvSpPr>
          <p:cNvPr id="3" name="Объект 2"/>
          <p:cNvSpPr>
            <a:spLocks noGrp="1"/>
          </p:cNvSpPr>
          <p:nvPr>
            <p:ph idx="1"/>
          </p:nvPr>
        </p:nvSpPr>
        <p:spPr/>
        <p:txBody>
          <a:bodyPr>
            <a:normAutofit fontScale="77500" lnSpcReduction="20000"/>
          </a:bodyPr>
          <a:lstStyle/>
          <a:p>
            <a:pPr marL="82296" indent="457200" algn="just">
              <a:lnSpc>
                <a:spcPct val="110000"/>
              </a:lnSpc>
              <a:buNone/>
            </a:pPr>
            <a:r>
              <a:rPr lang="ru-RU" dirty="0" smtClean="0"/>
              <a:t>Церковь </a:t>
            </a:r>
            <a:r>
              <a:rPr lang="ru-RU" dirty="0"/>
              <a:t>называется </a:t>
            </a:r>
            <a:r>
              <a:rPr lang="ru-RU" b="1" dirty="0"/>
              <a:t>соборной</a:t>
            </a:r>
            <a:r>
              <a:rPr lang="ru-RU" dirty="0"/>
              <a:t>, или, что то же, </a:t>
            </a:r>
            <a:r>
              <a:rPr lang="ru-RU" b="1" dirty="0"/>
              <a:t>кафолической</a:t>
            </a:r>
            <a:r>
              <a:rPr lang="ru-RU" dirty="0"/>
              <a:t>, или </a:t>
            </a:r>
            <a:r>
              <a:rPr lang="ru-RU" b="1" dirty="0"/>
              <a:t>вселенской</a:t>
            </a:r>
            <a:r>
              <a:rPr lang="ru-RU" dirty="0"/>
              <a:t>, потому что она не ограничивается ни местом, ни временем, ни народом, а заключает в себе истинно верующих всех стран, времен и народов. Апостол Павел говорит, что </a:t>
            </a:r>
            <a:r>
              <a:rPr lang="ru-RU" i="1" dirty="0" err="1"/>
              <a:t>благовествование</a:t>
            </a:r>
            <a:r>
              <a:rPr lang="ru-RU" i="1" dirty="0"/>
              <a:t>… пребывает… во всем мире, и приносит плод, и возрастает</a:t>
            </a:r>
            <a:r>
              <a:rPr lang="ru-RU" dirty="0"/>
              <a:t> (Кол 1:5-6); и что в Церкви христианской </a:t>
            </a:r>
            <a:r>
              <a:rPr lang="ru-RU" i="1" dirty="0"/>
              <a:t>нет ни </a:t>
            </a:r>
            <a:r>
              <a:rPr lang="ru-RU" i="1" dirty="0" err="1"/>
              <a:t>Еллина</a:t>
            </a:r>
            <a:r>
              <a:rPr lang="ru-RU" i="1" dirty="0"/>
              <a:t>, ни Иудея, ни обрезания, ни </a:t>
            </a:r>
            <a:r>
              <a:rPr lang="ru-RU" i="1" dirty="0" err="1"/>
              <a:t>необрезания</a:t>
            </a:r>
            <a:r>
              <a:rPr lang="ru-RU" i="1" dirty="0"/>
              <a:t>, варвара, Скифа, раба, свободного, но все и во всем Христос</a:t>
            </a:r>
            <a:r>
              <a:rPr lang="ru-RU" dirty="0"/>
              <a:t> (Кол 3:11). </a:t>
            </a:r>
            <a:r>
              <a:rPr lang="ru-RU" i="1" dirty="0"/>
              <a:t>Верующие благословляются с верным Авраамом</a:t>
            </a:r>
            <a:r>
              <a:rPr lang="ru-RU" dirty="0"/>
              <a:t> (</a:t>
            </a:r>
            <a:r>
              <a:rPr lang="ru-RU" dirty="0" err="1"/>
              <a:t>Гал</a:t>
            </a:r>
            <a:r>
              <a:rPr lang="ru-RU" dirty="0"/>
              <a:t> 3:9).</a:t>
            </a:r>
          </a:p>
          <a:p>
            <a:pPr marL="82296" indent="457200" algn="just">
              <a:lnSpc>
                <a:spcPct val="110000"/>
              </a:lnSpc>
              <a:buNone/>
            </a:pPr>
            <a:endParaRPr lang="ru-RU" dirty="0"/>
          </a:p>
        </p:txBody>
      </p:sp>
    </p:spTree>
    <p:extLst>
      <p:ext uri="{BB962C8B-B14F-4D97-AF65-F5344CB8AC3E}">
        <p14:creationId xmlns:p14="http://schemas.microsoft.com/office/powerpoint/2010/main" val="3079407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908720"/>
            <a:ext cx="7498080" cy="5339680"/>
          </a:xfrm>
        </p:spPr>
        <p:txBody>
          <a:bodyPr>
            <a:normAutofit fontScale="70000" lnSpcReduction="20000"/>
          </a:bodyPr>
          <a:lstStyle/>
          <a:p>
            <a:pPr marL="82296" indent="457200" algn="just">
              <a:lnSpc>
                <a:spcPct val="120000"/>
              </a:lnSpc>
              <a:buNone/>
            </a:pPr>
            <a:r>
              <a:rPr lang="ru-RU" b="1" dirty="0"/>
              <a:t>Какое важное преимущество имеет Церковь?</a:t>
            </a:r>
            <a:endParaRPr lang="ru-RU" dirty="0"/>
          </a:p>
          <a:p>
            <a:pPr marL="82296" indent="457200" algn="just">
              <a:lnSpc>
                <a:spcPct val="120000"/>
              </a:lnSpc>
              <a:buNone/>
            </a:pPr>
            <a:r>
              <a:rPr lang="ru-RU" dirty="0"/>
              <a:t>Важное преимущество Кафолической Церкви состоит в том, что ей, собственно, принадлежат высокие обетования (обещания), что </a:t>
            </a:r>
            <a:r>
              <a:rPr lang="ru-RU" i="1" dirty="0"/>
              <a:t>врата ада не одолеют её</a:t>
            </a:r>
            <a:r>
              <a:rPr lang="ru-RU" dirty="0"/>
              <a:t>, что </a:t>
            </a:r>
            <a:r>
              <a:rPr lang="ru-RU" i="1" dirty="0"/>
              <a:t>Господь пребудет с ней до скончания века</a:t>
            </a:r>
            <a:r>
              <a:rPr lang="ru-RU" dirty="0"/>
              <a:t>, что в ней пребудет </a:t>
            </a:r>
            <a:r>
              <a:rPr lang="ru-RU" i="1" dirty="0"/>
              <a:t>слава Божия о Христе Иисусе во все роды века</a:t>
            </a:r>
            <a:r>
              <a:rPr lang="ru-RU" dirty="0"/>
              <a:t>; что, следовательно, она никогда не может ни отпасть от веры, ни погрешить в истине веры или впасть в заблуждение. "</a:t>
            </a:r>
            <a:r>
              <a:rPr lang="ru-RU" b="1" dirty="0"/>
              <a:t>Несомненно исповедуем, как твёрдую истину, что Кафолическая Церковь не может погрешать или заблуждаться, и говорить ложь вместо истины; поскольку Святой Дух, всегда действующий через верно служащих отцов и учителей Церкви, хранит её от всякого заблуждения</a:t>
            </a:r>
            <a:r>
              <a:rPr lang="ru-RU" dirty="0"/>
              <a:t>" (Послание Восточных Патриархов о православной вере, чл. 12).</a:t>
            </a:r>
          </a:p>
          <a:p>
            <a:pPr marL="82296" indent="457200" algn="just">
              <a:lnSpc>
                <a:spcPct val="120000"/>
              </a:lnSpc>
              <a:buNone/>
            </a:pPr>
            <a:endParaRPr lang="ru-RU" dirty="0"/>
          </a:p>
        </p:txBody>
      </p:sp>
    </p:spTree>
    <p:extLst>
      <p:ext uri="{BB962C8B-B14F-4D97-AF65-F5344CB8AC3E}">
        <p14:creationId xmlns:p14="http://schemas.microsoft.com/office/powerpoint/2010/main" val="3719697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rPr>
              <a:t>Для спасения необходимо  </a:t>
            </a:r>
            <a:r>
              <a:rPr lang="ru-RU" b="1" dirty="0">
                <a:effectLst/>
              </a:rPr>
              <a:t>принадлежать к </a:t>
            </a:r>
            <a:r>
              <a:rPr lang="ru-RU" b="1" dirty="0" smtClean="0">
                <a:effectLst/>
              </a:rPr>
              <a:t>Церкви</a:t>
            </a:r>
            <a:endParaRPr lang="ru-RU" b="1" dirty="0"/>
          </a:p>
        </p:txBody>
      </p:sp>
      <p:sp>
        <p:nvSpPr>
          <p:cNvPr id="3" name="Объект 2"/>
          <p:cNvSpPr>
            <a:spLocks noGrp="1"/>
          </p:cNvSpPr>
          <p:nvPr>
            <p:ph idx="1"/>
          </p:nvPr>
        </p:nvSpPr>
        <p:spPr/>
        <p:txBody>
          <a:bodyPr>
            <a:normAutofit fontScale="85000" lnSpcReduction="20000"/>
          </a:bodyPr>
          <a:lstStyle/>
          <a:p>
            <a:pPr marL="82296" indent="457200" algn="just">
              <a:lnSpc>
                <a:spcPct val="110000"/>
              </a:lnSpc>
              <a:buNone/>
            </a:pPr>
            <a:r>
              <a:rPr lang="ru-RU" dirty="0"/>
              <a:t>Кафолическая Церковь заключает в себе всех истинно верующих в мире. Поскольку Господь Иисус Христос, по изречению апостола Павла, есть </a:t>
            </a:r>
            <a:r>
              <a:rPr lang="ru-RU" i="1" dirty="0"/>
              <a:t>глава Церкви, и Он же спаситель тела</a:t>
            </a:r>
            <a:r>
              <a:rPr lang="ru-RU" dirty="0"/>
              <a:t> (</a:t>
            </a:r>
            <a:r>
              <a:rPr lang="ru-RU" dirty="0" err="1"/>
              <a:t>Еф</a:t>
            </a:r>
            <a:r>
              <a:rPr lang="ru-RU" dirty="0"/>
              <a:t>. 5:23) то, чтобы быть спасённым, необходимо быть частью Его тела, то есть членом Кафолической Церкви. Апостол Петр пишет, что </a:t>
            </a:r>
            <a:r>
              <a:rPr lang="ru-RU" b="1" dirty="0"/>
              <a:t>Крещение спасает</a:t>
            </a:r>
            <a:r>
              <a:rPr lang="ru-RU" dirty="0"/>
              <a:t> нас по образу </a:t>
            </a:r>
            <a:r>
              <a:rPr lang="ru-RU" b="1" dirty="0" err="1"/>
              <a:t>Ноева</a:t>
            </a:r>
            <a:r>
              <a:rPr lang="ru-RU" b="1" dirty="0"/>
              <a:t> ковчега</a:t>
            </a:r>
            <a:r>
              <a:rPr lang="ru-RU" dirty="0"/>
              <a:t>. Все, спасшиеся от всемирного потопа, спаслись единственно в </a:t>
            </a:r>
            <a:r>
              <a:rPr lang="ru-RU" dirty="0" err="1"/>
              <a:t>Ноевом</a:t>
            </a:r>
            <a:r>
              <a:rPr lang="ru-RU" dirty="0"/>
              <a:t> ковчеге: так все, получающие вечное спасение, получают его только в Кафолической Церкви.</a:t>
            </a:r>
            <a:endParaRPr lang="ru-RU" dirty="0"/>
          </a:p>
        </p:txBody>
      </p:sp>
    </p:spTree>
    <p:extLst>
      <p:ext uri="{BB962C8B-B14F-4D97-AF65-F5344CB8AC3E}">
        <p14:creationId xmlns:p14="http://schemas.microsoft.com/office/powerpoint/2010/main" val="219130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7498080" cy="1143000"/>
          </a:xfrm>
        </p:spPr>
        <p:txBody>
          <a:bodyPr>
            <a:normAutofit fontScale="90000"/>
          </a:bodyPr>
          <a:lstStyle/>
          <a:p>
            <a:r>
              <a:rPr lang="ru-RU" b="1" dirty="0"/>
              <a:t>Церковь именуется </a:t>
            </a:r>
            <a:r>
              <a:rPr lang="ru-RU" b="1" dirty="0" smtClean="0"/>
              <a:t>«восточной»</a:t>
            </a:r>
            <a:endParaRPr lang="ru-RU" dirty="0"/>
          </a:p>
        </p:txBody>
      </p:sp>
      <p:sp>
        <p:nvSpPr>
          <p:cNvPr id="3" name="Объект 2"/>
          <p:cNvSpPr>
            <a:spLocks noGrp="1"/>
          </p:cNvSpPr>
          <p:nvPr>
            <p:ph idx="1"/>
          </p:nvPr>
        </p:nvSpPr>
        <p:spPr/>
        <p:txBody>
          <a:bodyPr>
            <a:normAutofit fontScale="70000" lnSpcReduction="20000"/>
          </a:bodyPr>
          <a:lstStyle/>
          <a:p>
            <a:pPr marL="82296" indent="457200" algn="just">
              <a:lnSpc>
                <a:spcPct val="120000"/>
              </a:lnSpc>
              <a:buNone/>
            </a:pPr>
            <a:r>
              <a:rPr lang="ru-RU" dirty="0" smtClean="0"/>
              <a:t>В </a:t>
            </a:r>
            <a:r>
              <a:rPr lang="ru-RU" dirty="0"/>
              <a:t>насажденном на востоке рае, была основана первая Церковь безгрешных прародителей; там же после грехопадения положено новое основание Церкви спасаемых в обетовании (обещании) о Спасителе. На востоке, в земле иудейской, Господь наш Иисус Христос, совершив дело нашего спасения, положил начало Своей, христианской Церкви. Оттуда распространилась она по всей вселенной. По сей день православная кафолическая вселенская вера, семью Вселенскими Соборами утверждённая, в первоначальной своей чистоте неизменно сохраняется в древних восточных и в </a:t>
            </a:r>
            <a:r>
              <a:rPr lang="ru-RU" dirty="0" err="1"/>
              <a:t>единомысленных</a:t>
            </a:r>
            <a:r>
              <a:rPr lang="ru-RU" dirty="0"/>
              <a:t> с ними Церквах, каковой является благодатью Божией и Всероссийская Церковь</a:t>
            </a:r>
            <a:endParaRPr lang="ru-RU" dirty="0"/>
          </a:p>
        </p:txBody>
      </p:sp>
    </p:spTree>
    <p:extLst>
      <p:ext uri="{BB962C8B-B14F-4D97-AF65-F5344CB8AC3E}">
        <p14:creationId xmlns:p14="http://schemas.microsoft.com/office/powerpoint/2010/main" val="1465990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636"/>
            <a:ext cx="7498080" cy="899084"/>
          </a:xfrm>
        </p:spPr>
        <p:txBody>
          <a:bodyPr/>
          <a:lstStyle/>
          <a:p>
            <a:pPr algn="ctr"/>
            <a:r>
              <a:rPr lang="ru-RU" b="1" dirty="0" smtClean="0"/>
              <a:t>Церковь Апостольская</a:t>
            </a:r>
            <a:endParaRPr lang="ru-RU" b="1" dirty="0"/>
          </a:p>
        </p:txBody>
      </p:sp>
      <p:sp>
        <p:nvSpPr>
          <p:cNvPr id="3" name="Объект 2"/>
          <p:cNvSpPr>
            <a:spLocks noGrp="1"/>
          </p:cNvSpPr>
          <p:nvPr>
            <p:ph idx="1"/>
          </p:nvPr>
        </p:nvSpPr>
        <p:spPr>
          <a:xfrm>
            <a:off x="1259632" y="908720"/>
            <a:ext cx="7674056" cy="5832648"/>
          </a:xfrm>
        </p:spPr>
        <p:txBody>
          <a:bodyPr>
            <a:normAutofit fontScale="62500" lnSpcReduction="20000"/>
          </a:bodyPr>
          <a:lstStyle/>
          <a:p>
            <a:pPr marL="0" indent="457200" algn="just">
              <a:lnSpc>
                <a:spcPct val="120000"/>
              </a:lnSpc>
              <a:spcBef>
                <a:spcPts val="0"/>
              </a:spcBef>
              <a:buNone/>
            </a:pPr>
            <a:r>
              <a:rPr lang="ru-RU" dirty="0"/>
              <a:t>Церковь называется </a:t>
            </a:r>
            <a:r>
              <a:rPr lang="ru-RU" b="1" dirty="0"/>
              <a:t>апостольской</a:t>
            </a:r>
            <a:r>
              <a:rPr lang="ru-RU" dirty="0"/>
              <a:t>, потому что она непрерывно и неизменно сохраняет от апостолов и учение, и преемство даров Святого Духа через священное рукоположение. В этом же смысле Церковь называется также </a:t>
            </a:r>
            <a:r>
              <a:rPr lang="ru-RU" b="1" dirty="0"/>
              <a:t>православной</a:t>
            </a:r>
            <a:r>
              <a:rPr lang="ru-RU" dirty="0"/>
              <a:t>, или </a:t>
            </a:r>
            <a:r>
              <a:rPr lang="ru-RU" b="1" dirty="0" err="1"/>
              <a:t>правоверующей</a:t>
            </a:r>
            <a:r>
              <a:rPr lang="ru-RU" dirty="0"/>
              <a:t>. </a:t>
            </a:r>
            <a:r>
              <a:rPr lang="ru-RU" i="1" dirty="0"/>
              <a:t>Вы уже не чужие и не пришельцы, но сограждане святым и свои Богу, быв утверждены на основании Апостолов и пророков, имея Самого Иисуса Христа краеугольным камнем</a:t>
            </a:r>
            <a:r>
              <a:rPr lang="ru-RU" dirty="0"/>
              <a:t> (</a:t>
            </a:r>
            <a:r>
              <a:rPr lang="ru-RU" dirty="0" err="1"/>
              <a:t>Еф</a:t>
            </a:r>
            <a:r>
              <a:rPr lang="ru-RU" dirty="0"/>
              <a:t>. 2:19-20</a:t>
            </a:r>
            <a:r>
              <a:rPr lang="ru-RU" dirty="0" smtClean="0"/>
              <a:t>).</a:t>
            </a:r>
          </a:p>
          <a:p>
            <a:pPr marL="0" indent="457200" algn="just">
              <a:lnSpc>
                <a:spcPct val="120000"/>
              </a:lnSpc>
              <a:spcBef>
                <a:spcPts val="0"/>
              </a:spcBef>
              <a:buNone/>
            </a:pPr>
            <a:r>
              <a:rPr lang="ru-RU" b="1" dirty="0"/>
              <a:t>Символ веры, когда называет Церковь апостольской,</a:t>
            </a:r>
            <a:endParaRPr lang="ru-RU" dirty="0"/>
          </a:p>
          <a:p>
            <a:pPr marL="0" indent="457200" algn="just">
              <a:lnSpc>
                <a:spcPct val="120000"/>
              </a:lnSpc>
              <a:spcBef>
                <a:spcPts val="0"/>
              </a:spcBef>
              <a:buNone/>
            </a:pPr>
            <a:r>
              <a:rPr lang="ru-RU" dirty="0"/>
              <a:t>наставляет твёрдо держаться </a:t>
            </a:r>
            <a:r>
              <a:rPr lang="ru-RU" b="1" dirty="0"/>
              <a:t>учения</a:t>
            </a:r>
            <a:r>
              <a:rPr lang="ru-RU" dirty="0"/>
              <a:t> и </a:t>
            </a:r>
            <a:r>
              <a:rPr lang="ru-RU" b="1" dirty="0"/>
              <a:t>преданий апостольских</a:t>
            </a:r>
            <a:r>
              <a:rPr lang="ru-RU" dirty="0"/>
              <a:t> и избегать учения и учителей, основывающихся не на учении апостолов. Апостол Павел говорит: </a:t>
            </a:r>
            <a:r>
              <a:rPr lang="ru-RU" i="1" dirty="0"/>
              <a:t>Итак, братия, стойте и держите предания, которым вы научены или словом, или посланием нашим</a:t>
            </a:r>
            <a:r>
              <a:rPr lang="ru-RU" dirty="0"/>
              <a:t> (2 Фес. 2:15). </a:t>
            </a:r>
            <a:r>
              <a:rPr lang="ru-RU" i="1" dirty="0"/>
              <a:t>Еретика, после первого и второго вразумления, </a:t>
            </a:r>
            <a:r>
              <a:rPr lang="ru-RU" i="1" dirty="0" err="1"/>
              <a:t>отвращайтеся</a:t>
            </a:r>
            <a:r>
              <a:rPr lang="ru-RU" dirty="0"/>
              <a:t> (Тит. 3:10). </a:t>
            </a:r>
            <a:r>
              <a:rPr lang="ru-RU" i="1" dirty="0"/>
              <a:t>Есть много и непокорных, пустословов и обманщиков, особенно из обрезанных, каковым должно заграждать уста; они развращают целые </a:t>
            </a:r>
            <a:r>
              <a:rPr lang="ru-RU" i="1" dirty="0" err="1"/>
              <a:t>домы</a:t>
            </a:r>
            <a:r>
              <a:rPr lang="ru-RU" i="1" dirty="0"/>
              <a:t>, уча, чему не должно, из постыдной корысти</a:t>
            </a:r>
            <a:r>
              <a:rPr lang="ru-RU" dirty="0"/>
              <a:t> (Тит. 1:10-11). </a:t>
            </a:r>
            <a:r>
              <a:rPr lang="ru-RU" i="1" dirty="0"/>
              <a:t>Если и церкви не послушает, то будет он тебе, как язычник и мытарь</a:t>
            </a:r>
            <a:r>
              <a:rPr lang="ru-RU" dirty="0"/>
              <a:t> (Мф. 18:17).</a:t>
            </a:r>
          </a:p>
          <a:p>
            <a:pPr marL="0" indent="457200" algn="just">
              <a:lnSpc>
                <a:spcPct val="120000"/>
              </a:lnSpc>
              <a:spcBef>
                <a:spcPts val="0"/>
              </a:spcBef>
              <a:buNone/>
            </a:pPr>
            <a:endParaRPr lang="ru-RU" dirty="0"/>
          </a:p>
          <a:p>
            <a:pPr marL="0" indent="457200" algn="just">
              <a:lnSpc>
                <a:spcPct val="120000"/>
              </a:lnSpc>
              <a:spcBef>
                <a:spcPts val="0"/>
              </a:spcBef>
              <a:buNone/>
            </a:pPr>
            <a:endParaRPr lang="ru-RU" dirty="0"/>
          </a:p>
        </p:txBody>
      </p:sp>
    </p:spTree>
    <p:extLst>
      <p:ext uri="{BB962C8B-B14F-4D97-AF65-F5344CB8AC3E}">
        <p14:creationId xmlns:p14="http://schemas.microsoft.com/office/powerpoint/2010/main" val="89425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7566"/>
            <a:ext cx="8244408" cy="1143000"/>
          </a:xfrm>
        </p:spPr>
        <p:txBody>
          <a:bodyPr>
            <a:noAutofit/>
          </a:bodyPr>
          <a:lstStyle/>
          <a:p>
            <a:pPr algn="ctr"/>
            <a:r>
              <a:rPr lang="ru-RU" sz="3200" dirty="0" smtClean="0">
                <a:effectLst/>
              </a:rPr>
              <a:t>Девятый член </a:t>
            </a:r>
            <a:r>
              <a:rPr lang="ru-RU" sz="3200" dirty="0">
                <a:effectLst/>
              </a:rPr>
              <a:t>С</a:t>
            </a:r>
            <a:r>
              <a:rPr lang="ru-RU" sz="3200" dirty="0" smtClean="0">
                <a:effectLst/>
              </a:rPr>
              <a:t>имвола веры: </a:t>
            </a:r>
            <a:r>
              <a:rPr lang="ru-RU" sz="3200" b="1" dirty="0" smtClean="0">
                <a:effectLst/>
              </a:rPr>
              <a:t>Во </a:t>
            </a:r>
            <a:r>
              <a:rPr lang="ru-RU" sz="3200" b="1" dirty="0" err="1" smtClean="0">
                <a:effectLst/>
              </a:rPr>
              <a:t>едину</a:t>
            </a:r>
            <a:r>
              <a:rPr lang="ru-RU" sz="3200" b="1" dirty="0" smtClean="0">
                <a:effectLst/>
              </a:rPr>
              <a:t> Святую, соборную и Апостольскую Церковь</a:t>
            </a:r>
            <a:endParaRPr lang="ru-RU" sz="3200" b="1" dirty="0">
              <a:effectLst/>
            </a:endParaRPr>
          </a:p>
        </p:txBody>
      </p:sp>
      <p:sp>
        <p:nvSpPr>
          <p:cNvPr id="3" name="Объект 2"/>
          <p:cNvSpPr>
            <a:spLocks noGrp="1"/>
          </p:cNvSpPr>
          <p:nvPr>
            <p:ph idx="1"/>
          </p:nvPr>
        </p:nvSpPr>
        <p:spPr>
          <a:xfrm>
            <a:off x="1435608" y="1447800"/>
            <a:ext cx="7498080" cy="5077544"/>
          </a:xfrm>
        </p:spPr>
        <p:txBody>
          <a:bodyPr>
            <a:normAutofit/>
          </a:bodyPr>
          <a:lstStyle/>
          <a:p>
            <a:pPr marL="82296" indent="457200" algn="just">
              <a:lnSpc>
                <a:spcPct val="110000"/>
              </a:lnSpc>
              <a:buNone/>
            </a:pPr>
            <a:r>
              <a:rPr lang="ru-RU" b="1" dirty="0"/>
              <a:t>Что такое Церковь</a:t>
            </a:r>
            <a:r>
              <a:rPr lang="ru-RU" b="1" dirty="0" smtClean="0"/>
              <a:t>?</a:t>
            </a:r>
          </a:p>
          <a:p>
            <a:pPr marL="82296" indent="457200" algn="just">
              <a:lnSpc>
                <a:spcPct val="110000"/>
              </a:lnSpc>
              <a:buNone/>
            </a:pPr>
            <a:r>
              <a:rPr lang="ru-RU" dirty="0"/>
              <a:t>Слово “церковь (</a:t>
            </a:r>
            <a:r>
              <a:rPr lang="ru-RU" dirty="0" smtClean="0">
                <a:sym typeface="Symbol"/>
              </a:rPr>
              <a:t></a:t>
            </a:r>
            <a:r>
              <a:rPr lang="ru-RU" dirty="0"/>
              <a:t>)” происходит от глагола </a:t>
            </a:r>
            <a:r>
              <a:rPr lang="ru-RU" dirty="0" smtClean="0">
                <a:sym typeface="Symbol"/>
              </a:rPr>
              <a:t></a:t>
            </a:r>
            <a:r>
              <a:rPr lang="ru-RU" dirty="0"/>
              <a:t>, что значит “собирать, вызывать”. </a:t>
            </a:r>
          </a:p>
          <a:p>
            <a:pPr marL="82296" indent="457200" algn="just">
              <a:lnSpc>
                <a:spcPct val="110000"/>
              </a:lnSpc>
              <a:buNone/>
            </a:pPr>
            <a:r>
              <a:rPr lang="ru-RU" dirty="0"/>
              <a:t>Церковь есть </a:t>
            </a:r>
            <a:r>
              <a:rPr lang="ru-RU" i="1" dirty="0"/>
              <a:t>Богом установленное общество людей, соединённых православной верой, законом Божиим, священноначалием и Таинствами</a:t>
            </a:r>
            <a:r>
              <a:rPr lang="ru-RU" dirty="0"/>
              <a:t>.</a:t>
            </a:r>
          </a:p>
          <a:p>
            <a:pPr marL="82296" indent="457200" algn="just">
              <a:lnSpc>
                <a:spcPct val="110000"/>
              </a:lnSpc>
              <a:buNone/>
            </a:pPr>
            <a:endParaRPr lang="ru-RU" dirty="0"/>
          </a:p>
        </p:txBody>
      </p:sp>
    </p:spTree>
    <p:extLst>
      <p:ext uri="{BB962C8B-B14F-4D97-AF65-F5344CB8AC3E}">
        <p14:creationId xmlns:p14="http://schemas.microsoft.com/office/powerpoint/2010/main" val="899573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890080" cy="692696"/>
          </a:xfrm>
        </p:spPr>
        <p:txBody>
          <a:bodyPr>
            <a:normAutofit fontScale="90000"/>
          </a:bodyPr>
          <a:lstStyle/>
          <a:p>
            <a:pPr algn="ctr"/>
            <a:r>
              <a:rPr lang="ru-RU" b="1" dirty="0" smtClean="0"/>
              <a:t>Апостольское преемство в Церкви</a:t>
            </a:r>
            <a:endParaRPr lang="ru-RU" b="1" dirty="0"/>
          </a:p>
        </p:txBody>
      </p:sp>
      <p:sp>
        <p:nvSpPr>
          <p:cNvPr id="3" name="Объект 2"/>
          <p:cNvSpPr>
            <a:spLocks noGrp="1"/>
          </p:cNvSpPr>
          <p:nvPr>
            <p:ph idx="1"/>
          </p:nvPr>
        </p:nvSpPr>
        <p:spPr>
          <a:xfrm>
            <a:off x="1115616" y="692696"/>
            <a:ext cx="7920880" cy="6165304"/>
          </a:xfrm>
        </p:spPr>
        <p:txBody>
          <a:bodyPr>
            <a:noAutofit/>
          </a:bodyPr>
          <a:lstStyle/>
          <a:p>
            <a:pPr marL="0" indent="457200" algn="just">
              <a:spcBef>
                <a:spcPts val="0"/>
              </a:spcBef>
              <a:buNone/>
            </a:pPr>
            <a:r>
              <a:rPr lang="ru-RU" sz="1700" b="1" dirty="0"/>
              <a:t>В Церкви существует учреждение</a:t>
            </a:r>
            <a:r>
              <a:rPr lang="ru-RU" sz="1700" b="1" dirty="0" smtClean="0"/>
              <a:t>, </a:t>
            </a:r>
            <a:r>
              <a:rPr lang="ru-RU" sz="1700" dirty="0" smtClean="0"/>
              <a:t>в </a:t>
            </a:r>
            <a:r>
              <a:rPr lang="ru-RU" sz="1700" dirty="0"/>
              <a:t>котором сохраняется преемство апостольского служения — это церковная </a:t>
            </a:r>
            <a:r>
              <a:rPr lang="ru-RU" sz="1700" b="1" dirty="0"/>
              <a:t>иерархия</a:t>
            </a:r>
            <a:r>
              <a:rPr lang="ru-RU" sz="1700" dirty="0"/>
              <a:t>, или </a:t>
            </a:r>
            <a:r>
              <a:rPr lang="ru-RU" sz="1700" b="1" dirty="0"/>
              <a:t>священноначалие</a:t>
            </a:r>
            <a:r>
              <a:rPr lang="ru-RU" sz="1700" dirty="0"/>
              <a:t>.</a:t>
            </a:r>
          </a:p>
          <a:p>
            <a:pPr marL="0" indent="457200" algn="just">
              <a:spcBef>
                <a:spcPts val="0"/>
              </a:spcBef>
              <a:buNone/>
            </a:pPr>
            <a:r>
              <a:rPr lang="ru-RU" sz="1700" b="1" dirty="0" smtClean="0"/>
              <a:t>Откуда </a:t>
            </a:r>
            <a:r>
              <a:rPr lang="ru-RU" sz="1700" b="1" dirty="0"/>
              <a:t>ведёт своё начало иерархия Православной Церкви?</a:t>
            </a:r>
            <a:endParaRPr lang="ru-RU" sz="1700" dirty="0"/>
          </a:p>
          <a:p>
            <a:pPr marL="0" indent="457200" algn="just">
              <a:spcBef>
                <a:spcPts val="0"/>
              </a:spcBef>
              <a:buNone/>
            </a:pPr>
            <a:r>
              <a:rPr lang="ru-RU" sz="1700" dirty="0"/>
              <a:t>Иерархия Православной Церкви ведёт своё начало от Самого Иисуса Христа и от </a:t>
            </a:r>
            <a:r>
              <a:rPr lang="ru-RU" sz="1700" dirty="0" err="1"/>
              <a:t>сшедшего</a:t>
            </a:r>
            <a:r>
              <a:rPr lang="ru-RU" sz="1700" dirty="0"/>
              <a:t> на апостолов Святого Духа, и с тех пор непрерывно продолжается через преемственное рукоположение в Таинстве Священства. </a:t>
            </a:r>
            <a:r>
              <a:rPr lang="ru-RU" sz="1700" i="1" dirty="0"/>
              <a:t>Он поставил одних Апостолами, других пророками, иных Евангелистами, иных пастырями и учителями, к совершению святых, на дело служения, для созидания тела Христова</a:t>
            </a:r>
            <a:r>
              <a:rPr lang="ru-RU" sz="1700" dirty="0"/>
              <a:t> (</a:t>
            </a:r>
            <a:r>
              <a:rPr lang="ru-RU" sz="1700" dirty="0" err="1"/>
              <a:t>Еф</a:t>
            </a:r>
            <a:r>
              <a:rPr lang="ru-RU" sz="1700" dirty="0"/>
              <a:t>. 4:11-12</a:t>
            </a:r>
            <a:r>
              <a:rPr lang="ru-RU" sz="1700" dirty="0" smtClean="0"/>
              <a:t>).</a:t>
            </a:r>
          </a:p>
          <a:p>
            <a:pPr marL="0" indent="457200" algn="just">
              <a:spcBef>
                <a:spcPts val="0"/>
              </a:spcBef>
              <a:buNone/>
            </a:pPr>
            <a:r>
              <a:rPr lang="ru-RU" sz="1700" b="1" dirty="0"/>
              <a:t>Какое священноначалие может действовать от имени всей Православной Церкви?</a:t>
            </a:r>
            <a:endParaRPr lang="ru-RU" sz="1700" dirty="0"/>
          </a:p>
          <a:p>
            <a:pPr marL="0" indent="457200" algn="just">
              <a:spcBef>
                <a:spcPts val="0"/>
              </a:spcBef>
              <a:buNone/>
            </a:pPr>
            <a:r>
              <a:rPr lang="ru-RU" sz="1700" dirty="0"/>
              <a:t>Священноначалием, которое может действовать от имени всей Кафолической Церкви, является Вселенский Собор.</a:t>
            </a:r>
          </a:p>
          <a:p>
            <a:pPr marL="0" indent="457200" algn="just">
              <a:spcBef>
                <a:spcPts val="0"/>
              </a:spcBef>
              <a:buNone/>
            </a:pPr>
            <a:r>
              <a:rPr lang="ru-RU" sz="1700" b="1" dirty="0" smtClean="0"/>
              <a:t>Кому </a:t>
            </a:r>
            <a:r>
              <a:rPr lang="ru-RU" sz="1700" b="1" dirty="0"/>
              <a:t>подчинены главные части Вселенской Церкви?</a:t>
            </a:r>
            <a:endParaRPr lang="ru-RU" sz="1700" dirty="0"/>
          </a:p>
          <a:p>
            <a:pPr marL="0" indent="457200" algn="just">
              <a:spcBef>
                <a:spcPts val="0"/>
              </a:spcBef>
              <a:buNone/>
            </a:pPr>
            <a:r>
              <a:rPr lang="ru-RU" sz="1700" dirty="0"/>
              <a:t>Главные части Вселенской Церкви подчинены Православным Патриархам.</a:t>
            </a:r>
          </a:p>
          <a:p>
            <a:pPr marL="0" indent="457200" algn="just">
              <a:spcBef>
                <a:spcPts val="0"/>
              </a:spcBef>
              <a:buNone/>
            </a:pPr>
            <a:r>
              <a:rPr lang="ru-RU" sz="1700" b="1" dirty="0" smtClean="0"/>
              <a:t>Кому </a:t>
            </a:r>
            <a:r>
              <a:rPr lang="ru-RU" sz="1700" b="1" dirty="0"/>
              <a:t>подчиняются церковные области и города?</a:t>
            </a:r>
            <a:endParaRPr lang="ru-RU" sz="1700" dirty="0"/>
          </a:p>
          <a:p>
            <a:pPr marL="0" indent="457200" algn="just">
              <a:spcBef>
                <a:spcPts val="0"/>
              </a:spcBef>
              <a:buNone/>
            </a:pPr>
            <a:r>
              <a:rPr lang="ru-RU" sz="1700" dirty="0"/>
              <a:t>Меньшие православные области и города подчиняются митрополитам, архиепископам и </a:t>
            </a:r>
            <a:r>
              <a:rPr lang="ru-RU" sz="1700" dirty="0" smtClean="0"/>
              <a:t>епископам</a:t>
            </a:r>
          </a:p>
          <a:p>
            <a:pPr marL="0" indent="457200" algn="just">
              <a:spcBef>
                <a:spcPts val="0"/>
              </a:spcBef>
              <a:buNone/>
            </a:pPr>
            <a:r>
              <a:rPr lang="ru-RU" sz="1700" b="1" dirty="0"/>
              <a:t>Из каких источников мы узнаём, в чём состоит долг повиновения Церкви?</a:t>
            </a:r>
            <a:endParaRPr lang="ru-RU" sz="1700" dirty="0"/>
          </a:p>
          <a:p>
            <a:pPr marL="0" indent="457200" algn="just">
              <a:spcBef>
                <a:spcPts val="0"/>
              </a:spcBef>
              <a:buNone/>
            </a:pPr>
            <a:r>
              <a:rPr lang="ru-RU" sz="1700" dirty="0"/>
              <a:t>Для того, чтобы исполнить долг повиновения Церкви, нужно знать, что она требует от своих чад. Это можно узнать из Священного Писания, из правил святых апостолов, святых Вселенских и Поместных Соборов, святых отцов и их Церковных уставов.</a:t>
            </a:r>
          </a:p>
          <a:p>
            <a:pPr marL="0" indent="457200" algn="just">
              <a:spcBef>
                <a:spcPts val="0"/>
              </a:spcBef>
              <a:buNone/>
            </a:pPr>
            <a:endParaRPr lang="ru-RU" sz="1700" dirty="0"/>
          </a:p>
        </p:txBody>
      </p:sp>
    </p:spTree>
    <p:extLst>
      <p:ext uri="{BB962C8B-B14F-4D97-AF65-F5344CB8AC3E}">
        <p14:creationId xmlns:p14="http://schemas.microsoft.com/office/powerpoint/2010/main" val="3196223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188640"/>
            <a:ext cx="7498080" cy="6408712"/>
          </a:xfrm>
        </p:spPr>
        <p:txBody>
          <a:bodyPr>
            <a:normAutofit fontScale="70000" lnSpcReduction="20000"/>
          </a:bodyPr>
          <a:lstStyle/>
          <a:p>
            <a:pPr marL="82296" indent="457200" algn="just">
              <a:lnSpc>
                <a:spcPct val="120000"/>
              </a:lnSpc>
              <a:buNone/>
            </a:pPr>
            <a:r>
              <a:rPr lang="ru-RU" b="1" dirty="0"/>
              <a:t>Что значит верить в Церковь?</a:t>
            </a:r>
            <a:endParaRPr lang="ru-RU" dirty="0"/>
          </a:p>
          <a:p>
            <a:pPr marL="82296" indent="457200" algn="just">
              <a:lnSpc>
                <a:spcPct val="120000"/>
              </a:lnSpc>
              <a:buNone/>
            </a:pPr>
            <a:r>
              <a:rPr lang="ru-RU" dirty="0"/>
              <a:t>Верить в Церковь — значит благоговейно чтить истинную Церковь Христову и повиноваться её учению и заповедям с уверенностью, что в ней присутствует, спасительно действует, учит и управляет благодать, исходящая от единой вечной главы её, Господа Иисуса Христа</a:t>
            </a:r>
            <a:r>
              <a:rPr lang="ru-RU" dirty="0" smtClean="0"/>
              <a:t>.</a:t>
            </a:r>
          </a:p>
          <a:p>
            <a:pPr marL="82296" indent="457200" algn="just">
              <a:lnSpc>
                <a:spcPct val="120000"/>
              </a:lnSpc>
              <a:buNone/>
            </a:pPr>
            <a:r>
              <a:rPr lang="ru-RU" b="1" dirty="0"/>
              <a:t>Каким образом Церковь может быть предметом веры?</a:t>
            </a:r>
            <a:endParaRPr lang="ru-RU" dirty="0"/>
          </a:p>
          <a:p>
            <a:pPr marL="82296" indent="457200" algn="just">
              <a:lnSpc>
                <a:spcPct val="120000"/>
              </a:lnSpc>
              <a:buNone/>
            </a:pPr>
            <a:r>
              <a:rPr lang="ru-RU" dirty="0"/>
              <a:t>Видимая Церковь является предметом веры, в то время как вера есть </a:t>
            </a:r>
            <a:r>
              <a:rPr lang="ru-RU" b="1" dirty="0"/>
              <a:t>уверенность в невидимом</a:t>
            </a:r>
            <a:r>
              <a:rPr lang="ru-RU" dirty="0"/>
              <a:t> потому, что: в видимой </a:t>
            </a:r>
            <a:r>
              <a:rPr lang="ru-RU" dirty="0" err="1"/>
              <a:t>Церкови</a:t>
            </a:r>
            <a:r>
              <a:rPr lang="ru-RU" dirty="0"/>
              <a:t> </a:t>
            </a:r>
            <a:r>
              <a:rPr lang="ru-RU" b="1" dirty="0"/>
              <a:t>невидимо</a:t>
            </a:r>
            <a:r>
              <a:rPr lang="ru-RU" dirty="0"/>
              <a:t> присутствует воспринятая ею и освящёнными в ней людьми </a:t>
            </a:r>
            <a:r>
              <a:rPr lang="ru-RU" b="1" dirty="0"/>
              <a:t>благодать</a:t>
            </a:r>
            <a:r>
              <a:rPr lang="ru-RU" dirty="0"/>
              <a:t> Божия, которая и является непосредственным объектом веры; видимая Церковь, к которой принадлежат все живущие на земле православные христиане, в то же время и </a:t>
            </a:r>
            <a:r>
              <a:rPr lang="ru-RU" b="1" dirty="0"/>
              <a:t>невидима</a:t>
            </a:r>
            <a:r>
              <a:rPr lang="ru-RU" dirty="0"/>
              <a:t>, поскольку она есть и на небесах и к ней принадлежат все скончавшиеся в истинной вере и святости.</a:t>
            </a:r>
          </a:p>
          <a:p>
            <a:pPr marL="82296" indent="457200" algn="just">
              <a:lnSpc>
                <a:spcPct val="120000"/>
              </a:lnSpc>
              <a:buNone/>
            </a:pPr>
            <a:endParaRPr lang="ru-RU" dirty="0"/>
          </a:p>
          <a:p>
            <a:pPr marL="82296" indent="457200" algn="just">
              <a:lnSpc>
                <a:spcPct val="120000"/>
              </a:lnSpc>
              <a:buNone/>
            </a:pPr>
            <a:endParaRPr lang="ru-RU" dirty="0"/>
          </a:p>
        </p:txBody>
      </p:sp>
    </p:spTree>
    <p:extLst>
      <p:ext uri="{BB962C8B-B14F-4D97-AF65-F5344CB8AC3E}">
        <p14:creationId xmlns:p14="http://schemas.microsoft.com/office/powerpoint/2010/main" val="185385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Церковь земная и небесная</a:t>
            </a:r>
            <a:endParaRPr lang="ru-RU" dirty="0"/>
          </a:p>
        </p:txBody>
      </p:sp>
      <p:sp>
        <p:nvSpPr>
          <p:cNvPr id="3" name="Объект 2"/>
          <p:cNvSpPr>
            <a:spLocks noGrp="1"/>
          </p:cNvSpPr>
          <p:nvPr>
            <p:ph idx="1"/>
          </p:nvPr>
        </p:nvSpPr>
        <p:spPr/>
        <p:txBody>
          <a:bodyPr>
            <a:normAutofit fontScale="85000" lnSpcReduction="10000"/>
          </a:bodyPr>
          <a:lstStyle/>
          <a:p>
            <a:pPr marL="82296" indent="457200" algn="just">
              <a:lnSpc>
                <a:spcPct val="110000"/>
              </a:lnSpc>
              <a:buNone/>
            </a:pPr>
            <a:r>
              <a:rPr lang="ru-RU" dirty="0"/>
              <a:t>Понятие о Церкви, пребывающей на земле и в то же время небесной, утверждается в следующих словах апостола Павла, обращённых к христианам: </a:t>
            </a:r>
            <a:r>
              <a:rPr lang="ru-RU" i="1" dirty="0"/>
              <a:t>Вы приступили к горе Сиону и ко граду Бога </a:t>
            </a:r>
            <a:r>
              <a:rPr lang="ru-RU" i="1" dirty="0" err="1"/>
              <a:t>живаго</a:t>
            </a:r>
            <a:r>
              <a:rPr lang="ru-RU" i="1" dirty="0"/>
              <a:t>, к небесному Иерусалиму и тьмам Ангелов, к торжествующему собору и церкви первенцев, написанных на небесах, и к Судии всех Богу, и к духам праведников, достигших совершенства, и к ходатаю Нового Завета Иисус</a:t>
            </a:r>
            <a:r>
              <a:rPr lang="ru-RU" dirty="0"/>
              <a:t> (Евр. 12:22-24).</a:t>
            </a:r>
          </a:p>
          <a:p>
            <a:pPr marL="82296" indent="457200" algn="just">
              <a:lnSpc>
                <a:spcPct val="110000"/>
              </a:lnSpc>
              <a:buNone/>
            </a:pPr>
            <a:endParaRPr lang="ru-RU" dirty="0"/>
          </a:p>
        </p:txBody>
      </p:sp>
    </p:spTree>
    <p:extLst>
      <p:ext uri="{BB962C8B-B14F-4D97-AF65-F5344CB8AC3E}">
        <p14:creationId xmlns:p14="http://schemas.microsoft.com/office/powerpoint/2010/main" val="1425993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346"/>
            <a:ext cx="7498080" cy="1143000"/>
          </a:xfrm>
        </p:spPr>
        <p:txBody>
          <a:bodyPr>
            <a:normAutofit fontScale="90000"/>
          </a:bodyPr>
          <a:lstStyle/>
          <a:p>
            <a:pPr algn="ctr"/>
            <a:r>
              <a:rPr lang="ru-RU" dirty="0" smtClean="0"/>
              <a:t>В истинной Церкви постоянно пребывает благодать Божия</a:t>
            </a:r>
            <a:endParaRPr lang="ru-RU" dirty="0"/>
          </a:p>
        </p:txBody>
      </p:sp>
      <p:sp>
        <p:nvSpPr>
          <p:cNvPr id="3" name="Объект 2"/>
          <p:cNvSpPr>
            <a:spLocks noGrp="1"/>
          </p:cNvSpPr>
          <p:nvPr>
            <p:ph idx="1"/>
          </p:nvPr>
        </p:nvSpPr>
        <p:spPr>
          <a:xfrm>
            <a:off x="1259632" y="1196752"/>
            <a:ext cx="7674056" cy="5051648"/>
          </a:xfrm>
        </p:spPr>
        <p:txBody>
          <a:bodyPr>
            <a:noAutofit/>
          </a:bodyPr>
          <a:lstStyle/>
          <a:p>
            <a:pPr marL="82296" indent="457200" algn="just">
              <a:buNone/>
            </a:pPr>
            <a:r>
              <a:rPr lang="ru-RU" sz="1800" dirty="0"/>
              <a:t>Мы уверены в пребывании благодати Божией в истинной Церкви потому, что: глава её есть Богочеловек Иисус Христос, </a:t>
            </a:r>
            <a:r>
              <a:rPr lang="ru-RU" sz="1800" i="1" dirty="0"/>
              <a:t>исполненный благодати и истины</a:t>
            </a:r>
            <a:r>
              <a:rPr lang="ru-RU" sz="1800" dirty="0"/>
              <a:t>, и тело Свое, т.е. Церковь, наполняет благодатью и истиной (см. Ин.1:14-17); Христос Спаситель обещал ученикам Своим, что Святой Дух будет с ними вечно, следовательно, Святой Дух и в наши дни поставляет пастырей Церкви (см. Ин.14:16). Апостол Павел об Иисусе Христе говорит, что Бог Отец </a:t>
            </a:r>
            <a:r>
              <a:rPr lang="ru-RU" sz="1800" i="1" dirty="0"/>
              <a:t>поставил Его выше всего, главою Церкви, которая есть тело Его</a:t>
            </a:r>
            <a:r>
              <a:rPr lang="ru-RU" sz="1800" dirty="0"/>
              <a:t> (</a:t>
            </a:r>
            <a:r>
              <a:rPr lang="ru-RU" sz="1800" dirty="0" err="1"/>
              <a:t>Еф</a:t>
            </a:r>
            <a:r>
              <a:rPr lang="ru-RU" sz="1800" dirty="0"/>
              <a:t>. 1:22-23). Тот же апостол говорит пастырям Церкви: </a:t>
            </a:r>
            <a:r>
              <a:rPr lang="ru-RU" sz="1800" i="1" dirty="0"/>
              <a:t>Внимайте себе и всему стаду, в котором Дух </a:t>
            </a:r>
            <a:r>
              <a:rPr lang="ru-RU" sz="1800" i="1" dirty="0" err="1"/>
              <a:t>Святый</a:t>
            </a:r>
            <a:r>
              <a:rPr lang="ru-RU" sz="1800" i="1" dirty="0"/>
              <a:t> поставил вас блюстителями, пасти церковь Господа и Бога, которую Он приобрел Себе кровью Своею</a:t>
            </a:r>
            <a:r>
              <a:rPr lang="ru-RU" sz="1800" dirty="0"/>
              <a:t> (</a:t>
            </a:r>
            <a:r>
              <a:rPr lang="ru-RU" sz="1800" dirty="0" err="1"/>
              <a:t>Деян</a:t>
            </a:r>
            <a:r>
              <a:rPr lang="ru-RU" sz="1800" dirty="0"/>
              <a:t>. 20:28</a:t>
            </a:r>
            <a:r>
              <a:rPr lang="ru-RU" sz="1800" dirty="0" smtClean="0"/>
              <a:t>).</a:t>
            </a:r>
          </a:p>
          <a:p>
            <a:pPr marL="82296" indent="457200" algn="just">
              <a:buNone/>
            </a:pPr>
            <a:r>
              <a:rPr lang="ru-RU" sz="1800" b="1" dirty="0"/>
              <a:t>Какое свидетельство того, что благодать в Церкви будет пребывать всегда?</a:t>
            </a:r>
            <a:endParaRPr lang="ru-RU" sz="1800" dirty="0"/>
          </a:p>
          <a:p>
            <a:pPr marL="82296" indent="457200" algn="just">
              <a:buNone/>
            </a:pPr>
            <a:r>
              <a:rPr lang="ru-RU" sz="1800" dirty="0"/>
              <a:t>В том, что благодать Божия по сей день пребывает в Церкви и пребудет в ней до окончания времён, удостоверяют нас следующие слова Самого Господа Иисуса Христа и Его апостола: </a:t>
            </a:r>
            <a:r>
              <a:rPr lang="ru-RU" sz="1800" i="1" dirty="0"/>
              <a:t>Я создам Церковь Мою, и врата ада не одолеют ее</a:t>
            </a:r>
            <a:r>
              <a:rPr lang="ru-RU" sz="1800" dirty="0"/>
              <a:t> (Мф. 16:18). </a:t>
            </a:r>
            <a:r>
              <a:rPr lang="ru-RU" sz="1800" i="1" dirty="0"/>
              <a:t>Я с вами во все дни до скончания века. Аминь</a:t>
            </a:r>
            <a:r>
              <a:rPr lang="ru-RU" sz="1800" dirty="0"/>
              <a:t> (Мф. 28:20). </a:t>
            </a:r>
            <a:r>
              <a:rPr lang="ru-RU" sz="1800" i="1" dirty="0"/>
              <a:t>Тому</a:t>
            </a:r>
            <a:r>
              <a:rPr lang="ru-RU" sz="1800" dirty="0"/>
              <a:t> (Богу Отцу) </a:t>
            </a:r>
            <a:r>
              <a:rPr lang="ru-RU" sz="1800" i="1" dirty="0"/>
              <a:t>слава в Церкви во Христе Иисусе во все роды, от века до века. Аминь</a:t>
            </a:r>
            <a:r>
              <a:rPr lang="ru-RU" sz="1800" dirty="0"/>
              <a:t> (</a:t>
            </a:r>
            <a:r>
              <a:rPr lang="ru-RU" sz="1800" dirty="0" err="1"/>
              <a:t>Еф</a:t>
            </a:r>
            <a:r>
              <a:rPr lang="ru-RU" sz="1800" dirty="0"/>
              <a:t>. 3:21).</a:t>
            </a:r>
          </a:p>
          <a:p>
            <a:pPr marL="82296" indent="457200" algn="just">
              <a:buNone/>
            </a:pPr>
            <a:endParaRPr lang="ru-RU" sz="1800" dirty="0"/>
          </a:p>
          <a:p>
            <a:pPr marL="82296" indent="457200" algn="just">
              <a:buNone/>
            </a:pPr>
            <a:endParaRPr lang="ru-RU" sz="1800" dirty="0"/>
          </a:p>
        </p:txBody>
      </p:sp>
    </p:spTree>
    <p:extLst>
      <p:ext uri="{BB962C8B-B14F-4D97-AF65-F5344CB8AC3E}">
        <p14:creationId xmlns:p14="http://schemas.microsoft.com/office/powerpoint/2010/main" val="46866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Свойства Церкви</a:t>
            </a:r>
            <a:endParaRPr lang="ru-RU" dirty="0"/>
          </a:p>
        </p:txBody>
      </p:sp>
      <p:sp>
        <p:nvSpPr>
          <p:cNvPr id="3" name="Объект 2"/>
          <p:cNvSpPr>
            <a:spLocks noGrp="1"/>
          </p:cNvSpPr>
          <p:nvPr>
            <p:ph idx="1"/>
          </p:nvPr>
        </p:nvSpPr>
        <p:spPr/>
        <p:txBody>
          <a:bodyPr/>
          <a:lstStyle/>
          <a:p>
            <a:pPr>
              <a:lnSpc>
                <a:spcPct val="150000"/>
              </a:lnSpc>
            </a:pPr>
            <a:r>
              <a:rPr lang="ru-RU" b="1" dirty="0" smtClean="0"/>
              <a:t>1. Единство</a:t>
            </a:r>
          </a:p>
          <a:p>
            <a:pPr>
              <a:lnSpc>
                <a:spcPct val="150000"/>
              </a:lnSpc>
            </a:pPr>
            <a:r>
              <a:rPr lang="ru-RU" b="1" dirty="0" smtClean="0"/>
              <a:t>2. Святость</a:t>
            </a:r>
          </a:p>
          <a:p>
            <a:pPr>
              <a:lnSpc>
                <a:spcPct val="150000"/>
              </a:lnSpc>
            </a:pPr>
            <a:r>
              <a:rPr lang="ru-RU" b="1" dirty="0" smtClean="0"/>
              <a:t>3. Соборность (</a:t>
            </a:r>
            <a:r>
              <a:rPr lang="ru-RU" b="1" dirty="0" err="1" smtClean="0"/>
              <a:t>кафоличность</a:t>
            </a:r>
            <a:r>
              <a:rPr lang="ru-RU" b="1" dirty="0" smtClean="0"/>
              <a:t>)</a:t>
            </a:r>
          </a:p>
          <a:p>
            <a:pPr>
              <a:lnSpc>
                <a:spcPct val="150000"/>
              </a:lnSpc>
            </a:pPr>
            <a:r>
              <a:rPr lang="ru-RU" b="1" dirty="0" smtClean="0"/>
              <a:t>4. Апостольство Церкви</a:t>
            </a:r>
            <a:endParaRPr lang="ru-RU" b="1" dirty="0"/>
          </a:p>
        </p:txBody>
      </p:sp>
    </p:spTree>
    <p:extLst>
      <p:ext uri="{BB962C8B-B14F-4D97-AF65-F5344CB8AC3E}">
        <p14:creationId xmlns:p14="http://schemas.microsoft.com/office/powerpoint/2010/main" val="1056269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Единство Церкви</a:t>
            </a:r>
            <a:endParaRPr lang="ru-RU" dirty="0"/>
          </a:p>
        </p:txBody>
      </p:sp>
      <p:sp>
        <p:nvSpPr>
          <p:cNvPr id="3" name="Объект 2"/>
          <p:cNvSpPr>
            <a:spLocks noGrp="1"/>
          </p:cNvSpPr>
          <p:nvPr>
            <p:ph idx="1"/>
          </p:nvPr>
        </p:nvSpPr>
        <p:spPr>
          <a:xfrm>
            <a:off x="1435608" y="1447800"/>
            <a:ext cx="7498080" cy="5149552"/>
          </a:xfrm>
        </p:spPr>
        <p:txBody>
          <a:bodyPr>
            <a:noAutofit/>
          </a:bodyPr>
          <a:lstStyle/>
          <a:p>
            <a:pPr marL="82296" indent="457200" algn="just">
              <a:spcBef>
                <a:spcPts val="0"/>
              </a:spcBef>
              <a:buNone/>
            </a:pPr>
            <a:r>
              <a:rPr lang="ru-RU" sz="2000" b="1" dirty="0"/>
              <a:t>Почему Церковь названа единой?</a:t>
            </a:r>
            <a:endParaRPr lang="ru-RU" sz="2000" dirty="0"/>
          </a:p>
          <a:p>
            <a:pPr marL="82296" indent="457200" algn="just">
              <a:spcBef>
                <a:spcPts val="0"/>
              </a:spcBef>
              <a:buNone/>
            </a:pPr>
            <a:r>
              <a:rPr lang="ru-RU" sz="2000" dirty="0"/>
              <a:t>Церковь </a:t>
            </a:r>
            <a:r>
              <a:rPr lang="ru-RU" sz="2000" b="1" dirty="0"/>
              <a:t>едина</a:t>
            </a:r>
            <a:r>
              <a:rPr lang="ru-RU" sz="2000" dirty="0"/>
              <a:t> (т.е. одна) потому, что она есть одно духовное тело, имеет одну главу — Христа и одушевляется одним Духом Божиим. </a:t>
            </a:r>
            <a:r>
              <a:rPr lang="ru-RU" sz="2000" i="1" dirty="0"/>
              <a:t>Одно тело и один дух, как вы и призваны к одной надежде вашего звания; один Господь, одна вера, одно крещение, один Бог и Отец всех</a:t>
            </a:r>
            <a:r>
              <a:rPr lang="ru-RU" sz="2000" dirty="0"/>
              <a:t> (</a:t>
            </a:r>
            <a:r>
              <a:rPr lang="ru-RU" sz="2000" dirty="0" err="1"/>
              <a:t>Еф</a:t>
            </a:r>
            <a:r>
              <a:rPr lang="ru-RU" sz="2000" dirty="0"/>
              <a:t>. 4:4-6).</a:t>
            </a:r>
          </a:p>
          <a:p>
            <a:pPr marL="82296" indent="457200" algn="just">
              <a:spcBef>
                <a:spcPts val="0"/>
              </a:spcBef>
              <a:buNone/>
            </a:pPr>
            <a:r>
              <a:rPr lang="ru-RU" sz="2000" b="1" dirty="0" smtClean="0"/>
              <a:t>Кто </a:t>
            </a:r>
            <a:r>
              <a:rPr lang="ru-RU" sz="2000" b="1" dirty="0"/>
              <a:t>есть Иисус Христос по отношению к Церкви?</a:t>
            </a:r>
            <a:endParaRPr lang="ru-RU" sz="2000" dirty="0"/>
          </a:p>
          <a:p>
            <a:pPr marL="82296" indent="457200" algn="just">
              <a:spcBef>
                <a:spcPts val="0"/>
              </a:spcBef>
              <a:buNone/>
            </a:pPr>
            <a:r>
              <a:rPr lang="ru-RU" sz="2000" dirty="0"/>
              <a:t>Иисус Христос есть единственная глава единственной Церкви. Апостол Павел пишет, что для Церкви, как здания Божия, </a:t>
            </a:r>
            <a:r>
              <a:rPr lang="ru-RU" sz="2000" i="1" dirty="0"/>
              <a:t>никто не может положить другого основания, кроме положенного, которое есть Иисус Христос</a:t>
            </a:r>
            <a:r>
              <a:rPr lang="ru-RU" sz="2000" dirty="0"/>
              <a:t> (1 Кор. 3:11). Поэтому у Церкви, как тела Христова, не может быть другой главы, кроме Господа Иисуса Христа. Церковь, пребывающая до окончания времён, нуждается и во всегда пребывающей своей главе, каковой может быть только Господь Иисус Христос. Поэтому даже апостолы называются лишь </a:t>
            </a:r>
            <a:r>
              <a:rPr lang="ru-RU" sz="2000" i="1" dirty="0"/>
              <a:t>служителями Церкви</a:t>
            </a:r>
            <a:r>
              <a:rPr lang="ru-RU" sz="2000" dirty="0"/>
              <a:t> (см. Кол 1:24-25).</a:t>
            </a:r>
          </a:p>
          <a:p>
            <a:pPr marL="82296" indent="457200" algn="just">
              <a:spcBef>
                <a:spcPts val="0"/>
              </a:spcBef>
              <a:buNone/>
            </a:pPr>
            <a:endParaRPr lang="ru-RU" sz="2000" dirty="0"/>
          </a:p>
        </p:txBody>
      </p:sp>
    </p:spTree>
    <p:extLst>
      <p:ext uri="{BB962C8B-B14F-4D97-AF65-F5344CB8AC3E}">
        <p14:creationId xmlns:p14="http://schemas.microsoft.com/office/powerpoint/2010/main" val="551568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548680"/>
            <a:ext cx="7498080" cy="5904656"/>
          </a:xfrm>
        </p:spPr>
        <p:txBody>
          <a:bodyPr>
            <a:normAutofit fontScale="70000" lnSpcReduction="20000"/>
          </a:bodyPr>
          <a:lstStyle/>
          <a:p>
            <a:pPr marL="82296" indent="457200" algn="just">
              <a:lnSpc>
                <a:spcPct val="120000"/>
              </a:lnSpc>
              <a:buNone/>
            </a:pPr>
            <a:r>
              <a:rPr lang="ru-RU" b="1" dirty="0"/>
              <a:t>Какую обязанность накладывает на нас единственность Церкви?</a:t>
            </a:r>
            <a:endParaRPr lang="ru-RU" dirty="0"/>
          </a:p>
          <a:p>
            <a:pPr marL="82296" indent="457200" algn="just">
              <a:lnSpc>
                <a:spcPct val="120000"/>
              </a:lnSpc>
              <a:buNone/>
            </a:pPr>
            <a:r>
              <a:rPr lang="ru-RU" dirty="0"/>
              <a:t>Единственность Церкви налагает на нас обязанность </a:t>
            </a:r>
            <a:r>
              <a:rPr lang="ru-RU" i="1" dirty="0"/>
              <a:t>сохранять единство духа в союзе мира</a:t>
            </a:r>
            <a:r>
              <a:rPr lang="ru-RU" dirty="0"/>
              <a:t> (</a:t>
            </a:r>
            <a:r>
              <a:rPr lang="ru-RU" dirty="0" err="1"/>
              <a:t>Еф</a:t>
            </a:r>
            <a:r>
              <a:rPr lang="ru-RU" dirty="0"/>
              <a:t>. 4:3).</a:t>
            </a:r>
          </a:p>
          <a:p>
            <a:pPr marL="82296" indent="457200" algn="just">
              <a:lnSpc>
                <a:spcPct val="120000"/>
              </a:lnSpc>
              <a:buNone/>
            </a:pPr>
            <a:r>
              <a:rPr lang="ru-RU" b="1" dirty="0" smtClean="0"/>
              <a:t>Как </a:t>
            </a:r>
            <a:r>
              <a:rPr lang="ru-RU" b="1" dirty="0"/>
              <a:t>единственность Церкви соотносится с наличием многих поместных Православных Церквей?</a:t>
            </a:r>
            <a:endParaRPr lang="ru-RU" dirty="0"/>
          </a:p>
          <a:p>
            <a:pPr marL="82296" indent="457200" algn="just">
              <a:lnSpc>
                <a:spcPct val="120000"/>
              </a:lnSpc>
              <a:buNone/>
            </a:pPr>
            <a:r>
              <a:rPr lang="ru-RU" dirty="0"/>
              <a:t>Церковь одна, однако имеются отдельные и самостоятельные Церкви, например: Иерусалимская, Антиохийская, Александрийская, Константинопольская, Российская. Это частные Церкви, или части единой вселенской Церкви. Самостоятельность видимого устройства не препятствует им духовно быть великими членами единственного тела Церкви вселенской, иметь одну главу — Христа и общий дух веры и благодати. Это единство видимо выражается одинаковым исповеданием веры и общением в молитвах и Таинствах.</a:t>
            </a:r>
          </a:p>
          <a:p>
            <a:pPr marL="82296" indent="457200" algn="just">
              <a:lnSpc>
                <a:spcPct val="120000"/>
              </a:lnSpc>
              <a:buNone/>
            </a:pPr>
            <a:endParaRPr lang="ru-RU" dirty="0"/>
          </a:p>
        </p:txBody>
      </p:sp>
    </p:spTree>
    <p:extLst>
      <p:ext uri="{BB962C8B-B14F-4D97-AF65-F5344CB8AC3E}">
        <p14:creationId xmlns:p14="http://schemas.microsoft.com/office/powerpoint/2010/main" val="632312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332656"/>
            <a:ext cx="7498080" cy="6120680"/>
          </a:xfrm>
        </p:spPr>
        <p:txBody>
          <a:bodyPr>
            <a:noAutofit/>
          </a:bodyPr>
          <a:lstStyle/>
          <a:p>
            <a:pPr marL="82296" indent="457200" algn="just">
              <a:buNone/>
            </a:pPr>
            <a:r>
              <a:rPr lang="ru-RU" sz="2200" b="1" dirty="0"/>
              <a:t>Едина ли Церковь, пребывающая на земле и пребывающая на небе?</a:t>
            </a:r>
            <a:endParaRPr lang="ru-RU" sz="2200" dirty="0"/>
          </a:p>
          <a:p>
            <a:pPr marL="82296" indent="457200" algn="just">
              <a:buNone/>
            </a:pPr>
            <a:r>
              <a:rPr lang="ru-RU" sz="2200" dirty="0"/>
              <a:t>Существует единство между земной и небесной Церковью, как в их отношении к общей главе Господу нашему Иисусу Христу, так и в связи со взаимным общением друг с другом.</a:t>
            </a:r>
          </a:p>
          <a:p>
            <a:pPr marL="82296" indent="457200" algn="just">
              <a:buNone/>
            </a:pPr>
            <a:r>
              <a:rPr lang="ru-RU" sz="2200" b="1" dirty="0" smtClean="0"/>
              <a:t>Как </a:t>
            </a:r>
            <a:r>
              <a:rPr lang="ru-RU" sz="2200" b="1" dirty="0"/>
              <a:t>сообщается Церковь на земле с Церковью на небе?</a:t>
            </a:r>
            <a:endParaRPr lang="ru-RU" sz="2200" dirty="0"/>
          </a:p>
          <a:p>
            <a:pPr marL="82296" indent="457200" algn="just">
              <a:buNone/>
            </a:pPr>
            <a:r>
              <a:rPr lang="ru-RU" sz="2200" dirty="0"/>
              <a:t>Средством общения земной Церкви с Церковью небесной является молитва веры и любви. Верующие из земной Церкви, принося молитву Богу, обращаются также за помощью к святым из Церкви небесной. Святые, находящиеся на высших ступенях приближения к Богу, своими посредствующими молитвами очищают, укрепляют и приносят к Богу молитвы верующих, живущих на земле, а также по воле Божией благодатно и благотворно воздействуют на них невидимой силой, своими явлениями, или иным образом.</a:t>
            </a:r>
          </a:p>
          <a:p>
            <a:pPr marL="82296" indent="457200" algn="just">
              <a:buNone/>
            </a:pPr>
            <a:endParaRPr lang="ru-RU" sz="2200" dirty="0"/>
          </a:p>
        </p:txBody>
      </p:sp>
    </p:spTree>
    <p:extLst>
      <p:ext uri="{BB962C8B-B14F-4D97-AF65-F5344CB8AC3E}">
        <p14:creationId xmlns:p14="http://schemas.microsoft.com/office/powerpoint/2010/main" val="3862337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324</TotalTime>
  <Words>2765</Words>
  <Application>Microsoft Office PowerPoint</Application>
  <PresentationFormat>Экран (4:3)</PresentationFormat>
  <Paragraphs>75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Солнцестояние</vt:lpstr>
      <vt:lpstr>Лекция 16. Девятый член Символа веры.</vt:lpstr>
      <vt:lpstr>Девятый член Символа веры: Во едину Святую, соборную и Апостольскую Церковь</vt:lpstr>
      <vt:lpstr>Презентация PowerPoint</vt:lpstr>
      <vt:lpstr>Церковь земная и небесная</vt:lpstr>
      <vt:lpstr>В истинной Церкви постоянно пребывает благодать Божия</vt:lpstr>
      <vt:lpstr>Свойства Церкви</vt:lpstr>
      <vt:lpstr>Единство Церкви</vt:lpstr>
      <vt:lpstr>Презентация PowerPoint</vt:lpstr>
      <vt:lpstr>Презентация PowerPoint</vt:lpstr>
      <vt:lpstr>Молитвенное призывание святых</vt:lpstr>
      <vt:lpstr>Молитва святых</vt:lpstr>
      <vt:lpstr>Презентация PowerPoint</vt:lpstr>
      <vt:lpstr>Святость Церкви</vt:lpstr>
      <vt:lpstr>Презентация PowerPoint</vt:lpstr>
      <vt:lpstr>Соборность Церкви</vt:lpstr>
      <vt:lpstr>Презентация PowerPoint</vt:lpstr>
      <vt:lpstr>Для спасения необходимо  принадлежать к Церкви</vt:lpstr>
      <vt:lpstr>Церковь именуется «восточной»</vt:lpstr>
      <vt:lpstr>Церковь Апостольская</vt:lpstr>
      <vt:lpstr>Апостольское преемство в Церкви</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16. Девятый член Символа веры</dc:title>
  <dc:creator>Windows User</dc:creator>
  <cp:lastModifiedBy>Windows User</cp:lastModifiedBy>
  <cp:revision>10</cp:revision>
  <dcterms:created xsi:type="dcterms:W3CDTF">2015-02-11T08:50:50Z</dcterms:created>
  <dcterms:modified xsi:type="dcterms:W3CDTF">2015-02-11T14:15:16Z</dcterms:modified>
</cp:coreProperties>
</file>