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65" r:id="rId11"/>
    <p:sldId id="258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30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AF4A52-848D-44FF-A1AF-B1B5AAC7E77E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17E664-C362-47B3-882D-AD3CC8E93E9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060848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Лекция 14. </a:t>
            </a:r>
            <a:r>
              <a:rPr lang="ru-RU" b="1" dirty="0" smtClean="0"/>
              <a:t>Четвертый и пятый члены Символа веры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094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457200" algn="just">
              <a:lnSpc>
                <a:spcPct val="110000"/>
              </a:lnSpc>
              <a:buNone/>
            </a:pPr>
            <a:r>
              <a:rPr lang="ru-RU" b="1" dirty="0" smtClean="0"/>
              <a:t>Каким </a:t>
            </a:r>
            <a:r>
              <a:rPr lang="ru-RU" b="1" dirty="0"/>
              <a:t>образом мы можем распять свою плоть со страстями и похотями?</a:t>
            </a:r>
            <a:endParaRPr lang="ru-RU" dirty="0"/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dirty="0"/>
              <a:t>Воздержанием от страстей и похотей и действиями, им противоположными. Например, если гнев возбуждает нас ругать врагов и делать им зло, но мы противимся этому, вспоминая, как Иисус Христос на кресте молился за Своих врагов, и начинаем молиться за своих, то таким образом мы распинаем страсть гнева.</a:t>
            </a:r>
          </a:p>
          <a:p>
            <a:pPr marL="82296" indent="457200" algn="just">
              <a:lnSpc>
                <a:spcPct val="11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8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09637"/>
            <a:ext cx="2808312" cy="2743499"/>
          </a:xfrm>
        </p:spPr>
        <p:txBody>
          <a:bodyPr>
            <a:noAutofit/>
          </a:bodyPr>
          <a:lstStyle/>
          <a:p>
            <a:pPr lvl="0" algn="ctr"/>
            <a:r>
              <a:rPr lang="ru-RU" sz="2800" b="1" dirty="0" smtClean="0"/>
              <a:t>Пятый член Символа веры</a:t>
            </a:r>
            <a:r>
              <a:rPr lang="ru-RU" sz="2800" dirty="0" smtClean="0"/>
              <a:t>:  </a:t>
            </a:r>
            <a:r>
              <a:rPr lang="ru-RU" sz="2800" i="1" dirty="0"/>
              <a:t>И </a:t>
            </a:r>
            <a:r>
              <a:rPr lang="ru-RU" sz="2800" i="1" dirty="0" err="1"/>
              <a:t>воскресшаго</a:t>
            </a:r>
            <a:r>
              <a:rPr lang="ru-RU" sz="2800" i="1" dirty="0"/>
              <a:t> в третий день по Писанием</a:t>
            </a:r>
            <a:r>
              <a:rPr lang="ru-RU" sz="2800" dirty="0"/>
              <a:t>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1026" name="Picture 2" descr="E:\Пис раб\библейско-богословские курсы\1 курс Православное богослужение\3 лекция\иконы\Пасх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1022"/>
            <a:ext cx="4898148" cy="646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2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Почему страдания и смерть Иисуса Христа для нас спасительны?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Потому, что Он </a:t>
            </a:r>
            <a:r>
              <a:rPr lang="ru-RU" b="1" dirty="0"/>
              <a:t>воскрес</a:t>
            </a:r>
            <a:r>
              <a:rPr lang="ru-RU" dirty="0"/>
              <a:t>, и этим положил основание нашему блаженному воскресению. Христос </a:t>
            </a:r>
            <a:r>
              <a:rPr lang="ru-RU" i="1" dirty="0"/>
              <a:t>воскрес из мертвых, первенец из умерших</a:t>
            </a:r>
            <a:r>
              <a:rPr lang="ru-RU" dirty="0"/>
              <a:t> (1 Кор. 15:20).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В </a:t>
            </a:r>
            <a:r>
              <a:rPr lang="ru-RU" b="1" dirty="0"/>
              <a:t>каком состоянии пребывал Иисус Христос после своей смерти до воскресения?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О том состоянии, в котором пребывал Иисус Христос после Своей смерти до воскресения, говорится в следующем церковном песнопении: </a:t>
            </a:r>
            <a:r>
              <a:rPr lang="ru-RU" i="1" dirty="0"/>
              <a:t>Во гробе плотски, во аде же с </a:t>
            </a:r>
            <a:r>
              <a:rPr lang="ru-RU" i="1" dirty="0" err="1"/>
              <a:t>душею</a:t>
            </a:r>
            <a:r>
              <a:rPr lang="ru-RU" i="1" dirty="0"/>
              <a:t> яко Бог, в </a:t>
            </a:r>
            <a:r>
              <a:rPr lang="ru-RU" i="1" dirty="0" err="1"/>
              <a:t>раи</a:t>
            </a:r>
            <a:r>
              <a:rPr lang="ru-RU" i="1" dirty="0"/>
              <a:t> же с разбойником, и на Престоле был </a:t>
            </a:r>
            <a:r>
              <a:rPr lang="ru-RU" i="1" dirty="0" err="1"/>
              <a:t>еси</a:t>
            </a:r>
            <a:r>
              <a:rPr lang="ru-RU" i="1" dirty="0"/>
              <a:t>, Христе, со </a:t>
            </a:r>
            <a:r>
              <a:rPr lang="ru-RU" i="1" dirty="0" err="1"/>
              <a:t>Отцем</a:t>
            </a:r>
            <a:r>
              <a:rPr lang="ru-RU" i="1" dirty="0"/>
              <a:t> и Духом, вся </a:t>
            </a:r>
            <a:r>
              <a:rPr lang="ru-RU" i="1" dirty="0" err="1"/>
              <a:t>исполняяй</a:t>
            </a:r>
            <a:r>
              <a:rPr lang="ru-RU" i="1" dirty="0"/>
              <a:t> Неописанный.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16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552728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Что мы понимаем под словом "ад"?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Ад по-гречески значит место, лишённое света. В христианском учении под этим названием понимается духовная темница, т.е. состояние душ, грехом отторгнутых от лицезрения Божия, света и блаженства, соединенных с Ним (см. Иуд 1:6; Октоих, глас 5, стихиры 2, 4).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Для </a:t>
            </a:r>
            <a:r>
              <a:rPr lang="ru-RU" b="1" dirty="0"/>
              <a:t>чего Иисус Христос спускался в ад?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Господь Иисус Христос нисходил в ад для того, чтобы и там проповедовать победу над смертью и избавить души, которые с верой ожидали Его пришествия.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Об </a:t>
            </a:r>
            <a:r>
              <a:rPr lang="ru-RU" b="1" dirty="0"/>
              <a:t>этом в Священном Писании </a:t>
            </a:r>
            <a:r>
              <a:rPr lang="ru-RU" b="1"/>
              <a:t>есть </a:t>
            </a:r>
            <a:r>
              <a:rPr lang="ru-RU" b="1" smtClean="0"/>
              <a:t>следующее </a:t>
            </a:r>
            <a:r>
              <a:rPr lang="ru-RU" b="1" dirty="0"/>
              <a:t>свидетельство: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/>
              <a:t>Потому что и Христос, чтобы привести нас к Богу, однажды пострадал за грехи наши, праведник за неправедных, быв умерщвлен по плоти, но ожив духом, которым Он и находящимся в темнице духам, сошедши, проповедал</a:t>
            </a:r>
            <a:r>
              <a:rPr lang="ru-RU" dirty="0"/>
              <a:t> (1Пет 3:18-19)</a:t>
            </a:r>
          </a:p>
        </p:txBody>
      </p:sp>
    </p:spTree>
    <p:extLst>
      <p:ext uri="{BB962C8B-B14F-4D97-AF65-F5344CB8AC3E}">
        <p14:creationId xmlns:p14="http://schemas.microsoft.com/office/powerpoint/2010/main" val="35459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6632"/>
            <a:ext cx="7776864" cy="6552728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2100" b="1" dirty="0" smtClean="0"/>
              <a:t>Откуда </a:t>
            </a:r>
            <a:r>
              <a:rPr lang="ru-RU" sz="2100" b="1" dirty="0"/>
              <a:t>взяты слова "воскресшего в третий день по Писанию"?</a:t>
            </a:r>
            <a:endParaRPr lang="ru-RU" sz="2100" dirty="0"/>
          </a:p>
          <a:p>
            <a:pPr marL="0" indent="457200" algn="just">
              <a:buNone/>
            </a:pPr>
            <a:r>
              <a:rPr lang="ru-RU" sz="2100" dirty="0"/>
              <a:t>Слова Символа веры </a:t>
            </a:r>
            <a:r>
              <a:rPr lang="ru-RU" sz="2100" b="1" dirty="0"/>
              <a:t>воскресшего в третий день по Писанию</a:t>
            </a:r>
            <a:r>
              <a:rPr lang="ru-RU" sz="2100" dirty="0"/>
              <a:t> взяты из послания к Коринфянам: </a:t>
            </a:r>
            <a:r>
              <a:rPr lang="ru-RU" sz="2100" i="1" dirty="0"/>
              <a:t>Я первоначально преподал вам, что и сам принял, то есть, что Христос умер за грехи наши, по Писанию, и что Он погребен был, и что воскрес в третий день, по Писанию</a:t>
            </a:r>
            <a:r>
              <a:rPr lang="ru-RU" sz="2100" dirty="0"/>
              <a:t> (1 Кор. 15:3-4).</a:t>
            </a:r>
          </a:p>
          <a:p>
            <a:pPr marL="0" indent="457200" algn="just">
              <a:buNone/>
            </a:pPr>
            <a:r>
              <a:rPr lang="ru-RU" sz="2100" b="1" dirty="0" smtClean="0"/>
              <a:t>Что </a:t>
            </a:r>
            <a:r>
              <a:rPr lang="ru-RU" sz="2100" b="1" dirty="0"/>
              <a:t>означают слова "по Писанию"?</a:t>
            </a:r>
            <a:endParaRPr lang="ru-RU" sz="2100" dirty="0"/>
          </a:p>
          <a:p>
            <a:pPr marL="0" indent="457200" algn="just">
              <a:buNone/>
            </a:pPr>
            <a:r>
              <a:rPr lang="ru-RU" sz="2100" dirty="0"/>
              <a:t>Словами </a:t>
            </a:r>
            <a:r>
              <a:rPr lang="ru-RU" sz="2100" b="1" dirty="0"/>
              <a:t>по Писанию</a:t>
            </a:r>
            <a:r>
              <a:rPr lang="ru-RU" sz="2100" dirty="0"/>
              <a:t> обозначается то, что Иисус Христос умер и воскрес именно так, как о том пророчески написано в книгах Ветхого Завета.</a:t>
            </a:r>
          </a:p>
          <a:p>
            <a:pPr marL="0" indent="457200" algn="just">
              <a:buNone/>
            </a:pPr>
            <a:r>
              <a:rPr lang="ru-RU" sz="2100" b="1" dirty="0" smtClean="0"/>
              <a:t>Например</a:t>
            </a:r>
            <a:r>
              <a:rPr lang="ru-RU" sz="2100" b="1" dirty="0"/>
              <a:t>, в 53 главе книги пророка </a:t>
            </a:r>
            <a:r>
              <a:rPr lang="ru-RU" sz="2100" b="1" dirty="0" err="1"/>
              <a:t>Исаи</a:t>
            </a:r>
            <a:endParaRPr lang="ru-RU" sz="2100" dirty="0"/>
          </a:p>
          <a:p>
            <a:pPr marL="0" indent="457200" algn="just">
              <a:buNone/>
            </a:pPr>
            <a:r>
              <a:rPr lang="ru-RU" sz="2100" dirty="0"/>
              <a:t>многими и подробными чертами изображены страдание и смерть Иисуса Христа: </a:t>
            </a:r>
            <a:r>
              <a:rPr lang="ru-RU" sz="2100" i="1" dirty="0"/>
              <a:t>Он изъязвлен был за грехи наши и мучим за беззакония наши; наказание мира нашего было на Нем, и ранами Его мы исцелились</a:t>
            </a:r>
            <a:r>
              <a:rPr lang="ru-RU" sz="2100" dirty="0"/>
              <a:t> (Ис.53:5). О воскресении Христа апостол Петр приводит слова псалма 15: </a:t>
            </a:r>
            <a:r>
              <a:rPr lang="ru-RU" sz="2100" i="1" dirty="0"/>
              <a:t>Ибо Ты не оставишь души моей в аде и не дашь святому Твоему увидеть тления</a:t>
            </a:r>
            <a:r>
              <a:rPr lang="ru-RU" sz="2100" dirty="0"/>
              <a:t> (</a:t>
            </a:r>
            <a:r>
              <a:rPr lang="ru-RU" sz="2100" dirty="0" err="1"/>
              <a:t>Деян</a:t>
            </a:r>
            <a:r>
              <a:rPr lang="ru-RU" sz="2100" dirty="0"/>
              <a:t>. 2:27).</a:t>
            </a:r>
          </a:p>
          <a:p>
            <a:pPr marL="0" indent="457200" algn="just">
              <a:buNone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74838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1800" b="1" dirty="0"/>
              <a:t>Есть ли в Священном Писании указания на то, что Спаситель должен воскреснуть в третий день?</a:t>
            </a:r>
            <a:endParaRPr lang="ru-RU" sz="1800" dirty="0"/>
          </a:p>
          <a:p>
            <a:pPr marL="82296" indent="457200" algn="just">
              <a:buNone/>
            </a:pPr>
            <a:r>
              <a:rPr lang="ru-RU" sz="1800" dirty="0"/>
              <a:t>В Ветхом Завете есть указание на то, что Иисусу Христу надлежало воскреснуть именно в </a:t>
            </a:r>
            <a:r>
              <a:rPr lang="ru-RU" sz="1800" i="1" dirty="0"/>
              <a:t>третий день</a:t>
            </a:r>
            <a:r>
              <a:rPr lang="ru-RU" sz="1800" dirty="0"/>
              <a:t>. Образ этого дан пророком Ионой: </a:t>
            </a:r>
            <a:r>
              <a:rPr lang="ru-RU" sz="1800" i="1" dirty="0"/>
              <a:t>И был Иона во чреве этого кита три дня и три ночи</a:t>
            </a:r>
            <a:r>
              <a:rPr lang="ru-RU" sz="1800" dirty="0"/>
              <a:t> (Иона 2:1).</a:t>
            </a:r>
          </a:p>
          <a:p>
            <a:pPr marL="82296" indent="457200" algn="just">
              <a:buNone/>
            </a:pPr>
            <a:r>
              <a:rPr lang="ru-RU" sz="1800" b="1" dirty="0" smtClean="0"/>
              <a:t>Каким </a:t>
            </a:r>
            <a:r>
              <a:rPr lang="ru-RU" sz="1800" b="1" dirty="0"/>
              <a:t>образом люди узнали, что Иисус Христос воскрес?</a:t>
            </a:r>
            <a:endParaRPr lang="ru-RU" sz="1800" dirty="0"/>
          </a:p>
          <a:p>
            <a:pPr marL="82296" indent="457200" algn="just">
              <a:buNone/>
            </a:pPr>
            <a:r>
              <a:rPr lang="ru-RU" sz="1800" dirty="0"/>
              <a:t>Воины, сторожившие гроб, с ужасом узнали о воскресении Христа, когда Ангел Господень отвалил камень, которым был закрыт Его гроб, и при этом произошло великое землетрясение; ангелы возвестили о воскресении Христа Марии Магдалине и некоторым другим; Сам Иисус Христос в день воскресения Своего явился многим: мироносицам, апостолу Петру, двум ученикам, шедшим в </a:t>
            </a:r>
            <a:r>
              <a:rPr lang="ru-RU" sz="1800" dirty="0" err="1"/>
              <a:t>Еммаус</a:t>
            </a:r>
            <a:r>
              <a:rPr lang="ru-RU" sz="1800" dirty="0"/>
              <a:t>, и, наконец, всем апостолам в доме, двери которого были закрыты. Потом Он многократно являлся им в продолжение сорока дней; в один из дней Он явился более чем пятистам верных вместе (1 Кор. 15:6).</a:t>
            </a:r>
          </a:p>
          <a:p>
            <a:pPr marL="82296" indent="457200" algn="just">
              <a:buNone/>
            </a:pPr>
            <a:r>
              <a:rPr lang="ru-RU" sz="1800" b="1" dirty="0" smtClean="0"/>
              <a:t>Почему </a:t>
            </a:r>
            <a:r>
              <a:rPr lang="ru-RU" sz="1800" b="1" dirty="0"/>
              <a:t>Иисус Христос после воскресения являлся апостолам в течение сорока дней?</a:t>
            </a:r>
            <a:endParaRPr lang="ru-RU" sz="1800" dirty="0"/>
          </a:p>
          <a:p>
            <a:pPr marL="82296" indent="457200" algn="just">
              <a:buNone/>
            </a:pPr>
            <a:r>
              <a:rPr lang="ru-RU" sz="1800" dirty="0"/>
              <a:t>Иисус Христос по воскресении Своем являлся апостолам в течение сорока дней для того, чтобы продолжать учить их тайнам царства Божия (</a:t>
            </a:r>
            <a:r>
              <a:rPr lang="ru-RU" sz="1800" dirty="0" err="1"/>
              <a:t>Деян</a:t>
            </a:r>
            <a:r>
              <a:rPr lang="ru-RU" sz="1800" dirty="0"/>
              <a:t>. 1:3).</a:t>
            </a:r>
          </a:p>
          <a:p>
            <a:pPr marL="82296" indent="45720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162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924944"/>
            <a:ext cx="3168352" cy="1143000"/>
          </a:xfrm>
        </p:spPr>
        <p:txBody>
          <a:bodyPr>
            <a:noAutofit/>
          </a:bodyPr>
          <a:lstStyle/>
          <a:p>
            <a:pPr lvl="0" indent="324000" algn="ctr"/>
            <a:r>
              <a:rPr lang="ru-RU" sz="3000" b="1" dirty="0" smtClean="0"/>
              <a:t>Четвертый член Символа веры</a:t>
            </a:r>
            <a:r>
              <a:rPr lang="ru-RU" sz="3000" dirty="0" smtClean="0"/>
              <a:t>: </a:t>
            </a:r>
            <a:r>
              <a:rPr lang="ru-RU" sz="3000" dirty="0" err="1" smtClean="0"/>
              <a:t>Р</a:t>
            </a:r>
            <a:r>
              <a:rPr lang="ru-RU" sz="3000" i="1" dirty="0" err="1" smtClean="0"/>
              <a:t>аспятаго</a:t>
            </a:r>
            <a:r>
              <a:rPr lang="ru-RU" sz="3000" i="1" dirty="0" smtClean="0"/>
              <a:t> </a:t>
            </a:r>
            <a:r>
              <a:rPr lang="ru-RU" sz="3000" i="1" dirty="0"/>
              <a:t>же за </a:t>
            </a:r>
            <a:r>
              <a:rPr lang="ru-RU" sz="3000" i="1" dirty="0" err="1"/>
              <a:t>ны</a:t>
            </a:r>
            <a:r>
              <a:rPr lang="ru-RU" sz="3000" i="1" dirty="0"/>
              <a:t> при </a:t>
            </a:r>
            <a:r>
              <a:rPr lang="ru-RU" sz="3000" i="1" dirty="0" err="1"/>
              <a:t>Понтийстем</a:t>
            </a:r>
            <a:r>
              <a:rPr lang="ru-RU" sz="3000" i="1" dirty="0"/>
              <a:t> Пилате, и </a:t>
            </a:r>
            <a:r>
              <a:rPr lang="ru-RU" sz="3000" i="1" dirty="0" err="1"/>
              <a:t>страдавша</a:t>
            </a:r>
            <a:r>
              <a:rPr lang="ru-RU" sz="3000" i="1" dirty="0"/>
              <a:t> и </a:t>
            </a:r>
            <a:r>
              <a:rPr lang="ru-RU" sz="3000" i="1" dirty="0" err="1"/>
              <a:t>погребенна</a:t>
            </a:r>
            <a:r>
              <a:rPr lang="ru-RU" sz="3000" i="1" dirty="0"/>
              <a:t>.</a:t>
            </a:r>
            <a:br>
              <a:rPr lang="ru-RU" sz="3000" i="1" dirty="0"/>
            </a:br>
            <a:endParaRPr lang="ru-RU" sz="3000" i="1" dirty="0"/>
          </a:p>
        </p:txBody>
      </p:sp>
      <p:pic>
        <p:nvPicPr>
          <p:cNvPr id="2050" name="Picture 2" descr="E:\Пис раб\библейско-богословские курсы\2 курс Православное вероучение\14 лекция\00356_hi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5112568" cy="646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1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Autofit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sz="1800" b="1" dirty="0"/>
              <a:t>Почему Господь Иисус Христос был распят?</a:t>
            </a:r>
            <a:endParaRPr lang="ru-RU" sz="1800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1800" dirty="0"/>
              <a:t>Господь Иисус Христос был </a:t>
            </a:r>
            <a:r>
              <a:rPr lang="ru-RU" sz="1800" b="1" dirty="0"/>
              <a:t>распят</a:t>
            </a:r>
            <a:r>
              <a:rPr lang="ru-RU" sz="1800" dirty="0"/>
              <a:t>, тогда как Его учение и дела должны были во всех возбуждать благоговение к Нему. Это произошло потому, что иудейские старейшины и книжники ненавидели Его за то, что Он обличал их ложное учение и беззаконную жизнь, и завидовали Ему, потому что народ уважал Его за учение и чудеса больше, чем их. Потому они оклеветали Его и осудили на смерть.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1800" b="1" dirty="0" smtClean="0"/>
              <a:t>Когда </a:t>
            </a:r>
            <a:r>
              <a:rPr lang="ru-RU" sz="1800" b="1" dirty="0"/>
              <a:t>был распят Господь Иисус Христос?</a:t>
            </a:r>
            <a:endParaRPr lang="ru-RU" sz="1800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1800" dirty="0"/>
              <a:t>Сказано, что Иисус Христос был распят </a:t>
            </a:r>
            <a:r>
              <a:rPr lang="ru-RU" sz="1800" b="1" dirty="0"/>
              <a:t>при Понтии Пилате</a:t>
            </a:r>
            <a:r>
              <a:rPr lang="ru-RU" sz="1800" dirty="0"/>
              <a:t> для того, чтобы обозначить историческую дату Его </a:t>
            </a:r>
            <a:r>
              <a:rPr lang="ru-RU" sz="1800" dirty="0" smtClean="0"/>
              <a:t>распятия.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1800" b="1" dirty="0"/>
              <a:t>Понтий Пилат был римским правителем Иудеи, покоренной римлянами.</a:t>
            </a:r>
            <a:endParaRPr lang="ru-RU" sz="1800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1800" b="1" dirty="0" smtClean="0"/>
              <a:t>Это </a:t>
            </a:r>
            <a:r>
              <a:rPr lang="ru-RU" sz="1800" b="1" dirty="0"/>
              <a:t>обстоятельство достойно упоминания</a:t>
            </a:r>
            <a:endParaRPr lang="ru-RU" sz="1800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1800" dirty="0"/>
              <a:t>потому, что указывает на исполнение пророчества </a:t>
            </a:r>
            <a:r>
              <a:rPr lang="ru-RU" sz="1800" dirty="0" err="1"/>
              <a:t>Иаковлева</a:t>
            </a:r>
            <a:r>
              <a:rPr lang="ru-RU" sz="1800" dirty="0"/>
              <a:t>: </a:t>
            </a:r>
            <a:r>
              <a:rPr lang="ru-RU" sz="1800" i="1" dirty="0"/>
              <a:t>Не отойдет скипетр от Иуды и законодатель от чресл его, доколе не </a:t>
            </a:r>
            <a:r>
              <a:rPr lang="ru-RU" sz="1800" i="1" dirty="0" err="1"/>
              <a:t>приидет</a:t>
            </a:r>
            <a:r>
              <a:rPr lang="ru-RU" sz="1800" i="1" dirty="0"/>
              <a:t> Примиритель, и Ему покорность народов</a:t>
            </a:r>
            <a:r>
              <a:rPr lang="ru-RU" sz="1800" dirty="0"/>
              <a:t> (Быт. 49:10).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4777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6597352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Почему в Символе веры сказано, что Иисус Христос страдал?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В Символе веры не только сказано, что Иисус Христос распят, но ещё добавлено, что Он </a:t>
            </a:r>
            <a:r>
              <a:rPr lang="ru-RU" b="1" dirty="0"/>
              <a:t>страдал</a:t>
            </a:r>
            <a:r>
              <a:rPr lang="ru-RU" dirty="0"/>
              <a:t>, чтобы показать, что распятие Его было не одной видимостью страдания и смерти, как говорили некоторые лжеучителя, а являлось подлинными страданием и смертью.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Почему </a:t>
            </a:r>
            <a:r>
              <a:rPr lang="ru-RU" b="1" dirty="0"/>
              <a:t>сказано, что Иисус Христос погребён?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Упоминание, что Он был </a:t>
            </a:r>
            <a:r>
              <a:rPr lang="ru-RU" b="1" dirty="0"/>
              <a:t>погребён</a:t>
            </a:r>
            <a:r>
              <a:rPr lang="ru-RU" dirty="0"/>
              <a:t> приведено для укрепления веры в то, что Он действительно умер и воскрес, поскольку враги даже приставили стражу к Его гробу и гроб опечатали.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Как </a:t>
            </a:r>
            <a:r>
              <a:rPr lang="ru-RU" b="1" dirty="0"/>
              <a:t>Иисус Христос мог страдать и умереть, будучи Богом?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Иисус Христос страдал и умер, будучи Богом, не Божественной, а человеческой природой, и не потому, что не мог избежать страдания, а потому, что Сам желал пострадать. Он сказал: </a:t>
            </a:r>
            <a:r>
              <a:rPr lang="ru-RU" i="1" dirty="0"/>
              <a:t>Я отдаю жизнь Мою, чтобы опять принять ее. Никто не отнимет ее у Меня; но Я Сам отдаю ее. Имею власть отдать ее, имею власть опять принять ее</a:t>
            </a:r>
            <a:r>
              <a:rPr lang="ru-RU" dirty="0"/>
              <a:t> (Ин.10:17-18).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Почему </a:t>
            </a:r>
            <a:r>
              <a:rPr lang="ru-RU" b="1" dirty="0"/>
              <a:t>говорится что Иисус Христос распят за нас?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Сказано, что Иисус Христос </a:t>
            </a:r>
            <a:r>
              <a:rPr lang="ru-RU" b="1" dirty="0"/>
              <a:t>распят за нас</a:t>
            </a:r>
            <a:r>
              <a:rPr lang="ru-RU" dirty="0"/>
              <a:t> потому, что Своей крестной смертью Он избавил нас от </a:t>
            </a:r>
            <a:r>
              <a:rPr lang="ru-RU" b="1" dirty="0"/>
              <a:t>греха</a:t>
            </a:r>
            <a:r>
              <a:rPr lang="ru-RU" dirty="0"/>
              <a:t>, </a:t>
            </a:r>
            <a:r>
              <a:rPr lang="ru-RU" b="1" dirty="0"/>
              <a:t>проклятия</a:t>
            </a:r>
            <a:r>
              <a:rPr lang="ru-RU" dirty="0"/>
              <a:t> и </a:t>
            </a:r>
            <a:r>
              <a:rPr lang="ru-RU" b="1" dirty="0"/>
              <a:t>смерти</a:t>
            </a:r>
            <a:r>
              <a:rPr lang="ru-RU" dirty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Об </a:t>
            </a:r>
            <a:r>
              <a:rPr lang="ru-RU" b="1" dirty="0"/>
              <a:t>этом Священное Писание говорит так.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i="1" dirty="0"/>
              <a:t>Об избавлении от греха</a:t>
            </a:r>
            <a:r>
              <a:rPr lang="ru-RU" dirty="0"/>
              <a:t>: В Котором мы имеем искупление </a:t>
            </a:r>
            <a:r>
              <a:rPr lang="ru-RU" dirty="0" err="1"/>
              <a:t>кровию</a:t>
            </a:r>
            <a:r>
              <a:rPr lang="ru-RU" dirty="0"/>
              <a:t> Его, прощение грехов, по Богатству благодати Его (</a:t>
            </a:r>
            <a:r>
              <a:rPr lang="ru-RU" dirty="0" err="1"/>
              <a:t>Еф</a:t>
            </a:r>
            <a:r>
              <a:rPr lang="ru-RU" dirty="0"/>
              <a:t>. 1:7).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i="1" dirty="0"/>
              <a:t>Об избавлении от проклятия</a:t>
            </a:r>
            <a:r>
              <a:rPr lang="ru-RU" dirty="0"/>
              <a:t>: Христос искупил нас от клятвы закона, сделавшись за нас клятвою (</a:t>
            </a:r>
            <a:r>
              <a:rPr lang="ru-RU" dirty="0" err="1"/>
              <a:t>Гал</a:t>
            </a:r>
            <a:r>
              <a:rPr lang="ru-RU" dirty="0"/>
              <a:t> 3:13).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i="1" dirty="0"/>
              <a:t>Об избавлении от смерти</a:t>
            </a:r>
            <a:r>
              <a:rPr lang="ru-RU" dirty="0"/>
              <a:t>: А как дети причастны плоти и крови, то и Он также воспринял оные, дабы </a:t>
            </a:r>
            <a:r>
              <a:rPr lang="ru-RU" dirty="0" err="1"/>
              <a:t>смертию</a:t>
            </a:r>
            <a:r>
              <a:rPr lang="ru-RU" dirty="0"/>
              <a:t> лишить силы имеющего державу смерти, то есть </a:t>
            </a:r>
            <a:r>
              <a:rPr lang="ru-RU" dirty="0" err="1"/>
              <a:t>диавола</a:t>
            </a:r>
            <a:r>
              <a:rPr lang="ru-RU" dirty="0"/>
              <a:t>, и избавить тех, которые от страха смерти чрез всю жизнь были подвержены рабству (Евр. 2:14-15).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9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904656"/>
          </a:xfrm>
        </p:spPr>
        <p:txBody>
          <a:bodyPr>
            <a:normAutofit fontScale="85000" lnSpcReduction="1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dirty="0" smtClean="0"/>
              <a:t>«Каждый </a:t>
            </a:r>
            <a:r>
              <a:rPr lang="ru-RU" dirty="0"/>
              <a:t>член святого Твоего тела претерпел бесчестие за нас: глава – терния, лицо – </a:t>
            </a:r>
            <a:r>
              <a:rPr lang="ru-RU" dirty="0" err="1"/>
              <a:t>оплевания</a:t>
            </a:r>
            <a:r>
              <a:rPr lang="ru-RU" dirty="0"/>
              <a:t>, щеки – удары, уста – вкус в </a:t>
            </a:r>
            <a:r>
              <a:rPr lang="ru-RU" dirty="0" err="1"/>
              <a:t>уксусерастворенной</a:t>
            </a:r>
            <a:r>
              <a:rPr lang="ru-RU" dirty="0"/>
              <a:t> желчи, уши – нечестивые поношения, спина – бичевание, и рука – трость, все тело – растяжение на Кресте, конечности – гвозди, и ребра – копье. Пострадавший за нас и от страданий освободивший нас, сошедший к нам по человеколюбию и вознесший нас, всесильный Спаситель, помилуй нас!» </a:t>
            </a:r>
            <a:endParaRPr lang="ru-RU" dirty="0" smtClean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 smtClean="0"/>
              <a:t>(</a:t>
            </a:r>
            <a:r>
              <a:rPr lang="ru-RU" i="1" dirty="0"/>
              <a:t>2-я стихира «На </a:t>
            </a:r>
            <a:r>
              <a:rPr lang="ru-RU" i="1" dirty="0" err="1"/>
              <a:t>хвалитех</a:t>
            </a:r>
            <a:r>
              <a:rPr lang="ru-RU" i="1" dirty="0"/>
              <a:t>» утра Великого </a:t>
            </a:r>
            <a:r>
              <a:rPr lang="ru-RU" i="1" smtClean="0"/>
              <a:t>Пятка)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600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4733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Каким образом крестная смерть Иисуса Христа избавляет нас от греха и смерти</a:t>
            </a:r>
            <a:r>
              <a:rPr lang="ru-RU" sz="2400" b="1" dirty="0" smtClean="0"/>
              <a:t>?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764704"/>
            <a:ext cx="7920880" cy="609329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Чтобы </a:t>
            </a:r>
            <a:r>
              <a:rPr lang="ru-RU" sz="1600" dirty="0"/>
              <a:t>легче верить тайне того, что крестная смерть Иисуса Христа избавляет нас от греха, проклятия и смерти, слово Божие учит о ней, насколько можем вместить, посредством сравнения Иисуса Христа с Адамом. Адам есть глава всего человечества по плоти, которое едино с ним благодаря происхождению от него. Иисус Христос, в Котором Божество соединилось с человечеством, благодатно сделался новым всемогущим главой людей, которых Он соединил с Собой посредством веры. Поэтому, подпав через Адама под власть греха, проклятия и смерти, через Иисуса Христа мы избавляемся от этой власти. Бесконечной цены и достоинства добровольные страдания за нас безгрешного Богочеловека и Его крестная смерть — есть полное исполнение Божия правосудия, за грех осудившего нас на смерть, а также безмерная заслуга Спасителя, давшая Ему право не нарушая правосудия подавать нам, грешным, прощение грехов и благодать для победы над грехом и смертью.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i="1" dirty="0"/>
              <a:t>Тайну, сокрытую от веков и родов, ныне же открытую святым Его, которым благоволил Бог показать, какое Богатство славы в тайне сей для язычников, которая есть Христос в вас, упование славы</a:t>
            </a:r>
            <a:r>
              <a:rPr lang="ru-RU" sz="1600" dirty="0"/>
              <a:t> (Кол 1:26-27).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i="1" dirty="0"/>
              <a:t>Ибо, если преступлением одного смерть царствовала посредством одного, то тем более приемлющие обилие благодати и дар праведности будут царствовать в жизни посредством единого Иисуса Христа</a:t>
            </a:r>
            <a:r>
              <a:rPr lang="ru-RU" sz="1600" dirty="0"/>
              <a:t> (Рим. 5:17).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i="1" dirty="0"/>
              <a:t>Нет ныне никакого осуждения тем, которые во Христе Иисусе живут не по плоти, но по духу. Потому что закон духа жизни во Христе Иисусе освободил меня от закона греха и смерти. Как закон, ослабленный </a:t>
            </a:r>
            <a:r>
              <a:rPr lang="ru-RU" sz="1600" i="1" dirty="0" err="1"/>
              <a:t>плотию</a:t>
            </a:r>
            <a:r>
              <a:rPr lang="ru-RU" sz="1600" i="1" dirty="0"/>
              <a:t>, был бессилен, то Бог послал Сына Своего в подобии плоти греховной в жертву за грех, и осудил грех во плоти, чтобы оправдание закона исполнилось в нас, живущих не по плоти, но по духу</a:t>
            </a:r>
            <a:r>
              <a:rPr lang="ru-RU" sz="1600" dirty="0"/>
              <a:t> (Рим. 8:1-4).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294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/>
          <a:lstStyle/>
          <a:p>
            <a:pPr marL="82296" indent="457200" algn="just">
              <a:buNone/>
            </a:pPr>
            <a:r>
              <a:rPr lang="ru-RU" b="1" dirty="0"/>
              <a:t>За всех ли людей пострадал Спаситель?</a:t>
            </a:r>
            <a:endParaRPr lang="ru-RU" dirty="0"/>
          </a:p>
          <a:p>
            <a:pPr marL="82296" indent="457200" algn="just">
              <a:buNone/>
            </a:pPr>
            <a:r>
              <a:rPr lang="ru-RU" dirty="0"/>
              <a:t>Со Своей стороны Господь Иисус Христос принёс Себя в жертву за всех людей и всем приобрёл благодать и спасение. Но пользуются этим те, кто, в свою очередь, добровольно принимают участие в Его страданиях, </a:t>
            </a:r>
            <a:r>
              <a:rPr lang="ru-RU" i="1" dirty="0"/>
              <a:t>сообразуясь смерти Его</a:t>
            </a:r>
            <a:r>
              <a:rPr lang="ru-RU" dirty="0"/>
              <a:t> (</a:t>
            </a:r>
            <a:r>
              <a:rPr lang="ru-RU" dirty="0" err="1"/>
              <a:t>Флп</a:t>
            </a:r>
            <a:r>
              <a:rPr lang="ru-RU" dirty="0"/>
              <a:t>. 3:10).</a:t>
            </a:r>
          </a:p>
          <a:p>
            <a:pPr marL="82296" indent="45720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1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976664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Каким образом мы участвуем в страданиях и смерти Иисуса Христа?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Мы участвуем в страданиях и смерти Иисуса Христа посредством живой сердечной веры, посредством Таинств, в которых скрыта и присутствует сила спасительных страданий и смерти Иисуса Христа, и, наконец, посредством </a:t>
            </a:r>
            <a:r>
              <a:rPr lang="ru-RU" dirty="0" err="1"/>
              <a:t>распинания</a:t>
            </a:r>
            <a:r>
              <a:rPr lang="ru-RU" dirty="0"/>
              <a:t> своей плоти с её страстями и похотями. </a:t>
            </a:r>
            <a:r>
              <a:rPr lang="ru-RU" i="1" dirty="0"/>
              <a:t>Законом я умер для закона</a:t>
            </a:r>
            <a:r>
              <a:rPr lang="ru-RU" dirty="0"/>
              <a:t> — говорит апостол, — </a:t>
            </a:r>
            <a:r>
              <a:rPr lang="ru-RU" i="1" dirty="0"/>
              <a:t>чтобы жить для Бога. Я </a:t>
            </a:r>
            <a:r>
              <a:rPr lang="ru-RU" i="1" dirty="0" err="1"/>
              <a:t>сораспялся</a:t>
            </a:r>
            <a:r>
              <a:rPr lang="ru-RU" i="1" dirty="0"/>
              <a:t> Христу, и уже не я живу, но живет во мне Христос. А что ныне живу во плоти, то живу верою в Сына Божия, возлюбившего меня и предавшего Себя за меня</a:t>
            </a:r>
            <a:r>
              <a:rPr lang="ru-RU" dirty="0"/>
              <a:t> (</a:t>
            </a:r>
            <a:r>
              <a:rPr lang="ru-RU" dirty="0" err="1"/>
              <a:t>Гал</a:t>
            </a:r>
            <a:r>
              <a:rPr lang="ru-RU" dirty="0"/>
              <a:t> 2:19-20). </a:t>
            </a:r>
            <a:r>
              <a:rPr lang="ru-RU" i="1" dirty="0"/>
              <a:t>Неужели не знаете, что все мы, крестившиеся во Христа Иисуса, в смерть Его крестились?</a:t>
            </a:r>
            <a:r>
              <a:rPr lang="ru-RU" dirty="0"/>
              <a:t> (Рим. 6:3). </a:t>
            </a:r>
            <a:r>
              <a:rPr lang="ru-RU" i="1" dirty="0"/>
              <a:t>Всякий раз, когда вы едите хлеб сей и пьете чашу сию, смерть Господню возвещаете, доколе Он придет</a:t>
            </a:r>
            <a:r>
              <a:rPr lang="ru-RU" dirty="0"/>
              <a:t> (1 Кор. 11:6). </a:t>
            </a:r>
            <a:r>
              <a:rPr lang="ru-RU" i="1" dirty="0"/>
              <a:t>Те, которые Христовы, распяли плоть со страстями и похотями</a:t>
            </a:r>
            <a:r>
              <a:rPr lang="ru-RU" dirty="0"/>
              <a:t> (</a:t>
            </a:r>
            <a:r>
              <a:rPr lang="ru-RU" dirty="0" err="1"/>
              <a:t>Гал</a:t>
            </a:r>
            <a:r>
              <a:rPr lang="ru-RU" dirty="0"/>
              <a:t> 5:24).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2773</TotalTime>
  <Words>1869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Лекция 14. Четвертый и пятый члены Символа веры</vt:lpstr>
      <vt:lpstr>Четвертый член Символа веры: Распятаго же за ны при Понтийстем Пилате, и страдавша и погребенна. 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Каким образом крестная смерть Иисуса Христа избавляет нас от греха и смерти?</vt:lpstr>
      <vt:lpstr>Презентация PowerPoint</vt:lpstr>
      <vt:lpstr>Презентация PowerPoint</vt:lpstr>
      <vt:lpstr>Презентация PowerPoint</vt:lpstr>
      <vt:lpstr>Пятый член Символа веры:  И воскресшаго в третий день по Писанием.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14. Четвертый и пятый члены Символа веры</dc:title>
  <dc:creator>Windows User</dc:creator>
  <cp:lastModifiedBy>Windows User</cp:lastModifiedBy>
  <cp:revision>12</cp:revision>
  <dcterms:created xsi:type="dcterms:W3CDTF">2015-02-02T08:27:36Z</dcterms:created>
  <dcterms:modified xsi:type="dcterms:W3CDTF">2015-02-06T09:36:37Z</dcterms:modified>
</cp:coreProperties>
</file>