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78" r:id="rId13"/>
    <p:sldId id="267" r:id="rId14"/>
    <p:sldId id="269" r:id="rId15"/>
    <p:sldId id="270" r:id="rId16"/>
    <p:sldId id="273" r:id="rId17"/>
    <p:sldId id="271" r:id="rId18"/>
    <p:sldId id="272" r:id="rId19"/>
    <p:sldId id="279" r:id="rId20"/>
    <p:sldId id="280" r:id="rId21"/>
    <p:sldId id="274" r:id="rId22"/>
    <p:sldId id="275" r:id="rId23"/>
    <p:sldId id="276" r:id="rId24"/>
    <p:sldId id="277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8B9C08-2C63-4412-A6EF-68A83F536A24}" type="datetimeFigureOut">
              <a:rPr lang="ru-RU" smtClean="0"/>
              <a:t>10.04.2014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779F63-217B-487A-9CA1-993F0731331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8B9C08-2C63-4412-A6EF-68A83F536A24}" type="datetimeFigureOut">
              <a:rPr lang="ru-RU" smtClean="0"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779F63-217B-487A-9CA1-993F073133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8B9C08-2C63-4412-A6EF-68A83F536A24}" type="datetimeFigureOut">
              <a:rPr lang="ru-RU" smtClean="0"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779F63-217B-487A-9CA1-993F073133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8B9C08-2C63-4412-A6EF-68A83F536A24}" type="datetimeFigureOut">
              <a:rPr lang="ru-RU" smtClean="0"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779F63-217B-487A-9CA1-993F073133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8B9C08-2C63-4412-A6EF-68A83F536A24}" type="datetimeFigureOut">
              <a:rPr lang="ru-RU" smtClean="0"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779F63-217B-487A-9CA1-993F0731331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8B9C08-2C63-4412-A6EF-68A83F536A24}" type="datetimeFigureOut">
              <a:rPr lang="ru-RU" smtClean="0"/>
              <a:t>10.04.2014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779F63-217B-487A-9CA1-993F073133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8B9C08-2C63-4412-A6EF-68A83F536A24}" type="datetimeFigureOut">
              <a:rPr lang="ru-RU" smtClean="0"/>
              <a:t>10.04.2014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779F63-217B-487A-9CA1-993F073133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8B9C08-2C63-4412-A6EF-68A83F536A24}" type="datetimeFigureOut">
              <a:rPr lang="ru-RU" smtClean="0"/>
              <a:t>10.04.2014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779F63-217B-487A-9CA1-993F073133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8B9C08-2C63-4412-A6EF-68A83F536A24}" type="datetimeFigureOut">
              <a:rPr lang="ru-RU" smtClean="0"/>
              <a:t>10.04.2014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779F63-217B-487A-9CA1-993F07313316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8B9C08-2C63-4412-A6EF-68A83F536A24}" type="datetimeFigureOut">
              <a:rPr lang="ru-RU" smtClean="0"/>
              <a:t>10.04.2014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779F63-217B-487A-9CA1-993F073133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8B9C08-2C63-4412-A6EF-68A83F536A24}" type="datetimeFigureOut">
              <a:rPr lang="ru-RU" smtClean="0"/>
              <a:t>10.04.2014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779F63-217B-487A-9CA1-993F0731331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48B9C08-2C63-4412-A6EF-68A83F536A24}" type="datetimeFigureOut">
              <a:rPr lang="ru-RU" smtClean="0"/>
              <a:t>10.04.2014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94779F63-217B-487A-9CA1-993F07313316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2204864"/>
            <a:ext cx="7560840" cy="968128"/>
          </a:xfrm>
        </p:spPr>
        <p:txBody>
          <a:bodyPr/>
          <a:lstStyle/>
          <a:p>
            <a:r>
              <a:rPr lang="ru-RU" dirty="0" smtClean="0"/>
              <a:t>Лекция 18. Страстная седмица.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558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Богослужения Великой Пятницы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82296" indent="0">
              <a:buNone/>
            </a:pPr>
            <a:r>
              <a:rPr lang="ru-RU" dirty="0"/>
              <a:t>В Великую Пятницу совершаются три основные службы</a:t>
            </a:r>
            <a:r>
              <a:rPr lang="ru-RU" dirty="0" smtClean="0"/>
              <a:t>:</a:t>
            </a:r>
          </a:p>
          <a:p>
            <a:pPr marL="82296" indent="0">
              <a:buNone/>
            </a:pPr>
            <a:r>
              <a:rPr lang="ru-RU" dirty="0" smtClean="0"/>
              <a:t>1. В четверг вечером совершается </a:t>
            </a:r>
            <a:r>
              <a:rPr lang="ru-RU" b="1" dirty="0" smtClean="0"/>
              <a:t>утреня</a:t>
            </a:r>
            <a:r>
              <a:rPr lang="ru-RU" dirty="0" smtClean="0"/>
              <a:t> с чтением 12-ти Евангелий ("</a:t>
            </a:r>
            <a:r>
              <a:rPr lang="ru-RU" dirty="0" err="1"/>
              <a:t>Последование</a:t>
            </a:r>
            <a:r>
              <a:rPr lang="ru-RU" dirty="0"/>
              <a:t> святых и спасительных Страстей Господа нашего Иисуса Христа</a:t>
            </a:r>
            <a:r>
              <a:rPr lang="ru-RU" dirty="0" smtClean="0"/>
              <a:t>").</a:t>
            </a:r>
          </a:p>
          <a:p>
            <a:pPr marL="82296" indent="0">
              <a:buNone/>
            </a:pPr>
            <a:r>
              <a:rPr lang="ru-RU" dirty="0" smtClean="0"/>
              <a:t>2. Утром в пятницу совершаются </a:t>
            </a:r>
            <a:r>
              <a:rPr lang="ru-RU" b="1" dirty="0" smtClean="0"/>
              <a:t>Великие часы </a:t>
            </a:r>
            <a:r>
              <a:rPr lang="ru-RU" dirty="0" smtClean="0"/>
              <a:t>(1-й, 3-й, 6-й, 9-й с чином изобразительных).</a:t>
            </a:r>
          </a:p>
          <a:p>
            <a:pPr marL="82296" indent="0">
              <a:buNone/>
            </a:pPr>
            <a:r>
              <a:rPr lang="ru-RU" dirty="0" smtClean="0"/>
              <a:t>3. Затем служится </a:t>
            </a:r>
            <a:r>
              <a:rPr lang="ru-RU" b="1" dirty="0" smtClean="0"/>
              <a:t>великая вечерня </a:t>
            </a:r>
            <a:r>
              <a:rPr lang="ru-RU" dirty="0" smtClean="0"/>
              <a:t>с малым повечерием.</a:t>
            </a:r>
          </a:p>
          <a:p>
            <a:pPr marL="82296" indent="0">
              <a:buNone/>
            </a:pPr>
            <a:endParaRPr lang="ru-RU" dirty="0"/>
          </a:p>
          <a:p>
            <a:pPr marL="82296" indent="0">
              <a:buNone/>
            </a:pPr>
            <a:r>
              <a:rPr lang="ru-RU" b="1" dirty="0"/>
              <a:t>Литургия в этот день не совершается </a:t>
            </a:r>
            <a:r>
              <a:rPr lang="ru-RU" dirty="0"/>
              <a:t>по причине глубокого сокрушения и сугубого поста в честь распятия и смерти Господа Иисуса </a:t>
            </a:r>
            <a:r>
              <a:rPr lang="ru-RU" dirty="0" smtClean="0"/>
              <a:t>Христа.</a:t>
            </a:r>
            <a:endParaRPr lang="ru-RU" dirty="0"/>
          </a:p>
          <a:p>
            <a:pPr marL="82296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756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764704"/>
            <a:ext cx="8028384" cy="6093296"/>
          </a:xfrm>
        </p:spPr>
        <p:txBody>
          <a:bodyPr>
            <a:noAutofit/>
          </a:bodyPr>
          <a:lstStyle/>
          <a:p>
            <a:pPr marL="82296" indent="4572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1600" dirty="0"/>
              <a:t>Обычное начало. </a:t>
            </a:r>
            <a:endParaRPr lang="ru-RU" sz="1600" dirty="0" smtClean="0"/>
          </a:p>
          <a:p>
            <a:pPr marL="82296" indent="4572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1600" dirty="0" smtClean="0"/>
              <a:t>Шестопсалмия. Великая </a:t>
            </a:r>
            <a:r>
              <a:rPr lang="ru-RU" sz="1600" dirty="0" err="1" smtClean="0"/>
              <a:t>ектения</a:t>
            </a:r>
            <a:r>
              <a:rPr lang="ru-RU" sz="1600" dirty="0" smtClean="0"/>
              <a:t>.</a:t>
            </a:r>
          </a:p>
          <a:p>
            <a:pPr marL="82296" indent="457200" algn="just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1600" dirty="0" smtClean="0"/>
              <a:t> </a:t>
            </a:r>
            <a:r>
              <a:rPr lang="ru-RU" sz="1600" dirty="0"/>
              <a:t>"</a:t>
            </a:r>
            <a:r>
              <a:rPr lang="ru-RU" sz="1600" dirty="0" err="1"/>
              <a:t>Аллилуиа</a:t>
            </a:r>
            <a:r>
              <a:rPr lang="ru-RU" sz="1600" dirty="0"/>
              <a:t>" со </a:t>
            </a:r>
            <a:r>
              <a:rPr lang="ru-RU" sz="1600" dirty="0" smtClean="0"/>
              <a:t>стихами и тро­парь</a:t>
            </a:r>
            <a:r>
              <a:rPr lang="ru-RU" sz="1600" dirty="0"/>
              <a:t>: "</a:t>
            </a:r>
            <a:r>
              <a:rPr lang="ru-RU" sz="1600" dirty="0" err="1"/>
              <a:t>Егда</a:t>
            </a:r>
            <a:r>
              <a:rPr lang="ru-RU" sz="1600" dirty="0"/>
              <a:t> </a:t>
            </a:r>
            <a:r>
              <a:rPr lang="ru-RU" sz="1600" dirty="0" err="1"/>
              <a:t>славнии</a:t>
            </a:r>
            <a:r>
              <a:rPr lang="ru-RU" sz="1600" dirty="0"/>
              <a:t> ученицы..." (трижды). </a:t>
            </a:r>
          </a:p>
          <a:p>
            <a:pPr marL="82296" indent="457200" algn="just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1600" dirty="0"/>
              <a:t>Во время утрени прочитывается 12 евангельских отрывков из всех четырех евангелистов, в которых подробно повествуется о последних часах земной жизни Спасителя.</a:t>
            </a:r>
          </a:p>
          <a:p>
            <a:pPr marL="82296" indent="457200" algn="just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1600" dirty="0"/>
              <a:t>Перед чтением каждого Евангелия поется «Слава Тебе, Господи, слава Тебе» (есть традиция петь «Слава </a:t>
            </a:r>
            <a:r>
              <a:rPr lang="ru-RU" sz="1600" dirty="0" err="1"/>
              <a:t>страстем</a:t>
            </a:r>
            <a:r>
              <a:rPr lang="ru-RU" sz="1600" dirty="0"/>
              <a:t> Твоим, Господи»). После чтения Евангелия поется «Слава долготерпению Тво­ему, Господи».</a:t>
            </a:r>
          </a:p>
          <a:p>
            <a:pPr marL="82296" indent="4572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1600" dirty="0" smtClean="0"/>
              <a:t>Исполнение </a:t>
            </a:r>
            <a:r>
              <a:rPr lang="ru-RU" sz="1600" b="1" dirty="0"/>
              <a:t>1-5 Евангелий</a:t>
            </a:r>
            <a:r>
              <a:rPr lang="ru-RU" sz="1600" dirty="0"/>
              <a:t>: читается Евангелие, поется три антифона (всего 15), произносится малая </a:t>
            </a:r>
            <a:r>
              <a:rPr lang="ru-RU" sz="1600" dirty="0" err="1"/>
              <a:t>ектения</a:t>
            </a:r>
            <a:r>
              <a:rPr lang="ru-RU" sz="1600" dirty="0"/>
              <a:t> и </a:t>
            </a:r>
            <a:r>
              <a:rPr lang="ru-RU" sz="1600" dirty="0" err="1"/>
              <a:t>седален</a:t>
            </a:r>
            <a:r>
              <a:rPr lang="ru-RU" sz="1600" dirty="0" smtClean="0"/>
              <a:t>.</a:t>
            </a:r>
            <a:endParaRPr lang="ru-RU" sz="1600" dirty="0"/>
          </a:p>
          <a:p>
            <a:pPr marL="82296" indent="4572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1600" b="1" dirty="0" smtClean="0"/>
              <a:t>6-е Евангелие</a:t>
            </a:r>
            <a:r>
              <a:rPr lang="ru-RU" sz="1600" dirty="0" smtClean="0"/>
              <a:t>.</a:t>
            </a:r>
          </a:p>
          <a:p>
            <a:pPr marL="82296" indent="4572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1600" dirty="0" smtClean="0"/>
              <a:t>Поются «Блаженны» с тропарями, малая </a:t>
            </a:r>
            <a:r>
              <a:rPr lang="ru-RU" sz="1600" dirty="0" err="1" smtClean="0"/>
              <a:t>ектения</a:t>
            </a:r>
            <a:r>
              <a:rPr lang="ru-RU" sz="1600" dirty="0" smtClean="0"/>
              <a:t> и поется </a:t>
            </a:r>
            <a:r>
              <a:rPr lang="ru-RU" sz="1600" dirty="0" err="1" smtClean="0"/>
              <a:t>прокимен</a:t>
            </a:r>
            <a:r>
              <a:rPr lang="ru-RU" sz="1600" dirty="0" smtClean="0"/>
              <a:t>: «</a:t>
            </a:r>
            <a:r>
              <a:rPr lang="ru-RU" sz="1600" dirty="0" err="1"/>
              <a:t>Разделиша</a:t>
            </a:r>
            <a:r>
              <a:rPr lang="ru-RU" sz="1600" dirty="0"/>
              <a:t> ризы Моя себе, и о одежде Моей </a:t>
            </a:r>
            <a:r>
              <a:rPr lang="ru-RU" sz="1600" dirty="0" err="1"/>
              <a:t>меташа</a:t>
            </a:r>
            <a:r>
              <a:rPr lang="ru-RU" sz="1600" dirty="0"/>
              <a:t> </a:t>
            </a:r>
            <a:r>
              <a:rPr lang="ru-RU" sz="1600" dirty="0" smtClean="0"/>
              <a:t>жребий».</a:t>
            </a:r>
          </a:p>
          <a:p>
            <a:pPr marL="82296" indent="4572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1600" b="1" dirty="0" smtClean="0"/>
              <a:t>7-е Евангелие</a:t>
            </a:r>
            <a:r>
              <a:rPr lang="ru-RU" sz="1600" dirty="0" smtClean="0"/>
              <a:t>.</a:t>
            </a:r>
          </a:p>
          <a:p>
            <a:pPr marL="82296" indent="4572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1600" dirty="0" smtClean="0"/>
              <a:t>50-й псалом.</a:t>
            </a:r>
          </a:p>
          <a:p>
            <a:pPr marL="82296" indent="4572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1600" b="1" dirty="0" smtClean="0"/>
              <a:t>8-е Евангелие</a:t>
            </a:r>
            <a:r>
              <a:rPr lang="ru-RU" sz="1600" dirty="0" smtClean="0"/>
              <a:t>.</a:t>
            </a:r>
          </a:p>
          <a:p>
            <a:pPr marL="82296" indent="4572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1600" dirty="0" err="1" smtClean="0"/>
              <a:t>Трипеснец</a:t>
            </a:r>
            <a:r>
              <a:rPr lang="ru-RU" sz="1600" dirty="0" smtClean="0"/>
              <a:t> Космы </a:t>
            </a:r>
            <a:r>
              <a:rPr lang="ru-RU" sz="1600" dirty="0" err="1" smtClean="0"/>
              <a:t>Маюмского</a:t>
            </a:r>
            <a:r>
              <a:rPr lang="ru-RU" sz="1600" dirty="0" smtClean="0"/>
              <a:t> (5, 8 и 9 песни). «Честнейшую» не поется. Ирмос 9-й песни: «Честнейшую херувим». </a:t>
            </a:r>
            <a:r>
              <a:rPr lang="ru-RU" sz="1600" dirty="0"/>
              <a:t>С</a:t>
            </a:r>
            <a:r>
              <a:rPr lang="ru-RU" sz="1600" dirty="0" smtClean="0"/>
              <a:t>ветилен</a:t>
            </a:r>
            <a:r>
              <a:rPr lang="ru-RU" sz="1600" dirty="0"/>
              <a:t>: "Разбойника </a:t>
            </a:r>
            <a:r>
              <a:rPr lang="ru-RU" sz="1600" dirty="0" err="1" smtClean="0"/>
              <a:t>благоразумнаго</a:t>
            </a:r>
            <a:r>
              <a:rPr lang="ru-RU" sz="1600" dirty="0" smtClean="0"/>
              <a:t>».</a:t>
            </a:r>
          </a:p>
          <a:p>
            <a:pPr marL="82296" indent="4572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1600" b="1" dirty="0" smtClean="0"/>
              <a:t>9-е Евангелие</a:t>
            </a:r>
            <a:r>
              <a:rPr lang="ru-RU" sz="1600" dirty="0" smtClean="0"/>
              <a:t>.</a:t>
            </a:r>
          </a:p>
          <a:p>
            <a:pPr marL="82296" indent="4572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1600" dirty="0" smtClean="0"/>
              <a:t>Хвалительные псалмы «Хвалите </a:t>
            </a:r>
            <a:r>
              <a:rPr lang="ru-RU" sz="1600" dirty="0"/>
              <a:t>Господа с небес</a:t>
            </a:r>
            <a:r>
              <a:rPr lang="ru-RU" sz="1600" dirty="0" smtClean="0"/>
              <a:t>...» </a:t>
            </a:r>
            <a:r>
              <a:rPr lang="ru-RU" sz="1600" dirty="0"/>
              <a:t>и поются стихиры на </a:t>
            </a:r>
            <a:r>
              <a:rPr lang="ru-RU" sz="1600" dirty="0" err="1" smtClean="0"/>
              <a:t>хвалитех</a:t>
            </a:r>
            <a:r>
              <a:rPr lang="ru-RU" sz="1600" dirty="0" smtClean="0"/>
              <a:t>.</a:t>
            </a:r>
          </a:p>
          <a:p>
            <a:pPr marL="82296" indent="4572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1600" b="1" dirty="0" smtClean="0"/>
              <a:t>10-е Евангелие.</a:t>
            </a:r>
          </a:p>
          <a:p>
            <a:pPr marL="82296" indent="4572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1600" dirty="0" smtClean="0"/>
              <a:t>Читается славословие. Произносится просительная ектенья.</a:t>
            </a:r>
          </a:p>
          <a:p>
            <a:pPr marL="82296" indent="4572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1600" b="1" dirty="0" smtClean="0"/>
              <a:t>11-е Евангелие.</a:t>
            </a:r>
          </a:p>
          <a:p>
            <a:pPr marL="82296" indent="4572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1600" dirty="0" smtClean="0"/>
              <a:t>Поются стихиры на стиховне.</a:t>
            </a:r>
          </a:p>
          <a:p>
            <a:pPr marL="82296" indent="4572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1600" b="1" dirty="0" smtClean="0"/>
              <a:t>12-е Евангелие</a:t>
            </a:r>
            <a:r>
              <a:rPr lang="ru-RU" sz="1600" dirty="0" smtClean="0"/>
              <a:t>. После прочтения уносится в алтарь.</a:t>
            </a:r>
          </a:p>
          <a:p>
            <a:pPr marL="82296" indent="4572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1600" dirty="0" smtClean="0"/>
              <a:t>Обычное окончание утрени.</a:t>
            </a:r>
          </a:p>
          <a:p>
            <a:pPr marL="82296" indent="457200">
              <a:lnSpc>
                <a:spcPct val="90000"/>
              </a:lnSpc>
              <a:spcBef>
                <a:spcPts val="0"/>
              </a:spcBef>
              <a:buNone/>
            </a:pPr>
            <a:endParaRPr lang="ru-RU" sz="1600" dirty="0" smtClean="0"/>
          </a:p>
          <a:p>
            <a:pPr marL="82296" indent="457200">
              <a:lnSpc>
                <a:spcPct val="90000"/>
              </a:lnSpc>
              <a:spcBef>
                <a:spcPts val="0"/>
              </a:spcBef>
              <a:buNone/>
            </a:pPr>
            <a:endParaRPr lang="ru-RU" sz="1600" dirty="0" smtClean="0"/>
          </a:p>
          <a:p>
            <a:pPr marL="82296" indent="457200">
              <a:lnSpc>
                <a:spcPct val="90000"/>
              </a:lnSpc>
              <a:spcBef>
                <a:spcPts val="0"/>
              </a:spcBef>
              <a:buNone/>
            </a:pPr>
            <a:endParaRPr lang="ru-RU" sz="16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75656" y="27566"/>
            <a:ext cx="7498080" cy="562074"/>
          </a:xfrm>
        </p:spPr>
        <p:txBody>
          <a:bodyPr>
            <a:noAutofit/>
          </a:bodyPr>
          <a:lstStyle/>
          <a:p>
            <a:pPr algn="ctr"/>
            <a:r>
              <a:rPr lang="ru-RU" sz="3200" dirty="0"/>
              <a:t>Утреня Великого Пятка</a:t>
            </a:r>
          </a:p>
        </p:txBody>
      </p:sp>
    </p:spTree>
    <p:extLst>
      <p:ext uri="{BB962C8B-B14F-4D97-AF65-F5344CB8AC3E}">
        <p14:creationId xmlns:p14="http://schemas.microsoft.com/office/powerpoint/2010/main" val="198014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88640"/>
            <a:ext cx="7498080" cy="720080"/>
          </a:xfrm>
        </p:spPr>
        <p:txBody>
          <a:bodyPr>
            <a:normAutofit fontScale="77500" lnSpcReduction="20000"/>
          </a:bodyPr>
          <a:lstStyle/>
          <a:p>
            <a:pPr marL="82296" indent="0" algn="ctr">
              <a:buNone/>
            </a:pPr>
            <a:r>
              <a:rPr lang="ru-RU" dirty="0" smtClean="0"/>
              <a:t>Чтение 12-ти страстных Евангелий на утрени Великой пятницы</a:t>
            </a:r>
            <a:endParaRPr lang="ru-RU" dirty="0"/>
          </a:p>
        </p:txBody>
      </p:sp>
      <p:pic>
        <p:nvPicPr>
          <p:cNvPr id="1026" name="Picture 2" descr="C:\Users\Василий\Desktop\библейско-богсловские курсы\18 лекция\12 евангели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96969"/>
            <a:ext cx="7981752" cy="5300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68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332656"/>
            <a:ext cx="7570088" cy="6408712"/>
          </a:xfrm>
        </p:spPr>
        <p:txBody>
          <a:bodyPr>
            <a:normAutofit lnSpcReduction="10000"/>
          </a:bodyPr>
          <a:lstStyle/>
          <a:p>
            <a:pPr marL="82296" indent="457200" algn="ctr">
              <a:lnSpc>
                <a:spcPct val="120000"/>
              </a:lnSpc>
              <a:buNone/>
            </a:pPr>
            <a:r>
              <a:rPr lang="ru-RU" sz="1600" b="1" dirty="0" smtClean="0">
                <a:solidFill>
                  <a:srgbClr val="FF0000"/>
                </a:solidFill>
              </a:rPr>
              <a:t>Антифон 15, глас 6:</a:t>
            </a:r>
            <a:r>
              <a:rPr lang="ru-RU" sz="1600" dirty="0" smtClean="0"/>
              <a:t> </a:t>
            </a:r>
          </a:p>
          <a:p>
            <a:pPr marL="82296" indent="457200" algn="just">
              <a:lnSpc>
                <a:spcPct val="120000"/>
              </a:lnSpc>
              <a:buNone/>
            </a:pPr>
            <a:r>
              <a:rPr lang="ru-RU" sz="1600" dirty="0" smtClean="0"/>
              <a:t>Днесь </a:t>
            </a:r>
            <a:r>
              <a:rPr lang="ru-RU" sz="1600" dirty="0"/>
              <a:t>висит на древе, </a:t>
            </a:r>
            <a:r>
              <a:rPr lang="ru-RU" sz="1600" dirty="0" smtClean="0"/>
              <a:t>Иже </a:t>
            </a:r>
            <a:r>
              <a:rPr lang="ru-RU" sz="1600" dirty="0"/>
              <a:t>на водах землю </a:t>
            </a:r>
            <a:r>
              <a:rPr lang="ru-RU" sz="1600" dirty="0" err="1"/>
              <a:t>повесивый</a:t>
            </a:r>
            <a:r>
              <a:rPr lang="ru-RU" sz="1600" dirty="0" smtClean="0"/>
              <a:t>: </a:t>
            </a:r>
            <a:r>
              <a:rPr lang="ru-RU" sz="1600" dirty="0"/>
              <a:t>венцем от терния облагается</a:t>
            </a:r>
            <a:r>
              <a:rPr lang="ru-RU" sz="1600" dirty="0" smtClean="0"/>
              <a:t>, </a:t>
            </a:r>
            <a:r>
              <a:rPr lang="ru-RU" sz="1600" dirty="0"/>
              <a:t>Иже Ангелов Царь; </a:t>
            </a:r>
            <a:r>
              <a:rPr lang="ru-RU" sz="1600" dirty="0" smtClean="0"/>
              <a:t>в </a:t>
            </a:r>
            <a:r>
              <a:rPr lang="ru-RU" sz="1600" dirty="0"/>
              <a:t>ложную багряницу облачается, </a:t>
            </a:r>
            <a:r>
              <a:rPr lang="ru-RU" sz="1600" dirty="0" err="1" smtClean="0"/>
              <a:t>одеваяй</a:t>
            </a:r>
            <a:r>
              <a:rPr lang="ru-RU" sz="1600" dirty="0" smtClean="0"/>
              <a:t> </a:t>
            </a:r>
            <a:r>
              <a:rPr lang="ru-RU" sz="1600" dirty="0"/>
              <a:t>небо </a:t>
            </a:r>
            <a:r>
              <a:rPr lang="ru-RU" sz="1600" dirty="0" err="1"/>
              <a:t>облаки</a:t>
            </a:r>
            <a:r>
              <a:rPr lang="ru-RU" sz="1600" dirty="0" smtClean="0"/>
              <a:t>; </a:t>
            </a:r>
            <a:r>
              <a:rPr lang="ru-RU" sz="1600" dirty="0"/>
              <a:t>заушение прият, Иже во Иордане </a:t>
            </a:r>
            <a:r>
              <a:rPr lang="ru-RU" sz="1600" dirty="0" err="1"/>
              <a:t>свободивый</a:t>
            </a:r>
            <a:r>
              <a:rPr lang="ru-RU" sz="1600" dirty="0"/>
              <a:t> Адама; </a:t>
            </a:r>
            <a:r>
              <a:rPr lang="ru-RU" sz="1600" dirty="0" err="1" smtClean="0"/>
              <a:t>гвоздьми</a:t>
            </a:r>
            <a:r>
              <a:rPr lang="ru-RU" sz="1600" dirty="0" smtClean="0"/>
              <a:t> </a:t>
            </a:r>
            <a:r>
              <a:rPr lang="ru-RU" sz="1600" dirty="0" err="1"/>
              <a:t>пригвоздися</a:t>
            </a:r>
            <a:r>
              <a:rPr lang="ru-RU" sz="1600" dirty="0"/>
              <a:t> Жених Церковный; </a:t>
            </a:r>
            <a:r>
              <a:rPr lang="ru-RU" sz="1600" dirty="0" err="1" smtClean="0"/>
              <a:t>копием</a:t>
            </a:r>
            <a:r>
              <a:rPr lang="ru-RU" sz="1600" dirty="0" smtClean="0"/>
              <a:t> </a:t>
            </a:r>
            <a:r>
              <a:rPr lang="ru-RU" sz="1600" dirty="0" err="1"/>
              <a:t>прободеся</a:t>
            </a:r>
            <a:r>
              <a:rPr lang="ru-RU" sz="1600" dirty="0"/>
              <a:t> Сын Девы</a:t>
            </a:r>
            <a:r>
              <a:rPr lang="ru-RU" sz="1600" dirty="0" smtClean="0"/>
              <a:t>. </a:t>
            </a:r>
            <a:r>
              <a:rPr lang="ru-RU" sz="1600" dirty="0"/>
              <a:t>Покланяемся </a:t>
            </a:r>
            <a:r>
              <a:rPr lang="ru-RU" sz="1600" dirty="0" err="1"/>
              <a:t>страстем</a:t>
            </a:r>
            <a:r>
              <a:rPr lang="ru-RU" sz="1600" dirty="0"/>
              <a:t> Твоим, Христе. </a:t>
            </a:r>
            <a:r>
              <a:rPr lang="ru-RU" sz="1600" dirty="0" smtClean="0"/>
              <a:t>Покланяемся </a:t>
            </a:r>
            <a:r>
              <a:rPr lang="ru-RU" sz="1600" dirty="0" err="1"/>
              <a:t>страстем</a:t>
            </a:r>
            <a:r>
              <a:rPr lang="ru-RU" sz="1600" dirty="0"/>
              <a:t> Твоим, Христе. </a:t>
            </a:r>
            <a:r>
              <a:rPr lang="ru-RU" sz="1600" dirty="0" smtClean="0"/>
              <a:t>Покланяемся </a:t>
            </a:r>
            <a:r>
              <a:rPr lang="ru-RU" sz="1600" dirty="0" err="1"/>
              <a:t>страстем</a:t>
            </a:r>
            <a:r>
              <a:rPr lang="ru-RU" sz="1600" dirty="0"/>
              <a:t> Твоим, Христе, </a:t>
            </a:r>
            <a:r>
              <a:rPr lang="ru-RU" sz="1600" dirty="0" smtClean="0"/>
              <a:t>покажи </a:t>
            </a:r>
            <a:r>
              <a:rPr lang="ru-RU" sz="1600" dirty="0"/>
              <a:t>нам и славное Твое Воскресение</a:t>
            </a:r>
            <a:r>
              <a:rPr lang="ru-RU" sz="1600" dirty="0" smtClean="0"/>
              <a:t>.</a:t>
            </a:r>
          </a:p>
          <a:p>
            <a:pPr marL="82296" indent="457200" algn="just">
              <a:lnSpc>
                <a:spcPct val="120000"/>
              </a:lnSpc>
              <a:buNone/>
            </a:pPr>
            <a:r>
              <a:rPr lang="en-US" sz="1600" dirty="0" smtClean="0"/>
              <a:t>[</a:t>
            </a:r>
            <a:r>
              <a:rPr lang="ru-RU" sz="1600" dirty="0"/>
              <a:t>В сей день повешен на </a:t>
            </a:r>
            <a:r>
              <a:rPr lang="ru-RU" sz="1600" dirty="0" smtClean="0"/>
              <a:t>Древе</a:t>
            </a:r>
            <a:r>
              <a:rPr lang="en-US" sz="1600" dirty="0" smtClean="0"/>
              <a:t> </a:t>
            </a:r>
            <a:r>
              <a:rPr lang="ru-RU" sz="1600" dirty="0" smtClean="0"/>
              <a:t>на </a:t>
            </a:r>
            <a:r>
              <a:rPr lang="ru-RU" sz="1600" dirty="0"/>
              <a:t>водах землю </a:t>
            </a:r>
            <a:r>
              <a:rPr lang="ru-RU" sz="1600" dirty="0" smtClean="0"/>
              <a:t>повесивший;</a:t>
            </a:r>
            <a:r>
              <a:rPr lang="en-US" sz="1600" dirty="0" smtClean="0"/>
              <a:t> </a:t>
            </a:r>
            <a:r>
              <a:rPr lang="ru-RU" sz="1600" dirty="0" smtClean="0"/>
              <a:t>венцом </a:t>
            </a:r>
            <a:r>
              <a:rPr lang="ru-RU" sz="1600" dirty="0"/>
              <a:t>из терний венчается </a:t>
            </a:r>
            <a:r>
              <a:rPr lang="ru-RU" sz="1600" dirty="0" smtClean="0"/>
              <a:t>Ангелов </a:t>
            </a:r>
            <a:r>
              <a:rPr lang="ru-RU" sz="1600" dirty="0"/>
              <a:t>Царь</a:t>
            </a:r>
            <a:r>
              <a:rPr lang="ru-RU" sz="1600" dirty="0" smtClean="0"/>
              <a:t>; </a:t>
            </a:r>
            <a:r>
              <a:rPr lang="ru-RU" sz="1600" dirty="0"/>
              <a:t>в ложную багряницу </a:t>
            </a:r>
            <a:r>
              <a:rPr lang="ru-RU" sz="1600" dirty="0" smtClean="0"/>
              <a:t>облекается </a:t>
            </a:r>
            <a:r>
              <a:rPr lang="ru-RU" sz="1600" dirty="0"/>
              <a:t>Покрывающий небо облаками</a:t>
            </a:r>
            <a:r>
              <a:rPr lang="ru-RU" sz="1600" dirty="0" smtClean="0"/>
              <a:t>; </a:t>
            </a:r>
            <a:r>
              <a:rPr lang="ru-RU" sz="1600" dirty="0"/>
              <a:t>принял по лицу </a:t>
            </a:r>
            <a:r>
              <a:rPr lang="ru-RU" sz="1600" dirty="0" smtClean="0"/>
              <a:t>удар </a:t>
            </a:r>
            <a:r>
              <a:rPr lang="ru-RU" sz="1600" dirty="0"/>
              <a:t>в Иордане освободивший Адама; </a:t>
            </a:r>
            <a:r>
              <a:rPr lang="ru-RU" sz="1600" dirty="0" smtClean="0"/>
              <a:t>гвоздями </a:t>
            </a:r>
            <a:r>
              <a:rPr lang="ru-RU" sz="1600" dirty="0"/>
              <a:t>был пригвожден Жених Церкви</a:t>
            </a:r>
            <a:r>
              <a:rPr lang="ru-RU" sz="1600" dirty="0" smtClean="0"/>
              <a:t>; </a:t>
            </a:r>
            <a:r>
              <a:rPr lang="ru-RU" sz="1600" dirty="0"/>
              <a:t>копьем был пронзен Сын </a:t>
            </a:r>
            <a:r>
              <a:rPr lang="ru-RU" sz="1600" dirty="0" smtClean="0"/>
              <a:t>Девы.</a:t>
            </a:r>
            <a:r>
              <a:rPr lang="en-US" sz="1600" dirty="0" smtClean="0"/>
              <a:t> </a:t>
            </a:r>
            <a:r>
              <a:rPr lang="ru-RU" sz="1600" dirty="0" smtClean="0"/>
              <a:t>Поклоняемся </a:t>
            </a:r>
            <a:r>
              <a:rPr lang="ru-RU" sz="1600" dirty="0"/>
              <a:t>страданиям Твоим, Христе</a:t>
            </a:r>
            <a:r>
              <a:rPr lang="ru-RU" sz="1600" dirty="0" smtClean="0"/>
              <a:t>. </a:t>
            </a:r>
            <a:r>
              <a:rPr lang="ru-RU" sz="1600" dirty="0"/>
              <a:t>Поклоняемся страданиям Твоим, Христе. </a:t>
            </a:r>
            <a:r>
              <a:rPr lang="ru-RU" sz="1600" dirty="0" smtClean="0"/>
              <a:t>Поклоняемся </a:t>
            </a:r>
            <a:r>
              <a:rPr lang="ru-RU" sz="1600" dirty="0"/>
              <a:t>страданиям Твоим, Христе</a:t>
            </a:r>
            <a:r>
              <a:rPr lang="ru-RU" sz="1600" dirty="0" smtClean="0"/>
              <a:t>. </a:t>
            </a:r>
            <a:r>
              <a:rPr lang="ru-RU" sz="1600" dirty="0"/>
              <a:t>Покажи нам и славное Твое </a:t>
            </a:r>
            <a:r>
              <a:rPr lang="ru-RU" sz="1600" dirty="0" smtClean="0"/>
              <a:t>воскресение</a:t>
            </a:r>
            <a:r>
              <a:rPr lang="ru-RU" sz="1600" dirty="0"/>
              <a:t>!</a:t>
            </a:r>
            <a:r>
              <a:rPr lang="en-US" sz="1600" dirty="0" smtClean="0"/>
              <a:t>]</a:t>
            </a:r>
          </a:p>
          <a:p>
            <a:pPr marL="82296" indent="457200" algn="just">
              <a:lnSpc>
                <a:spcPct val="120000"/>
              </a:lnSpc>
              <a:buNone/>
            </a:pPr>
            <a:r>
              <a:rPr lang="ru-RU" sz="1600" dirty="0"/>
              <a:t>Не будем подобно Иудеям праздновать: </a:t>
            </a:r>
            <a:r>
              <a:rPr lang="ru-RU" sz="1600" dirty="0" smtClean="0"/>
              <a:t>ибо </a:t>
            </a:r>
            <a:r>
              <a:rPr lang="ru-RU" sz="1600" dirty="0"/>
              <a:t>Пасха наша, Христос Бог, был заклан за нас; </a:t>
            </a:r>
            <a:r>
              <a:rPr lang="ru-RU" sz="1600" dirty="0" smtClean="0"/>
              <a:t>но </a:t>
            </a:r>
            <a:r>
              <a:rPr lang="ru-RU" sz="1600" dirty="0"/>
              <a:t>очистим себя от всякой скверны</a:t>
            </a:r>
            <a:r>
              <a:rPr lang="ru-RU" sz="1600" dirty="0" smtClean="0"/>
              <a:t>, </a:t>
            </a:r>
            <a:r>
              <a:rPr lang="ru-RU" sz="1600" dirty="0"/>
              <a:t>и искренно помолимся Ему</a:t>
            </a:r>
            <a:r>
              <a:rPr lang="ru-RU" sz="1600" dirty="0" smtClean="0"/>
              <a:t>: </a:t>
            </a:r>
            <a:r>
              <a:rPr lang="ru-RU" sz="1600" dirty="0"/>
              <a:t>"Воскресни, Господи, спаси нас</a:t>
            </a:r>
            <a:r>
              <a:rPr lang="ru-RU" sz="1600" dirty="0" smtClean="0"/>
              <a:t>, </a:t>
            </a:r>
            <a:r>
              <a:rPr lang="ru-RU" sz="1600" dirty="0"/>
              <a:t>как Человеколюбец</a:t>
            </a:r>
            <a:r>
              <a:rPr lang="ru-RU" sz="1600" dirty="0" smtClean="0"/>
              <a:t>!“</a:t>
            </a:r>
            <a:endParaRPr lang="en-US" sz="1600" dirty="0" smtClean="0"/>
          </a:p>
          <a:p>
            <a:pPr marL="82296" indent="457200" algn="just">
              <a:lnSpc>
                <a:spcPct val="120000"/>
              </a:lnSpc>
              <a:buNone/>
            </a:pPr>
            <a:r>
              <a:rPr lang="ru-RU" sz="1600" dirty="0"/>
              <a:t>Крест Твой, Господи </a:t>
            </a:r>
            <a:r>
              <a:rPr lang="ru-RU" sz="1600" dirty="0" smtClean="0"/>
              <a:t>– </a:t>
            </a:r>
            <a:r>
              <a:rPr lang="ru-RU" sz="1600" dirty="0"/>
              <a:t>жизнь и воскресение для народа Твоего</a:t>
            </a:r>
            <a:r>
              <a:rPr lang="ru-RU" sz="1600" dirty="0" smtClean="0"/>
              <a:t>; </a:t>
            </a:r>
            <a:r>
              <a:rPr lang="ru-RU" sz="1600" dirty="0"/>
              <a:t>и на него надеясь</a:t>
            </a:r>
            <a:r>
              <a:rPr lang="ru-RU" sz="1600" dirty="0" smtClean="0"/>
              <a:t>, </a:t>
            </a:r>
            <a:r>
              <a:rPr lang="ru-RU" sz="1600" dirty="0"/>
              <a:t>Тебя, распятого Бога нашего мы воспеваем</a:t>
            </a:r>
            <a:r>
              <a:rPr lang="ru-RU" sz="1600" dirty="0" smtClean="0"/>
              <a:t>: </a:t>
            </a:r>
            <a:r>
              <a:rPr lang="ru-RU" sz="1600" dirty="0"/>
              <a:t>"Помилуй нас</a:t>
            </a:r>
            <a:r>
              <a:rPr lang="ru-RU" sz="1600" dirty="0" smtClean="0"/>
              <a:t>!“</a:t>
            </a:r>
            <a:endParaRPr lang="en-US" sz="1600" dirty="0" smtClean="0"/>
          </a:p>
          <a:p>
            <a:pPr marL="82296" indent="457200" algn="just">
              <a:lnSpc>
                <a:spcPct val="120000"/>
              </a:lnSpc>
              <a:buNone/>
            </a:pPr>
            <a:r>
              <a:rPr lang="ru-RU" sz="1600" b="1" dirty="0"/>
              <a:t>Слава, </a:t>
            </a:r>
            <a:r>
              <a:rPr lang="ru-RU" sz="1600" b="1" dirty="0" smtClean="0"/>
              <a:t>и ныне, </a:t>
            </a:r>
            <a:r>
              <a:rPr lang="ru-RU" sz="1600" b="1" dirty="0" err="1" smtClean="0"/>
              <a:t>Богородичен</a:t>
            </a:r>
            <a:r>
              <a:rPr lang="ru-RU" sz="1600" b="1" dirty="0"/>
              <a:t>:</a:t>
            </a:r>
            <a:r>
              <a:rPr lang="ru-RU" sz="1600" dirty="0"/>
              <a:t> Видя висящим Тебя, Христе</a:t>
            </a:r>
            <a:r>
              <a:rPr lang="ru-RU" sz="1600" dirty="0" smtClean="0"/>
              <a:t>, </a:t>
            </a:r>
            <a:r>
              <a:rPr lang="ru-RU" sz="1600" dirty="0"/>
              <a:t>Родившая Тебя взывала</a:t>
            </a:r>
            <a:r>
              <a:rPr lang="ru-RU" sz="1600" dirty="0" smtClean="0"/>
              <a:t>: </a:t>
            </a:r>
            <a:r>
              <a:rPr lang="ru-RU" sz="1600" dirty="0"/>
              <a:t>"Что за неслыханное таинство</a:t>
            </a:r>
            <a:r>
              <a:rPr lang="ru-RU" sz="1600" dirty="0" smtClean="0"/>
              <a:t>, </a:t>
            </a:r>
            <a:r>
              <a:rPr lang="ru-RU" sz="1600" dirty="0"/>
              <a:t>которое Я вижу, Сын Мой? </a:t>
            </a:r>
            <a:r>
              <a:rPr lang="ru-RU" sz="1600" dirty="0" smtClean="0"/>
              <a:t>Как </a:t>
            </a:r>
            <a:r>
              <a:rPr lang="ru-RU" sz="1600" dirty="0"/>
              <a:t>Ты умираешь на Древе плотью </a:t>
            </a:r>
            <a:r>
              <a:rPr lang="ru-RU" sz="1600" dirty="0" smtClean="0"/>
              <a:t>пригвожденный, жизни </a:t>
            </a:r>
            <a:r>
              <a:rPr lang="ru-RU" sz="1600" dirty="0"/>
              <a:t>Податель?</a:t>
            </a:r>
          </a:p>
        </p:txBody>
      </p:sp>
    </p:spTree>
    <p:extLst>
      <p:ext uri="{BB962C8B-B14F-4D97-AF65-F5344CB8AC3E}">
        <p14:creationId xmlns:p14="http://schemas.microsoft.com/office/powerpoint/2010/main" val="68155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Великие часы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82296" indent="0" algn="just">
              <a:buNone/>
            </a:pPr>
            <a:r>
              <a:rPr lang="ru-RU" dirty="0" smtClean="0"/>
              <a:t>Утром в субботу совершаются </a:t>
            </a:r>
            <a:r>
              <a:rPr lang="ru-RU" dirty="0"/>
              <a:t>1-й, 3-й, 6-й, 9-й </a:t>
            </a:r>
            <a:r>
              <a:rPr lang="ru-RU" dirty="0" smtClean="0"/>
              <a:t>часы, чин изобразительных.</a:t>
            </a:r>
          </a:p>
          <a:p>
            <a:pPr marL="82296" indent="0" algn="just">
              <a:buNone/>
            </a:pPr>
            <a:r>
              <a:rPr lang="ru-RU" b="1" dirty="0" smtClean="0"/>
              <a:t>Особенности Великих часов</a:t>
            </a:r>
            <a:r>
              <a:rPr lang="ru-RU" dirty="0" smtClean="0"/>
              <a:t>: </a:t>
            </a:r>
          </a:p>
          <a:p>
            <a:pPr algn="just"/>
            <a:r>
              <a:rPr lang="ru-RU" dirty="0" smtClean="0"/>
              <a:t>к одному псалму обычных часов вводятся по два особых псалма, имеющих отношение к воспоминаемым событиям;</a:t>
            </a:r>
          </a:p>
          <a:p>
            <a:pPr algn="just"/>
            <a:r>
              <a:rPr lang="ru-RU" dirty="0"/>
              <a:t>н</a:t>
            </a:r>
            <a:r>
              <a:rPr lang="ru-RU" dirty="0" smtClean="0"/>
              <a:t>а каждом часе поется три особых тропаря и </a:t>
            </a:r>
            <a:r>
              <a:rPr lang="ru-RU" dirty="0" err="1" smtClean="0"/>
              <a:t>прокимен</a:t>
            </a:r>
            <a:r>
              <a:rPr lang="ru-RU" dirty="0" smtClean="0"/>
              <a:t>, а также читаются паремии, Апостол и Евангелие (от каждого евангелиста).</a:t>
            </a:r>
          </a:p>
          <a:p>
            <a:pPr marL="82296" indent="0" algn="just">
              <a:buNone/>
            </a:pPr>
            <a:r>
              <a:rPr lang="ru-RU" dirty="0"/>
              <a:t>Великие часы составлены св. Кириллом, архиепископом </a:t>
            </a:r>
            <a:r>
              <a:rPr lang="ru-RU" dirty="0" smtClean="0"/>
              <a:t>Александрийским (в 5 веке).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091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7856"/>
            <a:ext cx="7498080" cy="52082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Великая вечерня Великого пятка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692696"/>
            <a:ext cx="7992888" cy="6165304"/>
          </a:xfrm>
        </p:spPr>
        <p:txBody>
          <a:bodyPr>
            <a:noAutofit/>
          </a:bodyPr>
          <a:lstStyle/>
          <a:p>
            <a:pPr marL="82296" indent="457200" algn="just">
              <a:spcBef>
                <a:spcPts val="0"/>
              </a:spcBef>
              <a:buNone/>
            </a:pPr>
            <a:r>
              <a:rPr lang="ru-RU" sz="1800" dirty="0"/>
              <a:t>С</a:t>
            </a:r>
            <a:r>
              <a:rPr lang="ru-RU" sz="1800" dirty="0" smtClean="0"/>
              <a:t>овершается </a:t>
            </a:r>
            <a:r>
              <a:rPr lang="ru-RU" sz="1800" dirty="0"/>
              <a:t>обычно в 2 часа дня </a:t>
            </a:r>
            <a:r>
              <a:rPr lang="ru-RU" sz="1800" dirty="0" smtClean="0"/>
              <a:t>- около </a:t>
            </a:r>
            <a:r>
              <a:rPr lang="ru-RU" sz="1800" dirty="0"/>
              <a:t>того времени, когда Спаситель умер на </a:t>
            </a:r>
            <a:r>
              <a:rPr lang="ru-RU" sz="1800" dirty="0" smtClean="0"/>
              <a:t>Кресте, воспоминается </a:t>
            </a:r>
            <a:r>
              <a:rPr lang="ru-RU" sz="1800" dirty="0"/>
              <a:t>снятие с Креста пречистого Тела Иисуса Христа и Его погребение</a:t>
            </a:r>
            <a:r>
              <a:rPr lang="ru-RU" sz="1800" dirty="0" smtClean="0"/>
              <a:t>.</a:t>
            </a:r>
          </a:p>
          <a:p>
            <a:pPr marL="82296" indent="457200" algn="just">
              <a:spcBef>
                <a:spcPts val="0"/>
              </a:spcBef>
              <a:buNone/>
            </a:pPr>
            <a:r>
              <a:rPr lang="ru-RU" sz="1800" dirty="0" smtClean="0"/>
              <a:t>На вечерни читаются три паремии (Исх., Иов., </a:t>
            </a:r>
            <a:r>
              <a:rPr lang="ru-RU" sz="1800" dirty="0" err="1" smtClean="0"/>
              <a:t>Ис</a:t>
            </a:r>
            <a:r>
              <a:rPr lang="ru-RU" sz="1800" dirty="0" smtClean="0"/>
              <a:t>.), </a:t>
            </a:r>
            <a:r>
              <a:rPr lang="ru-RU" sz="1800" dirty="0" err="1" smtClean="0"/>
              <a:t>прокимны</a:t>
            </a:r>
            <a:r>
              <a:rPr lang="ru-RU" sz="1800" dirty="0" smtClean="0"/>
              <a:t>, Апостол и Евангелие.</a:t>
            </a:r>
          </a:p>
          <a:p>
            <a:pPr marL="82296" indent="457200" algn="just">
              <a:spcBef>
                <a:spcPts val="0"/>
              </a:spcBef>
              <a:buNone/>
            </a:pPr>
            <a:r>
              <a:rPr lang="ru-RU" sz="1800" dirty="0" err="1" smtClean="0"/>
              <a:t>Просходит</a:t>
            </a:r>
            <a:r>
              <a:rPr lang="ru-RU" sz="1800" dirty="0" smtClean="0"/>
              <a:t> </a:t>
            </a:r>
            <a:r>
              <a:rPr lang="ru-RU" sz="1800" b="1" dirty="0" smtClean="0"/>
              <a:t>вынос св. плащаницы</a:t>
            </a:r>
            <a:r>
              <a:rPr lang="ru-RU" sz="1800" dirty="0"/>
              <a:t>:</a:t>
            </a:r>
          </a:p>
          <a:p>
            <a:pPr indent="457200" algn="just">
              <a:spcBef>
                <a:spcPts val="0"/>
              </a:spcBef>
            </a:pPr>
            <a:r>
              <a:rPr lang="ru-RU" sz="1800" dirty="0" smtClean="0"/>
              <a:t>Во время исполнения </a:t>
            </a:r>
            <a:r>
              <a:rPr lang="ru-RU" sz="1800" dirty="0" err="1" smtClean="0"/>
              <a:t>богородична</a:t>
            </a:r>
            <a:r>
              <a:rPr lang="ru-RU" sz="1800" dirty="0" smtClean="0"/>
              <a:t> стихир на стиховне: «Тебе </a:t>
            </a:r>
            <a:r>
              <a:rPr lang="ru-RU" sz="1800" dirty="0" err="1"/>
              <a:t>одеющагося</a:t>
            </a:r>
            <a:r>
              <a:rPr lang="ru-RU" sz="1800" dirty="0"/>
              <a:t> светом, яко </a:t>
            </a:r>
            <a:r>
              <a:rPr lang="ru-RU" sz="1800" dirty="0" smtClean="0"/>
              <a:t>ризою» отверзаются царские врата. Настоятель </a:t>
            </a:r>
            <a:r>
              <a:rPr lang="ru-RU" sz="1800" dirty="0" err="1" smtClean="0"/>
              <a:t>стовершает</a:t>
            </a:r>
            <a:r>
              <a:rPr lang="ru-RU" sz="1800" dirty="0" smtClean="0"/>
              <a:t> каждение вокруг плащаницы, которая лежит на престоле.</a:t>
            </a:r>
          </a:p>
          <a:p>
            <a:pPr indent="457200" algn="just">
              <a:spcBef>
                <a:spcPts val="0"/>
              </a:spcBef>
            </a:pPr>
            <a:r>
              <a:rPr lang="ru-RU" sz="1800" dirty="0" smtClean="0"/>
              <a:t>Затем читается  «Ныне </a:t>
            </a:r>
            <a:r>
              <a:rPr lang="ru-RU" sz="1800" dirty="0" err="1" smtClean="0"/>
              <a:t>отпущаеши</a:t>
            </a:r>
            <a:r>
              <a:rPr lang="ru-RU" sz="1800" dirty="0" smtClean="0"/>
              <a:t>», </a:t>
            </a:r>
            <a:r>
              <a:rPr lang="ru-RU" sz="1800" dirty="0" err="1"/>
              <a:t>Трисвятое</a:t>
            </a:r>
            <a:r>
              <a:rPr lang="ru-RU" sz="1800" dirty="0"/>
              <a:t> по </a:t>
            </a:r>
            <a:r>
              <a:rPr lang="ru-RU" sz="1800" dirty="0" smtClean="0"/>
              <a:t>«Отче наш».</a:t>
            </a:r>
          </a:p>
          <a:p>
            <a:pPr indent="457200" algn="just">
              <a:spcBef>
                <a:spcPts val="0"/>
              </a:spcBef>
            </a:pPr>
            <a:r>
              <a:rPr lang="ru-RU" sz="1800" dirty="0"/>
              <a:t>П</a:t>
            </a:r>
            <a:r>
              <a:rPr lang="ru-RU" sz="1800" dirty="0" smtClean="0"/>
              <a:t>ри </a:t>
            </a:r>
            <a:r>
              <a:rPr lang="ru-RU" sz="1800" dirty="0"/>
              <a:t>пении </a:t>
            </a:r>
            <a:r>
              <a:rPr lang="ru-RU" sz="1800" dirty="0" smtClean="0"/>
              <a:t>тропарей 2 гласа плащаница </a:t>
            </a:r>
            <a:r>
              <a:rPr lang="ru-RU" sz="1800" dirty="0"/>
              <a:t>выносится из алтаря и полагается на середине </a:t>
            </a:r>
            <a:r>
              <a:rPr lang="ru-RU" sz="1800" dirty="0" smtClean="0"/>
              <a:t>храма: </a:t>
            </a:r>
          </a:p>
          <a:p>
            <a:pPr indent="457200" algn="just">
              <a:spcBef>
                <a:spcPts val="0"/>
              </a:spcBef>
              <a:buNone/>
            </a:pPr>
            <a:r>
              <a:rPr lang="ru-RU" sz="1800" b="1" dirty="0" smtClean="0"/>
              <a:t>Тропари 2 гласа: </a:t>
            </a:r>
          </a:p>
          <a:p>
            <a:pPr indent="457200" algn="just">
              <a:spcBef>
                <a:spcPts val="0"/>
              </a:spcBef>
              <a:buNone/>
            </a:pPr>
            <a:r>
              <a:rPr lang="ru-RU" sz="1800" dirty="0" smtClean="0"/>
              <a:t>«Благородный </a:t>
            </a:r>
            <a:r>
              <a:rPr lang="ru-RU" sz="1800" dirty="0"/>
              <a:t>Иосиф, </a:t>
            </a:r>
            <a:r>
              <a:rPr lang="ru-RU" sz="1800" dirty="0" smtClean="0"/>
              <a:t>с </a:t>
            </a:r>
            <a:r>
              <a:rPr lang="ru-RU" sz="1800" dirty="0"/>
              <a:t>древа сняв пречистое тело Твое</a:t>
            </a:r>
            <a:r>
              <a:rPr lang="ru-RU" sz="1800" dirty="0" smtClean="0"/>
              <a:t>, </a:t>
            </a:r>
            <a:r>
              <a:rPr lang="ru-RU" sz="1800" dirty="0"/>
              <a:t>чистым полотном </a:t>
            </a:r>
            <a:r>
              <a:rPr lang="ru-RU" sz="1800" dirty="0" smtClean="0"/>
              <a:t>обвив </a:t>
            </a:r>
            <a:r>
              <a:rPr lang="ru-RU" sz="1800" dirty="0"/>
              <a:t>и помазав благовониями</a:t>
            </a:r>
            <a:r>
              <a:rPr lang="ru-RU" sz="1800" dirty="0" smtClean="0"/>
              <a:t>, </a:t>
            </a:r>
            <a:r>
              <a:rPr lang="ru-RU" sz="1800" dirty="0"/>
              <a:t>в гробнице новой положил</a:t>
            </a:r>
            <a:r>
              <a:rPr lang="ru-RU" sz="1800" dirty="0" smtClean="0"/>
              <a:t>.</a:t>
            </a:r>
          </a:p>
          <a:p>
            <a:pPr indent="457200" algn="just">
              <a:spcBef>
                <a:spcPts val="0"/>
              </a:spcBef>
              <a:buNone/>
            </a:pPr>
            <a:r>
              <a:rPr lang="ru-RU" sz="1800" b="1" dirty="0"/>
              <a:t>Слава:</a:t>
            </a:r>
            <a:r>
              <a:rPr lang="ru-RU" sz="1800" dirty="0"/>
              <a:t> Когда сошел Ты к смерти, Жизнь бессмертная, </a:t>
            </a:r>
            <a:r>
              <a:rPr lang="ru-RU" sz="1800" dirty="0" smtClean="0"/>
              <a:t>тогда </a:t>
            </a:r>
            <a:r>
              <a:rPr lang="ru-RU" sz="1800" dirty="0"/>
              <a:t>ад умертвил Ты сиянием Божества</a:t>
            </a:r>
            <a:r>
              <a:rPr lang="ru-RU" sz="1800" dirty="0" smtClean="0"/>
              <a:t>. </a:t>
            </a:r>
            <a:r>
              <a:rPr lang="ru-RU" sz="1800" dirty="0"/>
              <a:t>Когда же Ты и умерших из преисподней воскресил, </a:t>
            </a:r>
            <a:r>
              <a:rPr lang="ru-RU" sz="1800" dirty="0" smtClean="0"/>
              <a:t>все </a:t>
            </a:r>
            <a:r>
              <a:rPr lang="ru-RU" sz="1800" dirty="0"/>
              <a:t>Силы Небесные взывали</a:t>
            </a:r>
            <a:r>
              <a:rPr lang="ru-RU" sz="1800" dirty="0" smtClean="0"/>
              <a:t>: «Податель </a:t>
            </a:r>
            <a:r>
              <a:rPr lang="ru-RU" sz="1800" dirty="0"/>
              <a:t>жизни, Христе Боже наш, слава Тебе</a:t>
            </a:r>
            <a:r>
              <a:rPr lang="ru-RU" sz="1800" dirty="0" smtClean="0"/>
              <a:t>!»</a:t>
            </a:r>
          </a:p>
          <a:p>
            <a:pPr indent="457200" algn="just">
              <a:spcBef>
                <a:spcPts val="0"/>
              </a:spcBef>
              <a:buNone/>
            </a:pPr>
            <a:r>
              <a:rPr lang="ru-RU" sz="1800" b="1" dirty="0"/>
              <a:t>И ныне:</a:t>
            </a:r>
            <a:r>
              <a:rPr lang="ru-RU" sz="1800" dirty="0"/>
              <a:t> </a:t>
            </a:r>
            <a:r>
              <a:rPr lang="ru-RU" sz="1800" dirty="0" smtClean="0"/>
              <a:t>Женам-мироносицам </a:t>
            </a:r>
            <a:r>
              <a:rPr lang="ru-RU" sz="1800" dirty="0"/>
              <a:t>представ у гробницы, Ангел восклицал: </a:t>
            </a:r>
            <a:r>
              <a:rPr lang="ru-RU" sz="1800" dirty="0" smtClean="0"/>
              <a:t>«Миро </a:t>
            </a:r>
            <a:r>
              <a:rPr lang="ru-RU" sz="1800" dirty="0"/>
              <a:t>приличествует мертвым, </a:t>
            </a:r>
            <a:r>
              <a:rPr lang="ru-RU" sz="1800" dirty="0" smtClean="0"/>
              <a:t>Христос </a:t>
            </a:r>
            <a:r>
              <a:rPr lang="ru-RU" sz="1800" dirty="0"/>
              <a:t>же явился тлению </a:t>
            </a:r>
            <a:r>
              <a:rPr lang="ru-RU" sz="1800" dirty="0" smtClean="0"/>
              <a:t>неподвластным».</a:t>
            </a:r>
          </a:p>
          <a:p>
            <a:pPr marL="82296" indent="457200" algn="just">
              <a:spcBef>
                <a:spcPts val="0"/>
              </a:spcBef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94957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82296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/>
              <a:t>Тотчас после вечерни совершается малое повечерие, на котором </a:t>
            </a:r>
            <a:r>
              <a:rPr lang="ru-RU" b="1" dirty="0"/>
              <a:t>поется канон</a:t>
            </a:r>
            <a:r>
              <a:rPr lang="ru-RU" dirty="0"/>
              <a:t> о распятии Господа и "На плач Пресвятой Богородицы". Этот трогательный канон составлен в Х веке </a:t>
            </a:r>
            <a:r>
              <a:rPr lang="ru-RU" dirty="0" err="1"/>
              <a:t>Симеоном</a:t>
            </a:r>
            <a:r>
              <a:rPr lang="ru-RU" dirty="0"/>
              <a:t> Логофетом.</a:t>
            </a:r>
          </a:p>
          <a:p>
            <a:pPr marL="82296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/>
              <a:t>После происходит поклонение и целование Плащаницы  и лежащего на ней </a:t>
            </a:r>
            <a:r>
              <a:rPr lang="ru-RU" dirty="0" smtClean="0"/>
              <a:t>Евангелия.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393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6926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Великая суббота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836712"/>
            <a:ext cx="7498080" cy="5760640"/>
          </a:xfrm>
        </p:spPr>
        <p:txBody>
          <a:bodyPr>
            <a:noAutofit/>
          </a:bodyPr>
          <a:lstStyle/>
          <a:p>
            <a:pPr marL="82296" indent="457200" algn="just">
              <a:spcBef>
                <a:spcPts val="0"/>
              </a:spcBef>
              <a:buNone/>
            </a:pPr>
            <a:r>
              <a:rPr lang="ru-RU" sz="2200" dirty="0"/>
              <a:t>В этот день Церковь воспоминает погребение Господа Иисуса Христа, пребывание Его тела во гробе, сошествие </a:t>
            </a:r>
            <a:r>
              <a:rPr lang="ru-RU" sz="2200" dirty="0" smtClean="0"/>
              <a:t>душой </a:t>
            </a:r>
            <a:r>
              <a:rPr lang="ru-RU" sz="2200" dirty="0"/>
              <a:t>во ад </a:t>
            </a:r>
            <a:r>
              <a:rPr lang="ru-RU" sz="2200" dirty="0" smtClean="0"/>
              <a:t>для проповеди Евангелия и победы </a:t>
            </a:r>
            <a:r>
              <a:rPr lang="ru-RU" sz="2200" dirty="0"/>
              <a:t>над смертью и избавления душ, с верою ожидавших Его </a:t>
            </a:r>
            <a:r>
              <a:rPr lang="ru-RU" sz="2200" dirty="0" smtClean="0"/>
              <a:t>пришествия. Воспоминается также ведение </a:t>
            </a:r>
            <a:r>
              <a:rPr lang="ru-RU" sz="2200" dirty="0"/>
              <a:t>разбойника в рай. Вместо с тем предуказывается и славное Во­скресение Христово</a:t>
            </a:r>
            <a:r>
              <a:rPr lang="ru-RU" sz="2200" dirty="0" smtClean="0"/>
              <a:t>.</a:t>
            </a:r>
          </a:p>
          <a:p>
            <a:pPr marL="82296" indent="457200" algn="just">
              <a:spcBef>
                <a:spcPts val="0"/>
              </a:spcBef>
              <a:buNone/>
            </a:pPr>
            <a:r>
              <a:rPr lang="ru-RU" sz="2200" dirty="0"/>
              <a:t>Основные воспоминания дня Великой Субботы </a:t>
            </a:r>
            <a:r>
              <a:rPr lang="ru-RU" sz="2200" dirty="0" smtClean="0"/>
              <a:t>выражены </a:t>
            </a:r>
            <a:r>
              <a:rPr lang="ru-RU" sz="2200" dirty="0"/>
              <a:t>в </a:t>
            </a:r>
            <a:r>
              <a:rPr lang="ru-RU" sz="2200" dirty="0" smtClean="0"/>
              <a:t>тропаре пасхальных часов: «Во </a:t>
            </a:r>
            <a:r>
              <a:rPr lang="ru-RU" sz="2200" dirty="0"/>
              <a:t>гробе плотью, а во аде с душою как </a:t>
            </a:r>
            <a:r>
              <a:rPr lang="ru-RU" sz="2200" dirty="0" smtClean="0"/>
              <a:t>Бог, в </a:t>
            </a:r>
            <a:r>
              <a:rPr lang="ru-RU" sz="2200" dirty="0"/>
              <a:t>раю же с </a:t>
            </a:r>
            <a:r>
              <a:rPr lang="ru-RU" sz="2200" dirty="0" smtClean="0"/>
              <a:t>разбойником </a:t>
            </a:r>
            <a:r>
              <a:rPr lang="ru-RU" sz="2200" dirty="0"/>
              <a:t>и на престоле был Ты, Христе, со Отцом и Духом, </a:t>
            </a:r>
            <a:r>
              <a:rPr lang="ru-RU" sz="2200" dirty="0" smtClean="0"/>
              <a:t>все </a:t>
            </a:r>
            <a:r>
              <a:rPr lang="ru-RU" sz="2200" dirty="0"/>
              <a:t>наполняя, </a:t>
            </a:r>
            <a:r>
              <a:rPr lang="ru-RU" sz="2200" dirty="0" smtClean="0"/>
              <a:t>беспредельный».</a:t>
            </a:r>
          </a:p>
          <a:p>
            <a:pPr marL="82296" indent="457200" algn="just">
              <a:spcBef>
                <a:spcPts val="0"/>
              </a:spcBef>
              <a:buNone/>
            </a:pPr>
            <a:endParaRPr lang="ru-RU" sz="2200" dirty="0" smtClean="0"/>
          </a:p>
          <a:p>
            <a:pPr marL="82296" indent="457200">
              <a:spcBef>
                <a:spcPts val="0"/>
              </a:spcBef>
              <a:buNone/>
            </a:pPr>
            <a:r>
              <a:rPr lang="ru-RU" sz="2200" dirty="0"/>
              <a:t>Богослужение Великой субботы </a:t>
            </a:r>
            <a:r>
              <a:rPr lang="ru-RU" sz="2200" dirty="0" smtClean="0"/>
              <a:t>состоит из  утрени </a:t>
            </a:r>
            <a:r>
              <a:rPr lang="ru-RU" sz="2200" dirty="0"/>
              <a:t>с 1-м часом (совершается в пятницу вечером</a:t>
            </a:r>
            <a:r>
              <a:rPr lang="ru-RU" sz="2200" dirty="0" smtClean="0"/>
              <a:t>),</a:t>
            </a:r>
            <a:r>
              <a:rPr lang="en-US" sz="2200" dirty="0" smtClean="0"/>
              <a:t> </a:t>
            </a:r>
            <a:r>
              <a:rPr lang="ru-RU" sz="2200" dirty="0" smtClean="0"/>
              <a:t>3-го</a:t>
            </a:r>
            <a:r>
              <a:rPr lang="ru-RU" sz="2200" dirty="0" smtClean="0"/>
              <a:t>, 6-го и 9-го часа с </a:t>
            </a:r>
            <a:r>
              <a:rPr lang="ru-RU" sz="2200" dirty="0"/>
              <a:t>чином изобразительных, </a:t>
            </a:r>
            <a:r>
              <a:rPr lang="ru-RU" sz="2200" dirty="0" smtClean="0"/>
              <a:t>литургии </a:t>
            </a:r>
            <a:r>
              <a:rPr lang="ru-RU" sz="2200" dirty="0" err="1"/>
              <a:t>свт</a:t>
            </a:r>
            <a:r>
              <a:rPr lang="ru-RU" sz="2200" dirty="0"/>
              <a:t>. Василия Великого в соединении с вечерней.</a:t>
            </a:r>
          </a:p>
          <a:p>
            <a:pPr marL="82296" indent="457200">
              <a:spcBef>
                <a:spcPts val="0"/>
              </a:spcBef>
              <a:buNone/>
            </a:pPr>
            <a:endParaRPr lang="ru-RU" sz="2200" dirty="0"/>
          </a:p>
          <a:p>
            <a:pPr marL="82296" indent="457200" algn="just">
              <a:spcBef>
                <a:spcPts val="0"/>
              </a:spcBef>
              <a:buNone/>
            </a:pPr>
            <a:endParaRPr lang="ru-RU" sz="2200" dirty="0"/>
          </a:p>
          <a:p>
            <a:pPr marL="82296" indent="457200" algn="just">
              <a:spcBef>
                <a:spcPts val="0"/>
              </a:spcBef>
              <a:buNone/>
            </a:pPr>
            <a:endParaRPr lang="ru-RU" sz="2200" dirty="0"/>
          </a:p>
          <a:p>
            <a:pPr marL="82296" indent="457200">
              <a:spcBef>
                <a:spcPts val="0"/>
              </a:spcBef>
              <a:buNone/>
            </a:pP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94647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0"/>
            <a:ext cx="749808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Утреня великой субботы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620688"/>
            <a:ext cx="8100392" cy="6237312"/>
          </a:xfrm>
        </p:spPr>
        <p:txBody>
          <a:bodyPr>
            <a:noAutofit/>
          </a:bodyPr>
          <a:lstStyle/>
          <a:p>
            <a:pPr marL="82296" indent="457200" algn="just">
              <a:spcBef>
                <a:spcPts val="0"/>
              </a:spcBef>
              <a:buNone/>
            </a:pPr>
            <a:r>
              <a:rPr lang="ru-RU" sz="1500" dirty="0" smtClean="0"/>
              <a:t>Возглас. </a:t>
            </a:r>
            <a:r>
              <a:rPr lang="ru-RU" sz="1500" dirty="0" err="1" smtClean="0"/>
              <a:t>Двухпсалмие</a:t>
            </a:r>
            <a:r>
              <a:rPr lang="ru-RU" sz="1500" dirty="0" smtClean="0"/>
              <a:t>.</a:t>
            </a:r>
          </a:p>
          <a:p>
            <a:pPr marL="82296" indent="457200" algn="just">
              <a:spcBef>
                <a:spcPts val="0"/>
              </a:spcBef>
              <a:buNone/>
            </a:pPr>
            <a:r>
              <a:rPr lang="ru-RU" sz="1500" dirty="0" smtClean="0"/>
              <a:t>Шестопсалмие.</a:t>
            </a:r>
          </a:p>
          <a:p>
            <a:pPr marL="82296" indent="457200" algn="just">
              <a:spcBef>
                <a:spcPts val="0"/>
              </a:spcBef>
              <a:buNone/>
            </a:pPr>
            <a:r>
              <a:rPr lang="ru-RU" sz="1500" dirty="0" smtClean="0"/>
              <a:t>Великая </a:t>
            </a:r>
            <a:r>
              <a:rPr lang="ru-RU" sz="1500" dirty="0" err="1" smtClean="0"/>
              <a:t>ектения</a:t>
            </a:r>
            <a:r>
              <a:rPr lang="ru-RU" sz="1500" dirty="0" smtClean="0"/>
              <a:t>.</a:t>
            </a:r>
          </a:p>
          <a:p>
            <a:pPr marL="82296" indent="457200" algn="just">
              <a:spcBef>
                <a:spcPts val="0"/>
              </a:spcBef>
              <a:buNone/>
            </a:pPr>
            <a:r>
              <a:rPr lang="ru-RU" sz="1500" dirty="0" smtClean="0"/>
              <a:t>«Бог Господь» со стихами и тропари: «</a:t>
            </a:r>
            <a:r>
              <a:rPr lang="ru-RU" sz="1500" dirty="0"/>
              <a:t>Благообразный </a:t>
            </a:r>
            <a:r>
              <a:rPr lang="ru-RU" sz="1500" dirty="0" smtClean="0"/>
              <a:t>Иосиф…», на «Славу» – «</a:t>
            </a:r>
            <a:r>
              <a:rPr lang="ru-RU" sz="1500" dirty="0" err="1" smtClean="0"/>
              <a:t>Егда</a:t>
            </a:r>
            <a:r>
              <a:rPr lang="ru-RU" sz="1500" dirty="0" smtClean="0"/>
              <a:t> </a:t>
            </a:r>
            <a:r>
              <a:rPr lang="ru-RU" sz="1500" dirty="0" err="1" smtClean="0"/>
              <a:t>снисшел</a:t>
            </a:r>
            <a:r>
              <a:rPr lang="ru-RU" sz="1500" dirty="0" smtClean="0"/>
              <a:t> </a:t>
            </a:r>
            <a:r>
              <a:rPr lang="ru-RU" sz="1500" dirty="0" err="1" smtClean="0"/>
              <a:t>еси</a:t>
            </a:r>
            <a:r>
              <a:rPr lang="ru-RU" sz="1500" dirty="0" smtClean="0"/>
              <a:t> к смерти…» и на «И ныне» – «Мироносицам женам…».</a:t>
            </a:r>
          </a:p>
          <a:p>
            <a:pPr marL="82296" indent="457200" algn="just">
              <a:spcBef>
                <a:spcPts val="0"/>
              </a:spcBef>
              <a:buNone/>
            </a:pPr>
            <a:r>
              <a:rPr lang="ru-RU" sz="1500" dirty="0" smtClean="0"/>
              <a:t>Священнослужители выходят из алтаря  к плащанице, совершается каждение.</a:t>
            </a:r>
          </a:p>
          <a:p>
            <a:pPr marL="82296" indent="457200" algn="just">
              <a:spcBef>
                <a:spcPts val="0"/>
              </a:spcBef>
              <a:buNone/>
            </a:pPr>
            <a:r>
              <a:rPr lang="ru-RU" sz="1500" dirty="0" smtClean="0"/>
              <a:t>По окончании тропарей поются «непорочны», </a:t>
            </a:r>
            <a:r>
              <a:rPr lang="ru-RU" sz="1500" dirty="0" err="1" smtClean="0"/>
              <a:t>т.е</a:t>
            </a:r>
            <a:r>
              <a:rPr lang="ru-RU" sz="1500" dirty="0" smtClean="0"/>
              <a:t> стихи 17-й кафизмы, а после каждого стиха краткие песнопения, или «похвалы» в честь Господа. </a:t>
            </a:r>
          </a:p>
          <a:p>
            <a:pPr marL="82296" indent="457200" algn="just">
              <a:spcBef>
                <a:spcPts val="0"/>
              </a:spcBef>
              <a:buNone/>
            </a:pPr>
            <a:r>
              <a:rPr lang="ru-RU" sz="1500" dirty="0" smtClean="0"/>
              <a:t>Непорочны</a:t>
            </a:r>
            <a:r>
              <a:rPr lang="ru-RU" sz="1500" dirty="0"/>
              <a:t>" с "похвалами" разделяются на 3 </a:t>
            </a:r>
            <a:r>
              <a:rPr lang="ru-RU" sz="1500" dirty="0" err="1"/>
              <a:t>статии</a:t>
            </a:r>
            <a:r>
              <a:rPr lang="ru-RU" sz="1500" dirty="0"/>
              <a:t>, или "славы", из которых каждая заканчивается малой </a:t>
            </a:r>
            <a:r>
              <a:rPr lang="ru-RU" sz="1500" dirty="0" err="1" smtClean="0"/>
              <a:t>ектенией</a:t>
            </a:r>
            <a:r>
              <a:rPr lang="ru-RU" sz="1500" dirty="0" smtClean="0"/>
              <a:t>.</a:t>
            </a:r>
          </a:p>
          <a:p>
            <a:pPr marL="82296" indent="457200" algn="just">
              <a:spcBef>
                <a:spcPts val="0"/>
              </a:spcBef>
              <a:buNone/>
            </a:pPr>
            <a:r>
              <a:rPr lang="ru-RU" sz="1500" dirty="0"/>
              <a:t>П</a:t>
            </a:r>
            <a:r>
              <a:rPr lang="ru-RU" sz="1500" dirty="0" smtClean="0"/>
              <a:t>осле </a:t>
            </a:r>
            <a:r>
              <a:rPr lang="ru-RU" sz="1500" dirty="0"/>
              <a:t>3-й </a:t>
            </a:r>
            <a:r>
              <a:rPr lang="ru-RU" sz="1500" dirty="0" err="1"/>
              <a:t>статии</a:t>
            </a:r>
            <a:r>
              <a:rPr lang="ru-RU" sz="1500" dirty="0"/>
              <a:t> поются воскресные тропари</a:t>
            </a:r>
            <a:r>
              <a:rPr lang="ru-RU" sz="1500" dirty="0" smtClean="0"/>
              <a:t>: «Ангельский </a:t>
            </a:r>
            <a:r>
              <a:rPr lang="ru-RU" sz="1500" dirty="0"/>
              <a:t>собор </a:t>
            </a:r>
            <a:r>
              <a:rPr lang="ru-RU" sz="1500" dirty="0" err="1"/>
              <a:t>удивися</a:t>
            </a:r>
            <a:r>
              <a:rPr lang="ru-RU" sz="1500" dirty="0" smtClean="0"/>
              <a:t>...» </a:t>
            </a:r>
            <a:r>
              <a:rPr lang="ru-RU" sz="1500" dirty="0"/>
              <a:t>и совершается каждение всего </a:t>
            </a:r>
            <a:r>
              <a:rPr lang="ru-RU" sz="1500" dirty="0" smtClean="0"/>
              <a:t>храма.</a:t>
            </a:r>
          </a:p>
          <a:p>
            <a:pPr marL="82296" indent="457200" algn="just">
              <a:spcBef>
                <a:spcPts val="0"/>
              </a:spcBef>
              <a:buNone/>
            </a:pPr>
            <a:r>
              <a:rPr lang="ru-RU" sz="1500" dirty="0" smtClean="0"/>
              <a:t>Канон Великой  субботы: «Волною морскою».</a:t>
            </a:r>
          </a:p>
          <a:p>
            <a:pPr marL="82296" indent="457200" algn="just">
              <a:spcBef>
                <a:spcPts val="0"/>
              </a:spcBef>
              <a:buNone/>
            </a:pPr>
            <a:r>
              <a:rPr lang="ru-RU" sz="1500" dirty="0"/>
              <a:t>В</a:t>
            </a:r>
            <a:r>
              <a:rPr lang="ru-RU" sz="1500" dirty="0" smtClean="0"/>
              <a:t>место </a:t>
            </a:r>
            <a:r>
              <a:rPr lang="ru-RU" sz="1500" dirty="0"/>
              <a:t>"Честнейшую" поется ирмос 9-й </a:t>
            </a:r>
            <a:r>
              <a:rPr lang="ru-RU" sz="1500" dirty="0" smtClean="0"/>
              <a:t>песни: «Не </a:t>
            </a:r>
            <a:r>
              <a:rPr lang="ru-RU" sz="1500" dirty="0"/>
              <a:t>рыдай Мене, </a:t>
            </a:r>
            <a:r>
              <a:rPr lang="ru-RU" sz="1500" dirty="0" err="1" smtClean="0"/>
              <a:t>Мати</a:t>
            </a:r>
            <a:r>
              <a:rPr lang="ru-RU" sz="1500" dirty="0" smtClean="0"/>
              <a:t>» «Не </a:t>
            </a:r>
            <a:r>
              <a:rPr lang="ru-RU" sz="1500" dirty="0"/>
              <a:t>рыдай надо Мною, Матерь, </a:t>
            </a:r>
            <a:r>
              <a:rPr lang="ru-RU" sz="1500" dirty="0" smtClean="0"/>
              <a:t>видя </a:t>
            </a:r>
            <a:r>
              <a:rPr lang="ru-RU" sz="1500" dirty="0"/>
              <a:t>во гробе Сына</a:t>
            </a:r>
            <a:r>
              <a:rPr lang="ru-RU" sz="1500" dirty="0" smtClean="0"/>
              <a:t>, </a:t>
            </a:r>
            <a:r>
              <a:rPr lang="ru-RU" sz="1500" dirty="0"/>
              <a:t>Которого Ты во чреве без семени зачала</a:t>
            </a:r>
            <a:r>
              <a:rPr lang="ru-RU" sz="1500" dirty="0" smtClean="0"/>
              <a:t>, </a:t>
            </a:r>
            <a:r>
              <a:rPr lang="ru-RU" sz="1500" dirty="0"/>
              <a:t>ибо Я воскресну и буду прославлен, </a:t>
            </a:r>
            <a:r>
              <a:rPr lang="ru-RU" sz="1500" dirty="0" smtClean="0"/>
              <a:t>и </a:t>
            </a:r>
            <a:r>
              <a:rPr lang="ru-RU" sz="1500" dirty="0"/>
              <a:t>во славе вознесу, как Бог</a:t>
            </a:r>
            <a:r>
              <a:rPr lang="ru-RU" sz="1500" dirty="0" smtClean="0"/>
              <a:t>, </a:t>
            </a:r>
            <a:r>
              <a:rPr lang="ru-RU" sz="1500" dirty="0"/>
              <a:t>непрестанно с верою и </a:t>
            </a:r>
            <a:r>
              <a:rPr lang="ru-RU" sz="1500" dirty="0" err="1" smtClean="0"/>
              <a:t>любовию</a:t>
            </a:r>
            <a:r>
              <a:rPr lang="ru-RU" sz="1500" dirty="0" smtClean="0"/>
              <a:t> </a:t>
            </a:r>
            <a:r>
              <a:rPr lang="ru-RU" sz="1500" dirty="0"/>
              <a:t>Тебя </a:t>
            </a:r>
            <a:r>
              <a:rPr lang="ru-RU" sz="1500" dirty="0" smtClean="0"/>
              <a:t>величающих».</a:t>
            </a:r>
          </a:p>
          <a:p>
            <a:pPr marL="82296" indent="457200" algn="just">
              <a:spcBef>
                <a:spcPts val="0"/>
              </a:spcBef>
              <a:buNone/>
            </a:pPr>
            <a:r>
              <a:rPr lang="ru-RU" sz="1500" dirty="0" smtClean="0"/>
              <a:t>Перед Великим славословием священнослужители выходят из алтаря к плащ</a:t>
            </a:r>
            <a:r>
              <a:rPr lang="ru-RU" sz="1500" dirty="0"/>
              <a:t>а</a:t>
            </a:r>
            <a:r>
              <a:rPr lang="ru-RU" sz="1500" dirty="0" smtClean="0"/>
              <a:t>нице в середину храма. Во время пени славословия совершается троекратное каждение вокруг плащаницы. </a:t>
            </a:r>
            <a:r>
              <a:rPr lang="ru-RU" sz="1500" dirty="0"/>
              <a:t>При пении заключительного "</a:t>
            </a:r>
            <a:r>
              <a:rPr lang="ru-RU" sz="1500" dirty="0" err="1"/>
              <a:t>Святый</a:t>
            </a:r>
            <a:r>
              <a:rPr lang="ru-RU" sz="1500" dirty="0"/>
              <a:t> Боже..." совершается </a:t>
            </a:r>
            <a:r>
              <a:rPr lang="ru-RU" sz="1500" b="1" dirty="0"/>
              <a:t>торжественное обнесение Плащаницы и Евангелия вокруг </a:t>
            </a:r>
            <a:r>
              <a:rPr lang="ru-RU" sz="1500" b="1" dirty="0" smtClean="0"/>
              <a:t>храма</a:t>
            </a:r>
            <a:r>
              <a:rPr lang="ru-RU" sz="1500" dirty="0" smtClean="0"/>
              <a:t>. </a:t>
            </a:r>
            <a:r>
              <a:rPr lang="ru-RU" sz="1500" dirty="0"/>
              <a:t>После обнесения Плащаницу снова вносят в храм и подносят к царским </a:t>
            </a:r>
            <a:r>
              <a:rPr lang="ru-RU" sz="1500" dirty="0" smtClean="0"/>
              <a:t>вратам. Настоятель </a:t>
            </a:r>
            <a:r>
              <a:rPr lang="ru-RU" sz="1500" dirty="0" err="1" smtClean="0"/>
              <a:t>вогглашает</a:t>
            </a:r>
            <a:r>
              <a:rPr lang="ru-RU" sz="1500" dirty="0" smtClean="0"/>
              <a:t>: </a:t>
            </a:r>
            <a:r>
              <a:rPr lang="ru-RU" sz="1500" dirty="0"/>
              <a:t>"Премудрость, прости". Хор </a:t>
            </a:r>
            <a:r>
              <a:rPr lang="ru-RU" sz="1500" dirty="0" smtClean="0"/>
              <a:t>поет </a:t>
            </a:r>
            <a:r>
              <a:rPr lang="ru-RU" sz="1500" dirty="0"/>
              <a:t>один  раз тропарь: "Благообразный Иосиф...". В это время Плащаница полагается с Евангелием на прежнее место и совершается вокруг нее </a:t>
            </a:r>
            <a:r>
              <a:rPr lang="ru-RU" sz="1500" dirty="0" smtClean="0"/>
              <a:t>каждение.</a:t>
            </a:r>
          </a:p>
          <a:p>
            <a:pPr marL="82296" indent="457200" algn="just">
              <a:spcBef>
                <a:spcPts val="0"/>
              </a:spcBef>
              <a:buNone/>
            </a:pPr>
            <a:r>
              <a:rPr lang="ru-RU" sz="1500" dirty="0" smtClean="0"/>
              <a:t> Затем следует </a:t>
            </a:r>
            <a:r>
              <a:rPr lang="ru-RU" sz="1500" dirty="0"/>
              <a:t>тропарь пророчества, </a:t>
            </a:r>
            <a:r>
              <a:rPr lang="ru-RU" sz="1500" dirty="0" err="1"/>
              <a:t>прокимен</a:t>
            </a:r>
            <a:r>
              <a:rPr lang="ru-RU" sz="1500" dirty="0"/>
              <a:t>, читает­ся паремия из книги пророка </a:t>
            </a:r>
            <a:r>
              <a:rPr lang="ru-RU" sz="1500" dirty="0" err="1"/>
              <a:t>Иезекиила</a:t>
            </a:r>
            <a:r>
              <a:rPr lang="ru-RU" sz="1500" dirty="0"/>
              <a:t> (37, 1-14), поется второй </a:t>
            </a:r>
            <a:r>
              <a:rPr lang="ru-RU" sz="1500" dirty="0" err="1"/>
              <a:t>прокимен</a:t>
            </a:r>
            <a:r>
              <a:rPr lang="ru-RU" sz="1500" dirty="0"/>
              <a:t>, читаются Апостол и </a:t>
            </a:r>
            <a:r>
              <a:rPr lang="ru-RU" sz="1500" dirty="0" smtClean="0"/>
              <a:t>Евангелие.</a:t>
            </a:r>
          </a:p>
          <a:p>
            <a:pPr marL="82296" indent="457200" algn="just">
              <a:spcBef>
                <a:spcPts val="0"/>
              </a:spcBef>
              <a:buNone/>
            </a:pPr>
            <a:r>
              <a:rPr lang="ru-RU" sz="1500" dirty="0" smtClean="0"/>
              <a:t>Далее обычное окончание утрени</a:t>
            </a:r>
            <a:r>
              <a:rPr lang="ru-RU" sz="15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6361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76672"/>
            <a:ext cx="749808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«Непорочны» Великой субботы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836712"/>
            <a:ext cx="7498080" cy="5904656"/>
          </a:xfrm>
        </p:spPr>
        <p:txBody>
          <a:bodyPr>
            <a:normAutofit fontScale="47500" lnSpcReduction="20000"/>
          </a:bodyPr>
          <a:lstStyle/>
          <a:p>
            <a:pPr marL="82296" indent="0"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Первая </a:t>
            </a:r>
            <a:r>
              <a:rPr lang="ru-RU" b="1" dirty="0" err="1" smtClean="0">
                <a:solidFill>
                  <a:srgbClr val="FF0000"/>
                </a:solidFill>
              </a:rPr>
              <a:t>статия</a:t>
            </a:r>
            <a:endParaRPr lang="ru-RU" b="1" dirty="0" smtClean="0">
              <a:solidFill>
                <a:srgbClr val="FF0000"/>
              </a:solidFill>
            </a:endParaRPr>
          </a:p>
          <a:p>
            <a:pPr marL="82296" indent="0" algn="just">
              <a:buNone/>
            </a:pPr>
            <a:endParaRPr lang="ru-RU" dirty="0"/>
          </a:p>
          <a:p>
            <a:pPr marL="82296" indent="0" algn="just">
              <a:buNone/>
            </a:pPr>
            <a:r>
              <a:rPr lang="ru-RU" dirty="0" smtClean="0"/>
              <a:t>Благословен </a:t>
            </a:r>
            <a:r>
              <a:rPr lang="ru-RU" dirty="0"/>
              <a:t>Ты, Господи, научи меня повелениям Твоим.</a:t>
            </a:r>
          </a:p>
          <a:p>
            <a:pPr marL="82296" indent="0" algn="just">
              <a:buNone/>
            </a:pPr>
            <a:r>
              <a:rPr lang="ru-RU" b="1" dirty="0"/>
              <a:t>1 ст. Блаженны непорочные в пути, ходящие в законе Господнем.</a:t>
            </a:r>
            <a:endParaRPr lang="ru-RU" dirty="0"/>
          </a:p>
          <a:p>
            <a:pPr marL="82296" indent="0" algn="just">
              <a:buNone/>
            </a:pPr>
            <a:r>
              <a:rPr lang="ru-RU" b="1" dirty="0"/>
              <a:t>Похвалы, глас 5: </a:t>
            </a:r>
            <a:r>
              <a:rPr lang="ru-RU" dirty="0"/>
              <a:t>Ты – Жизнь, Христе, во гробе был положен и Ангельские воинства поражались, прославляя снисхождение Твое.</a:t>
            </a:r>
          </a:p>
          <a:p>
            <a:pPr marL="82296" indent="0" algn="just">
              <a:buNone/>
            </a:pPr>
            <a:r>
              <a:rPr lang="ru-RU" b="1" dirty="0"/>
              <a:t>2 ст. Блаженны исследующие свидетельства Его, всем сердцем они взыщут Его.</a:t>
            </a:r>
            <a:endParaRPr lang="ru-RU" dirty="0"/>
          </a:p>
          <a:p>
            <a:pPr marL="82296" indent="0" algn="just">
              <a:buNone/>
            </a:pPr>
            <a:r>
              <a:rPr lang="ru-RU" dirty="0"/>
              <a:t>Жизнь, как Ты умираешь? И как во гробе обитаешь, но царство смерти разрушаешь и из ада мертвых воскрешаешь?</a:t>
            </a:r>
          </a:p>
          <a:p>
            <a:pPr marL="82296" indent="0" algn="just">
              <a:buNone/>
            </a:pPr>
            <a:r>
              <a:rPr lang="ru-RU" b="1" dirty="0"/>
              <a:t>3 ст. Ибо не делающие беззакония пошли по путям Его.</a:t>
            </a:r>
            <a:endParaRPr lang="ru-RU" dirty="0"/>
          </a:p>
          <a:p>
            <a:pPr marL="82296" indent="0" algn="just">
              <a:buNone/>
            </a:pPr>
            <a:r>
              <a:rPr lang="ru-RU" dirty="0"/>
              <a:t>Величаем Тебя, Иисусе-Царь, и почитаем погребение и страдания Твои, которыми Ты спас нас от тления</a:t>
            </a:r>
            <a:r>
              <a:rPr lang="ru-RU" dirty="0" smtClean="0"/>
              <a:t>.</a:t>
            </a:r>
          </a:p>
          <a:p>
            <a:pPr marL="82296" indent="0" algn="just">
              <a:buNone/>
            </a:pPr>
            <a:endParaRPr lang="ru-RU" dirty="0" smtClean="0"/>
          </a:p>
          <a:p>
            <a:pPr marL="82296" indent="0" algn="just">
              <a:buNone/>
            </a:pPr>
            <a:r>
              <a:rPr lang="ru-RU" b="1" dirty="0" smtClean="0"/>
              <a:t>72 ст. Благ </a:t>
            </a:r>
            <a:r>
              <a:rPr lang="ru-RU" b="1" dirty="0"/>
              <a:t>для меня закон уст </a:t>
            </a:r>
            <a:r>
              <a:rPr lang="ru-RU" b="1" dirty="0" smtClean="0"/>
              <a:t>Твоих </a:t>
            </a:r>
            <a:r>
              <a:rPr lang="ru-RU" b="1" dirty="0"/>
              <a:t>больше тысяч золота и серебра</a:t>
            </a:r>
            <a:r>
              <a:rPr lang="ru-RU" b="1" dirty="0" smtClean="0"/>
              <a:t>.</a:t>
            </a:r>
          </a:p>
          <a:p>
            <a:pPr marL="82296" indent="0" algn="just">
              <a:buNone/>
            </a:pPr>
            <a:r>
              <a:rPr lang="ru-RU" dirty="0"/>
              <a:t>Добровольно явился Ты, Слово, мертвым во гробе, </a:t>
            </a:r>
            <a:r>
              <a:rPr lang="ru-RU" dirty="0" smtClean="0"/>
              <a:t>но </a:t>
            </a:r>
            <a:r>
              <a:rPr lang="ru-RU" dirty="0"/>
              <a:t>Ты живешь, и смертных, как предсказал</a:t>
            </a:r>
            <a:r>
              <a:rPr lang="ru-RU" dirty="0" smtClean="0"/>
              <a:t>, </a:t>
            </a:r>
            <a:r>
              <a:rPr lang="ru-RU" dirty="0"/>
              <a:t>пробудишь, Спаситель мой, Своим воскресением.</a:t>
            </a:r>
            <a:endParaRPr lang="ru-RU" dirty="0" smtClean="0"/>
          </a:p>
          <a:p>
            <a:pPr marL="82296" indent="0" algn="just">
              <a:buNone/>
            </a:pPr>
            <a:r>
              <a:rPr lang="ru-RU" b="1" dirty="0"/>
              <a:t>Слава, Троичен: </a:t>
            </a:r>
            <a:r>
              <a:rPr lang="ru-RU" dirty="0"/>
              <a:t>Воспеваем Тебя, Слово, Бога всех, </a:t>
            </a:r>
            <a:r>
              <a:rPr lang="ru-RU" dirty="0" smtClean="0"/>
              <a:t>со </a:t>
            </a:r>
            <a:r>
              <a:rPr lang="ru-RU" dirty="0"/>
              <a:t>Отцом и Святым Твоим </a:t>
            </a:r>
            <a:r>
              <a:rPr lang="ru-RU" dirty="0" smtClean="0"/>
              <a:t>Духом </a:t>
            </a:r>
            <a:r>
              <a:rPr lang="ru-RU" dirty="0"/>
              <a:t>и славим Твое Божественное погребение</a:t>
            </a:r>
            <a:r>
              <a:rPr lang="ru-RU" dirty="0" smtClean="0"/>
              <a:t>.</a:t>
            </a:r>
          </a:p>
          <a:p>
            <a:pPr marL="82296" indent="0" algn="just">
              <a:buNone/>
            </a:pPr>
            <a:r>
              <a:rPr lang="ru-RU" b="1" dirty="0"/>
              <a:t>И ныне, </a:t>
            </a:r>
            <a:r>
              <a:rPr lang="ru-RU" b="1" dirty="0" err="1"/>
              <a:t>Богородичен</a:t>
            </a:r>
            <a:r>
              <a:rPr lang="ru-RU" b="1" dirty="0"/>
              <a:t>:</a:t>
            </a:r>
            <a:r>
              <a:rPr lang="ru-RU" dirty="0"/>
              <a:t> Превозносим Тебя, Богородица чистая, </a:t>
            </a:r>
            <a:r>
              <a:rPr lang="ru-RU" dirty="0" smtClean="0"/>
              <a:t>и </a:t>
            </a:r>
            <a:r>
              <a:rPr lang="ru-RU" dirty="0"/>
              <a:t>с верою чтим погребение трехдневное </a:t>
            </a:r>
            <a:r>
              <a:rPr lang="ru-RU" dirty="0" smtClean="0"/>
              <a:t>Сына </a:t>
            </a:r>
            <a:r>
              <a:rPr lang="ru-RU" dirty="0"/>
              <a:t>Твоего и Бога нашего</a:t>
            </a:r>
            <a:r>
              <a:rPr lang="ru-RU" dirty="0" smtClean="0"/>
              <a:t>.</a:t>
            </a:r>
          </a:p>
          <a:p>
            <a:pPr marL="82296" indent="0" algn="just">
              <a:buNone/>
            </a:pPr>
            <a:r>
              <a:rPr lang="ru-RU" dirty="0" smtClean="0">
                <a:solidFill>
                  <a:srgbClr val="FF0000"/>
                </a:solidFill>
              </a:rPr>
              <a:t>Затем поется первый </a:t>
            </a:r>
            <a:r>
              <a:rPr lang="ru-RU" dirty="0">
                <a:solidFill>
                  <a:srgbClr val="FF0000"/>
                </a:solidFill>
              </a:rPr>
              <a:t>припев</a:t>
            </a:r>
            <a:r>
              <a:rPr lang="ru-RU" b="1" dirty="0">
                <a:solidFill>
                  <a:srgbClr val="FF0000"/>
                </a:solidFill>
              </a:rPr>
              <a:t>: </a:t>
            </a:r>
            <a:r>
              <a:rPr lang="ru-RU" dirty="0"/>
              <a:t>Ты – Жизнь, Христе, во гробе был положен </a:t>
            </a:r>
            <a:r>
              <a:rPr lang="ru-RU" dirty="0" smtClean="0"/>
              <a:t> </a:t>
            </a:r>
            <a:r>
              <a:rPr lang="ru-RU" dirty="0"/>
              <a:t>и Ангельские воинства поражались</a:t>
            </a:r>
            <a:r>
              <a:rPr lang="ru-RU" dirty="0" smtClean="0"/>
              <a:t>, </a:t>
            </a:r>
            <a:r>
              <a:rPr lang="ru-RU" dirty="0"/>
              <a:t>прославляя снисхождение Твое.</a:t>
            </a:r>
          </a:p>
          <a:p>
            <a:pPr marL="82296" indent="0" algn="just">
              <a:buNone/>
            </a:pPr>
            <a:endParaRPr lang="ru-RU" dirty="0" smtClean="0"/>
          </a:p>
          <a:p>
            <a:pPr marL="82296" indent="0" algn="ctr">
              <a:buNone/>
            </a:pPr>
            <a:r>
              <a:rPr lang="ru-RU" b="1" dirty="0" smtClean="0"/>
              <a:t>Малая </a:t>
            </a:r>
            <a:r>
              <a:rPr lang="ru-RU" b="1" dirty="0" err="1" smtClean="0"/>
              <a:t>ектения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27534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Великий понедельник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077544"/>
          </a:xfrm>
        </p:spPr>
        <p:txBody>
          <a:bodyPr>
            <a:normAutofit fontScale="62500" lnSpcReduction="20000"/>
          </a:bodyPr>
          <a:lstStyle/>
          <a:p>
            <a:pPr marL="82296" indent="457200" algn="just">
              <a:lnSpc>
                <a:spcPct val="120000"/>
              </a:lnSpc>
              <a:buNone/>
            </a:pPr>
            <a:r>
              <a:rPr lang="ru-RU" b="1" dirty="0" smtClean="0"/>
              <a:t>В Великий понедельник воспоминается ветхозаветный патриарх Иосиф</a:t>
            </a:r>
            <a:r>
              <a:rPr lang="ru-RU" dirty="0" smtClean="0"/>
              <a:t>. Иосиф по зависти своих братьев был продан в Египет, но Господь возвеличил его. Предательство Иосифа братьями, его страдания и последующее прославление </a:t>
            </a:r>
            <a:r>
              <a:rPr lang="ru-RU" dirty="0" err="1" smtClean="0"/>
              <a:t>прообразовательно</a:t>
            </a:r>
            <a:r>
              <a:rPr lang="ru-RU" dirty="0" smtClean="0"/>
              <a:t> указывают на спасительные страдания  Христа, преданного на распятие своими соотечественниками и воскресшего на третий день.</a:t>
            </a:r>
          </a:p>
          <a:p>
            <a:pPr marL="82296" indent="457200" algn="just">
              <a:lnSpc>
                <a:spcPct val="120000"/>
              </a:lnSpc>
              <a:buNone/>
            </a:pPr>
            <a:r>
              <a:rPr lang="ru-RU" dirty="0" smtClean="0"/>
              <a:t>Кроме того, в этот день </a:t>
            </a:r>
            <a:r>
              <a:rPr lang="ru-RU" b="1" dirty="0" smtClean="0"/>
              <a:t>воспоминается проклятие и иссушение Господом бесплодной смоковницы</a:t>
            </a:r>
            <a:r>
              <a:rPr lang="ru-RU" dirty="0" smtClean="0"/>
              <a:t>, дерева, на котором было много листьев, но совсем не было  ягод. Бесплодная смоковница является образом лицемерных фарисеев, у которых, не смотря на их внешнюю набожность, отсутствовали плоды веры и благочестия. </a:t>
            </a:r>
            <a:r>
              <a:rPr lang="ru-RU" dirty="0"/>
              <a:t>Бесплодной, засохшей смоковнице бывает подобна и вся­кая душа человеческая, не приносящая духовных плодов - ис­тинного покаяния, веры, молитвы и добрых дел.</a:t>
            </a:r>
          </a:p>
        </p:txBody>
      </p:sp>
    </p:spTree>
    <p:extLst>
      <p:ext uri="{BB962C8B-B14F-4D97-AF65-F5344CB8AC3E}">
        <p14:creationId xmlns:p14="http://schemas.microsoft.com/office/powerpoint/2010/main" val="280858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Канон Великой </a:t>
            </a:r>
            <a:r>
              <a:rPr lang="ru-RU" dirty="0" err="1" smtClean="0"/>
              <a:t>суботы</a:t>
            </a:r>
            <a:r>
              <a:rPr lang="ru-RU" dirty="0" smtClean="0"/>
              <a:t>, глас 6.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410200"/>
          </a:xfrm>
        </p:spPr>
        <p:txBody>
          <a:bodyPr>
            <a:normAutofit fontScale="62500" lnSpcReduction="20000"/>
          </a:bodyPr>
          <a:lstStyle/>
          <a:p>
            <a:pPr marL="82296" indent="45720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400" b="1" dirty="0" smtClean="0">
                <a:solidFill>
                  <a:srgbClr val="FF0000"/>
                </a:solidFill>
              </a:rPr>
              <a:t>Песнь первая</a:t>
            </a:r>
          </a:p>
          <a:p>
            <a:pPr marL="82296" indent="457200" algn="ctr">
              <a:lnSpc>
                <a:spcPct val="120000"/>
              </a:lnSpc>
              <a:spcBef>
                <a:spcPts val="0"/>
              </a:spcBef>
              <a:buNone/>
            </a:pPr>
            <a:endParaRPr lang="ru-RU" sz="2300" b="1" dirty="0" smtClean="0">
              <a:solidFill>
                <a:srgbClr val="FF0000"/>
              </a:solidFill>
            </a:endParaRPr>
          </a:p>
          <a:p>
            <a:pPr marL="82296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FF0000"/>
                </a:solidFill>
              </a:rPr>
              <a:t>Ирмос</a:t>
            </a:r>
            <a:r>
              <a:rPr lang="ru-RU" b="1" dirty="0">
                <a:solidFill>
                  <a:srgbClr val="FF0000"/>
                </a:solidFill>
              </a:rPr>
              <a:t>:</a:t>
            </a:r>
            <a:r>
              <a:rPr lang="ru-RU" dirty="0"/>
              <a:t> </a:t>
            </a:r>
            <a:r>
              <a:rPr lang="ru-RU" b="1" dirty="0"/>
              <a:t>Волною </a:t>
            </a:r>
            <a:r>
              <a:rPr lang="ru-RU" b="1" dirty="0" smtClean="0"/>
              <a:t>морскою </a:t>
            </a:r>
            <a:r>
              <a:rPr lang="ru-RU" b="1" dirty="0"/>
              <a:t>Покрывшего в древности </a:t>
            </a:r>
            <a:r>
              <a:rPr lang="ru-RU" b="1" dirty="0" smtClean="0"/>
              <a:t>преследователя-тирана </a:t>
            </a:r>
            <a:r>
              <a:rPr lang="ru-RU" b="1" dirty="0"/>
              <a:t>сокрыли под землею </a:t>
            </a:r>
            <a:r>
              <a:rPr lang="ru-RU" b="1" dirty="0" smtClean="0"/>
              <a:t>дети </a:t>
            </a:r>
            <a:r>
              <a:rPr lang="ru-RU" b="1" dirty="0"/>
              <a:t>Им спасенных</a:t>
            </a:r>
            <a:r>
              <a:rPr lang="ru-RU" b="1" dirty="0" smtClean="0"/>
              <a:t>; </a:t>
            </a:r>
            <a:r>
              <a:rPr lang="ru-RU" b="1" dirty="0"/>
              <a:t>но мы, как юные девы</a:t>
            </a:r>
            <a:r>
              <a:rPr lang="ru-RU" b="1" dirty="0" smtClean="0"/>
              <a:t>, </a:t>
            </a:r>
            <a:r>
              <a:rPr lang="ru-RU" b="1" dirty="0"/>
              <a:t>Господу воспоем: </a:t>
            </a:r>
            <a:r>
              <a:rPr lang="ru-RU" b="1" dirty="0" smtClean="0"/>
              <a:t>ибо </a:t>
            </a:r>
            <a:r>
              <a:rPr lang="ru-RU" b="1" dirty="0"/>
              <a:t>славно Он прославился</a:t>
            </a:r>
            <a:r>
              <a:rPr lang="ru-RU" b="1" dirty="0" smtClean="0"/>
              <a:t>.</a:t>
            </a:r>
          </a:p>
          <a:p>
            <a:pPr marL="82296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/>
              <a:t>Господи Боже мой</a:t>
            </a:r>
            <a:r>
              <a:rPr lang="ru-RU" dirty="0" smtClean="0"/>
              <a:t>! </a:t>
            </a:r>
            <a:r>
              <a:rPr lang="ru-RU" dirty="0"/>
              <a:t>Отходное </a:t>
            </a:r>
            <a:r>
              <a:rPr lang="ru-RU" dirty="0" smtClean="0"/>
              <a:t>песнопение </a:t>
            </a:r>
            <a:r>
              <a:rPr lang="ru-RU" dirty="0"/>
              <a:t>и надгробную песнь воспою Тебе, </a:t>
            </a:r>
            <a:r>
              <a:rPr lang="ru-RU" dirty="0" smtClean="0"/>
              <a:t>погребением </a:t>
            </a:r>
            <a:r>
              <a:rPr lang="ru-RU" dirty="0"/>
              <a:t>Своим входы жизни мне отворившему </a:t>
            </a:r>
            <a:r>
              <a:rPr lang="ru-RU" dirty="0" smtClean="0"/>
              <a:t>и </a:t>
            </a:r>
            <a:r>
              <a:rPr lang="ru-RU" dirty="0" err="1"/>
              <a:t>смертию</a:t>
            </a:r>
            <a:r>
              <a:rPr lang="ru-RU" dirty="0"/>
              <a:t> смерть и ад умертвившему</a:t>
            </a:r>
            <a:r>
              <a:rPr lang="ru-RU" dirty="0" smtClean="0"/>
              <a:t>.</a:t>
            </a:r>
          </a:p>
          <a:p>
            <a:pPr marL="82296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/>
              <a:t>В высоте – на престоле </a:t>
            </a:r>
            <a:r>
              <a:rPr lang="ru-RU" dirty="0" smtClean="0"/>
              <a:t>и </a:t>
            </a:r>
            <a:r>
              <a:rPr lang="ru-RU" dirty="0"/>
              <a:t>внизу – во </a:t>
            </a:r>
            <a:r>
              <a:rPr lang="ru-RU" dirty="0" smtClean="0"/>
              <a:t>гробе </a:t>
            </a:r>
            <a:r>
              <a:rPr lang="ru-RU" dirty="0"/>
              <a:t>надмирные и подземные существа </a:t>
            </a:r>
            <a:r>
              <a:rPr lang="ru-RU" dirty="0" smtClean="0"/>
              <a:t>созерцая </a:t>
            </a:r>
            <a:r>
              <a:rPr lang="ru-RU" dirty="0"/>
              <a:t>Тебя, Спаситель мой</a:t>
            </a:r>
            <a:r>
              <a:rPr lang="ru-RU" dirty="0" smtClean="0"/>
              <a:t>, </a:t>
            </a:r>
            <a:r>
              <a:rPr lang="ru-RU" dirty="0"/>
              <a:t>сотрясались при умерщвлении Твоем: </a:t>
            </a:r>
            <a:r>
              <a:rPr lang="ru-RU" dirty="0" smtClean="0"/>
              <a:t>ибо </a:t>
            </a:r>
            <a:r>
              <a:rPr lang="ru-RU" dirty="0"/>
              <a:t>превыше разума Ты явился мертвым, </a:t>
            </a:r>
            <a:r>
              <a:rPr lang="ru-RU" dirty="0" smtClean="0"/>
              <a:t>жизни </a:t>
            </a:r>
            <a:r>
              <a:rPr lang="ru-RU" dirty="0" err="1"/>
              <a:t>Первоначальник</a:t>
            </a:r>
            <a:r>
              <a:rPr lang="ru-RU" dirty="0" smtClean="0"/>
              <a:t>.</a:t>
            </a:r>
          </a:p>
          <a:p>
            <a:pPr marL="82296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/>
              <a:t>Дабы Своею </a:t>
            </a:r>
            <a:r>
              <a:rPr lang="ru-RU" dirty="0" smtClean="0"/>
              <a:t>славою </a:t>
            </a:r>
            <a:r>
              <a:rPr lang="ru-RU" dirty="0"/>
              <a:t>все наполнить, </a:t>
            </a:r>
            <a:r>
              <a:rPr lang="ru-RU" dirty="0" smtClean="0"/>
              <a:t>Ты </a:t>
            </a:r>
            <a:r>
              <a:rPr lang="ru-RU" dirty="0" err="1"/>
              <a:t>нисшел</a:t>
            </a:r>
            <a:r>
              <a:rPr lang="ru-RU" dirty="0"/>
              <a:t> в глубочайшие места земли; </a:t>
            </a:r>
            <a:r>
              <a:rPr lang="ru-RU" dirty="0" smtClean="0"/>
              <a:t>ибо </a:t>
            </a:r>
            <a:r>
              <a:rPr lang="ru-RU" dirty="0"/>
              <a:t>не скрылось от </a:t>
            </a:r>
            <a:r>
              <a:rPr lang="ru-RU" dirty="0" smtClean="0"/>
              <a:t>Тебя </a:t>
            </a:r>
            <a:r>
              <a:rPr lang="ru-RU" dirty="0"/>
              <a:t>естество мое, то, что у Адама</a:t>
            </a:r>
            <a:r>
              <a:rPr lang="ru-RU" dirty="0" smtClean="0"/>
              <a:t>, </a:t>
            </a:r>
            <a:r>
              <a:rPr lang="ru-RU" dirty="0"/>
              <a:t>и, погребенный, Ты </a:t>
            </a:r>
            <a:r>
              <a:rPr lang="ru-RU" dirty="0" smtClean="0"/>
              <a:t>обновляешь </a:t>
            </a:r>
            <a:r>
              <a:rPr lang="ru-RU" dirty="0"/>
              <a:t>меня, истлевшего, Человеколюбец.</a:t>
            </a:r>
            <a:endParaRPr lang="ru-RU" dirty="0" smtClean="0"/>
          </a:p>
          <a:p>
            <a:pPr marL="82296" indent="457200">
              <a:lnSpc>
                <a:spcPct val="120000"/>
              </a:lnSpc>
              <a:spcBef>
                <a:spcPts val="0"/>
              </a:spcBef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424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82296" indent="457200" algn="just">
              <a:lnSpc>
                <a:spcPct val="120000"/>
              </a:lnSpc>
              <a:buNone/>
            </a:pPr>
            <a:r>
              <a:rPr lang="ru-RU" dirty="0"/>
              <a:t>После </a:t>
            </a:r>
            <a:r>
              <a:rPr lang="ru-RU" dirty="0" err="1" smtClean="0"/>
              <a:t>отпуста</a:t>
            </a:r>
            <a:r>
              <a:rPr lang="ru-RU" dirty="0" smtClean="0"/>
              <a:t> утрени происходит целование </a:t>
            </a:r>
            <a:r>
              <a:rPr lang="ru-RU" dirty="0"/>
              <a:t>Плащаницы при пении стихиры: </a:t>
            </a:r>
            <a:endParaRPr lang="ru-RU" dirty="0" smtClean="0"/>
          </a:p>
          <a:p>
            <a:pPr marL="82296" indent="457200" algn="just">
              <a:lnSpc>
                <a:spcPct val="120000"/>
              </a:lnSpc>
              <a:buNone/>
            </a:pPr>
            <a:r>
              <a:rPr lang="ru-RU" dirty="0" smtClean="0"/>
              <a:t>Придите</a:t>
            </a:r>
            <a:r>
              <a:rPr lang="ru-RU" dirty="0"/>
              <a:t>, прославим Иосифа, навеки памятного</a:t>
            </a:r>
            <a:r>
              <a:rPr lang="ru-RU" dirty="0" smtClean="0"/>
              <a:t>, </a:t>
            </a:r>
            <a:r>
              <a:rPr lang="ru-RU" dirty="0"/>
              <a:t>ночью к Пилату пришедшего и Жизнь всех испросившего: </a:t>
            </a:r>
            <a:r>
              <a:rPr lang="ru-RU" dirty="0" smtClean="0"/>
              <a:t>"</a:t>
            </a:r>
            <a:r>
              <a:rPr lang="ru-RU" dirty="0"/>
              <a:t>Отдай мне Сего Странника</a:t>
            </a:r>
            <a:r>
              <a:rPr lang="ru-RU" dirty="0" smtClean="0"/>
              <a:t>, </a:t>
            </a:r>
            <a:r>
              <a:rPr lang="ru-RU" dirty="0"/>
              <a:t>Который не имеет, где главу приклонить</a:t>
            </a:r>
            <a:r>
              <a:rPr lang="ru-RU" dirty="0" smtClean="0"/>
              <a:t>; </a:t>
            </a:r>
            <a:r>
              <a:rPr lang="ru-RU" dirty="0"/>
              <a:t>отдай мне Сего Странника</a:t>
            </a:r>
            <a:r>
              <a:rPr lang="ru-RU" dirty="0" smtClean="0"/>
              <a:t>, </a:t>
            </a:r>
            <a:r>
              <a:rPr lang="ru-RU" dirty="0"/>
              <a:t>Которого ученик коварный предал на смерть</a:t>
            </a:r>
            <a:r>
              <a:rPr lang="ru-RU" dirty="0" smtClean="0"/>
              <a:t>; </a:t>
            </a:r>
            <a:r>
              <a:rPr lang="ru-RU" dirty="0"/>
              <a:t>отдай мне Сего Странника</a:t>
            </a:r>
            <a:r>
              <a:rPr lang="ru-RU" dirty="0" smtClean="0"/>
              <a:t>, </a:t>
            </a:r>
            <a:r>
              <a:rPr lang="ru-RU" dirty="0"/>
              <a:t>Которого Матерь, видя висящим на Кресте</a:t>
            </a:r>
            <a:r>
              <a:rPr lang="ru-RU" dirty="0" smtClean="0"/>
              <a:t>, </a:t>
            </a:r>
            <a:r>
              <a:rPr lang="ru-RU" dirty="0"/>
              <a:t>с рыданиями </a:t>
            </a:r>
            <a:r>
              <a:rPr lang="ru-RU" dirty="0" smtClean="0"/>
              <a:t>взывала </a:t>
            </a:r>
            <a:r>
              <a:rPr lang="ru-RU" dirty="0"/>
              <a:t>и по-матерински восклицала: </a:t>
            </a:r>
            <a:r>
              <a:rPr lang="ru-RU" dirty="0" smtClean="0"/>
              <a:t>"</a:t>
            </a:r>
            <a:r>
              <a:rPr lang="ru-RU" dirty="0"/>
              <a:t>Увы Мне, Дитя Мое! Увы Мне, Свет Мой </a:t>
            </a:r>
            <a:r>
              <a:rPr lang="ru-RU" dirty="0" smtClean="0"/>
              <a:t>и </a:t>
            </a:r>
            <a:r>
              <a:rPr lang="ru-RU" dirty="0"/>
              <a:t>Жизнь Моя возлюбленная</a:t>
            </a:r>
            <a:r>
              <a:rPr lang="ru-RU" dirty="0" smtClean="0"/>
              <a:t>! </a:t>
            </a:r>
            <a:r>
              <a:rPr lang="ru-RU" dirty="0"/>
              <a:t>Ибо предсказанное в храме </a:t>
            </a:r>
            <a:r>
              <a:rPr lang="ru-RU" dirty="0" err="1"/>
              <a:t>Симеоном</a:t>
            </a:r>
            <a:r>
              <a:rPr lang="ru-RU" dirty="0"/>
              <a:t> в сей день сбылось</a:t>
            </a:r>
            <a:r>
              <a:rPr lang="ru-RU" dirty="0" smtClean="0"/>
              <a:t>: </a:t>
            </a:r>
            <a:r>
              <a:rPr lang="ru-RU" dirty="0"/>
              <a:t>Мое сердце меч пронзил</a:t>
            </a:r>
            <a:r>
              <a:rPr lang="ru-RU" dirty="0" smtClean="0"/>
              <a:t>, </a:t>
            </a:r>
            <a:r>
              <a:rPr lang="ru-RU" dirty="0"/>
              <a:t>но в радость о воскресении Твоем плач претвори</a:t>
            </a:r>
            <a:r>
              <a:rPr lang="ru-RU" dirty="0" smtClean="0"/>
              <a:t>!" </a:t>
            </a:r>
            <a:r>
              <a:rPr lang="ru-RU" dirty="0"/>
              <a:t>Поклоняемся страданиям Твоим, Христе</a:t>
            </a:r>
            <a:r>
              <a:rPr lang="ru-RU" dirty="0" smtClean="0"/>
              <a:t>. </a:t>
            </a:r>
            <a:r>
              <a:rPr lang="ru-RU" dirty="0"/>
              <a:t>Поклоняемся страданиям Твоим, Христе</a:t>
            </a:r>
            <a:r>
              <a:rPr lang="ru-RU" dirty="0" smtClean="0"/>
              <a:t>. </a:t>
            </a:r>
            <a:r>
              <a:rPr lang="ru-RU" dirty="0"/>
              <a:t>Поклоняемся страданиям Твоим, Христе, </a:t>
            </a:r>
            <a:r>
              <a:rPr lang="ru-RU" dirty="0" smtClean="0"/>
              <a:t>и </a:t>
            </a:r>
            <a:r>
              <a:rPr lang="ru-RU" dirty="0"/>
              <a:t>святому воскресению!</a:t>
            </a:r>
          </a:p>
        </p:txBody>
      </p:sp>
    </p:spTree>
    <p:extLst>
      <p:ext uri="{BB962C8B-B14F-4D97-AF65-F5344CB8AC3E}">
        <p14:creationId xmlns:p14="http://schemas.microsoft.com/office/powerpoint/2010/main" val="70997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6816" y="0"/>
            <a:ext cx="8028384" cy="1045096"/>
          </a:xfrm>
        </p:spPr>
        <p:txBody>
          <a:bodyPr>
            <a:normAutofit fontScale="70000" lnSpcReduction="20000"/>
          </a:bodyPr>
          <a:lstStyle/>
          <a:p>
            <a:pPr marL="82296" indent="0" algn="ctr">
              <a:buNone/>
            </a:pPr>
            <a:r>
              <a:rPr lang="ru-RU" dirty="0"/>
              <a:t>В Великую Субботу - на утрени, на часах, вечерни, литур­гии - все молитвы, чтения и священнодействия, которые обычно бывают на </a:t>
            </a:r>
            <a:r>
              <a:rPr lang="ru-RU" dirty="0" smtClean="0"/>
              <a:t>солее, совершается </a:t>
            </a:r>
            <a:r>
              <a:rPr lang="ru-RU" dirty="0"/>
              <a:t>перед </a:t>
            </a:r>
            <a:r>
              <a:rPr lang="ru-RU" dirty="0" smtClean="0"/>
              <a:t>Плащаницей.</a:t>
            </a:r>
            <a:endParaRPr lang="ru-RU" dirty="0"/>
          </a:p>
        </p:txBody>
      </p:sp>
      <p:pic>
        <p:nvPicPr>
          <p:cNvPr id="1026" name="Picture 2" descr="C:\Users\Василий\Desktop\библейско-богсловские курсы\18 лекция\Hautausikon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028181"/>
            <a:ext cx="8136904" cy="5425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868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7275"/>
            <a:ext cx="7498080" cy="881445"/>
          </a:xfrm>
        </p:spPr>
        <p:txBody>
          <a:bodyPr/>
          <a:lstStyle/>
          <a:p>
            <a:pPr algn="ctr"/>
            <a:r>
              <a:rPr lang="ru-RU" dirty="0" smtClean="0"/>
              <a:t>Литургия Великой субботы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764704"/>
            <a:ext cx="7674056" cy="5976664"/>
          </a:xfrm>
        </p:spPr>
        <p:txBody>
          <a:bodyPr>
            <a:normAutofit fontScale="55000" lnSpcReduction="20000"/>
          </a:bodyPr>
          <a:lstStyle/>
          <a:p>
            <a:pPr marL="82296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Литургия совершается в соединении с вечерней.</a:t>
            </a:r>
          </a:p>
          <a:p>
            <a:pPr marL="82296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На вечерне после входа с Евангелием читается 15 паремий.</a:t>
            </a:r>
          </a:p>
          <a:p>
            <a:pPr marL="82296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Вместо </a:t>
            </a:r>
            <a:r>
              <a:rPr lang="ru-RU" dirty="0" err="1" smtClean="0"/>
              <a:t>Трисвятого</a:t>
            </a:r>
            <a:r>
              <a:rPr lang="ru-RU" dirty="0" smtClean="0"/>
              <a:t> поется «</a:t>
            </a:r>
            <a:r>
              <a:rPr lang="ru-RU" dirty="0" err="1"/>
              <a:t>Елицы</a:t>
            </a:r>
            <a:r>
              <a:rPr lang="ru-RU" dirty="0"/>
              <a:t> во Христа </a:t>
            </a:r>
            <a:r>
              <a:rPr lang="ru-RU" dirty="0" err="1"/>
              <a:t>крестистеся</a:t>
            </a:r>
            <a:r>
              <a:rPr lang="ru-RU" dirty="0" smtClean="0"/>
              <a:t>...».</a:t>
            </a:r>
          </a:p>
          <a:p>
            <a:pPr marL="82296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/>
              <a:t>После </a:t>
            </a:r>
            <a:r>
              <a:rPr lang="ru-RU" dirty="0" smtClean="0"/>
              <a:t>чтения Апостола </a:t>
            </a:r>
            <a:r>
              <a:rPr lang="ru-RU" dirty="0"/>
              <a:t>вместо "</a:t>
            </a:r>
            <a:r>
              <a:rPr lang="ru-RU" dirty="0" err="1"/>
              <a:t>Аллилуиа</a:t>
            </a:r>
            <a:r>
              <a:rPr lang="ru-RU" dirty="0"/>
              <a:t>" поются стихи 81-го псалма с припевом</a:t>
            </a:r>
            <a:r>
              <a:rPr lang="ru-RU" dirty="0" smtClean="0"/>
              <a:t>: </a:t>
            </a:r>
            <a:r>
              <a:rPr lang="ru-RU" b="1" dirty="0" smtClean="0"/>
              <a:t>"</a:t>
            </a:r>
            <a:r>
              <a:rPr lang="ru-RU" b="1" dirty="0"/>
              <a:t>Воскресни, Боже, суди земли, яко Ты </a:t>
            </a:r>
            <a:r>
              <a:rPr lang="ru-RU" b="1" dirty="0" err="1"/>
              <a:t>наследиши</a:t>
            </a:r>
            <a:r>
              <a:rPr lang="ru-RU" b="1" dirty="0"/>
              <a:t> во всех языцех</a:t>
            </a:r>
            <a:r>
              <a:rPr lang="ru-RU" dirty="0"/>
              <a:t>".</a:t>
            </a:r>
          </a:p>
          <a:p>
            <a:pPr marL="82296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/>
              <a:t>Во время пения этого припева великопостные, черные одежды священнослужителей, а также облачения престола и жертвенника меняются на белые - в знак небесного света и славы воскресшего Господа и в напоминание о светлых ангелах, возвестивших мироносицам о Воскресении Христовом</a:t>
            </a:r>
            <a:r>
              <a:rPr lang="ru-RU" dirty="0" smtClean="0"/>
              <a:t>.</a:t>
            </a:r>
          </a:p>
          <a:p>
            <a:pPr marL="82296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/>
              <a:t>Вместо Херувимской песни поется тропарь: </a:t>
            </a:r>
            <a:r>
              <a:rPr lang="ru-RU" dirty="0" smtClean="0"/>
              <a:t> «</a:t>
            </a:r>
            <a:r>
              <a:rPr lang="ru-RU" dirty="0"/>
              <a:t>Да умолкнет всякая плоть человеческая, </a:t>
            </a:r>
            <a:r>
              <a:rPr lang="ru-RU" dirty="0" smtClean="0"/>
              <a:t>и </a:t>
            </a:r>
            <a:r>
              <a:rPr lang="ru-RU" dirty="0"/>
              <a:t>да стоит со страхом и трепетом, </a:t>
            </a:r>
            <a:r>
              <a:rPr lang="ru-RU" dirty="0" smtClean="0"/>
              <a:t>и </a:t>
            </a:r>
            <a:r>
              <a:rPr lang="ru-RU" dirty="0"/>
              <a:t>ни о чем земном в себе да не помышляет</a:t>
            </a:r>
            <a:r>
              <a:rPr lang="ru-RU" dirty="0" smtClean="0"/>
              <a:t>, </a:t>
            </a:r>
            <a:r>
              <a:rPr lang="ru-RU" dirty="0"/>
              <a:t>ибо Царь царствующих и Господь </a:t>
            </a:r>
            <a:r>
              <a:rPr lang="ru-RU" dirty="0" smtClean="0"/>
              <a:t>господствующих </a:t>
            </a:r>
            <a:r>
              <a:rPr lang="ru-RU" dirty="0"/>
              <a:t>приходит </a:t>
            </a:r>
            <a:r>
              <a:rPr lang="ru-RU" dirty="0" err="1"/>
              <a:t>заклаться</a:t>
            </a:r>
            <a:r>
              <a:rPr lang="ru-RU" dirty="0"/>
              <a:t> и дать Себя в пищу верным</a:t>
            </a:r>
            <a:r>
              <a:rPr lang="ru-RU" dirty="0" smtClean="0"/>
              <a:t>. </a:t>
            </a:r>
            <a:r>
              <a:rPr lang="ru-RU" dirty="0"/>
              <a:t>Пред Ним шествуют сонмы Ангелов </a:t>
            </a:r>
            <a:r>
              <a:rPr lang="ru-RU" dirty="0" smtClean="0"/>
              <a:t>со </a:t>
            </a:r>
            <a:r>
              <a:rPr lang="ru-RU" dirty="0"/>
              <a:t>всяким их начальством и властью, </a:t>
            </a:r>
            <a:r>
              <a:rPr lang="ru-RU" dirty="0" err="1" smtClean="0"/>
              <a:t>многоокие</a:t>
            </a:r>
            <a:r>
              <a:rPr lang="ru-RU" dirty="0" smtClean="0"/>
              <a:t> </a:t>
            </a:r>
            <a:r>
              <a:rPr lang="ru-RU" dirty="0"/>
              <a:t>Херувимы и шестикрылые Серафимы, </a:t>
            </a:r>
            <a:r>
              <a:rPr lang="ru-RU" dirty="0" smtClean="0"/>
              <a:t>закрывая </a:t>
            </a:r>
            <a:r>
              <a:rPr lang="ru-RU" dirty="0"/>
              <a:t>лица и возглашая песнь: </a:t>
            </a:r>
            <a:r>
              <a:rPr lang="ru-RU" dirty="0" err="1" smtClean="0"/>
              <a:t>аллилуия</a:t>
            </a:r>
            <a:r>
              <a:rPr lang="ru-RU" dirty="0"/>
              <a:t>, </a:t>
            </a:r>
            <a:r>
              <a:rPr lang="ru-RU" dirty="0" err="1"/>
              <a:t>аллилуия</a:t>
            </a:r>
            <a:r>
              <a:rPr lang="ru-RU" dirty="0"/>
              <a:t>, </a:t>
            </a:r>
            <a:r>
              <a:rPr lang="ru-RU" dirty="0" err="1" smtClean="0"/>
              <a:t>аллилуия</a:t>
            </a:r>
            <a:r>
              <a:rPr lang="ru-RU" dirty="0" smtClean="0"/>
              <a:t>».</a:t>
            </a:r>
            <a:endParaRPr lang="ru-RU" dirty="0"/>
          </a:p>
          <a:p>
            <a:pPr marL="82296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/>
              <a:t>Вместо "Достойно есть..." - ирмос 9-й песни </a:t>
            </a:r>
            <a:r>
              <a:rPr lang="ru-RU" dirty="0" smtClean="0"/>
              <a:t>канона: </a:t>
            </a:r>
            <a:r>
              <a:rPr lang="ru-RU" dirty="0"/>
              <a:t>"Не рыдай Мене, </a:t>
            </a:r>
            <a:r>
              <a:rPr lang="ru-RU" dirty="0" err="1"/>
              <a:t>Мати</a:t>
            </a:r>
            <a:r>
              <a:rPr lang="ru-RU" dirty="0" smtClean="0"/>
              <a:t>...".</a:t>
            </a:r>
          </a:p>
          <a:p>
            <a:pPr marL="82296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/>
              <a:t>После </a:t>
            </a:r>
            <a:r>
              <a:rPr lang="ru-RU" dirty="0" err="1"/>
              <a:t>отпуста</a:t>
            </a:r>
            <a:r>
              <a:rPr lang="ru-RU" dirty="0"/>
              <a:t> бывает благословение пяти хлебов и </a:t>
            </a:r>
            <a:r>
              <a:rPr lang="ru-RU" dirty="0" smtClean="0"/>
              <a:t>вина.</a:t>
            </a:r>
            <a:endParaRPr lang="ru-RU" dirty="0"/>
          </a:p>
          <a:p>
            <a:pPr marL="82296" indent="457200" algn="just">
              <a:lnSpc>
                <a:spcPct val="120000"/>
              </a:lnSpc>
              <a:spcBef>
                <a:spcPts val="0"/>
              </a:spcBef>
              <a:buNone/>
            </a:pPr>
            <a:endParaRPr lang="ru-RU" dirty="0"/>
          </a:p>
          <a:p>
            <a:pPr marL="82296" indent="457200" algn="just">
              <a:lnSpc>
                <a:spcPct val="120000"/>
              </a:lnSpc>
              <a:spcBef>
                <a:spcPts val="0"/>
              </a:spcBef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202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82296" indent="4572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dirty="0"/>
              <a:t>От вечерни Великой Субботы и до малой вечерни накануне дня Св. Троицы прекращается употребление молитвы "Царю Небесный". Начиная с малого входа на литургии Великой Субботы до вечерни в день Св. Троицы коленопреклонения в храме отменяются в знак торжества</a:t>
            </a:r>
          </a:p>
        </p:txBody>
      </p:sp>
    </p:spTree>
    <p:extLst>
      <p:ext uri="{BB962C8B-B14F-4D97-AF65-F5344CB8AC3E}">
        <p14:creationId xmlns:p14="http://schemas.microsoft.com/office/powerpoint/2010/main" val="20708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Великий вторник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82296" indent="457200" algn="just">
              <a:buNone/>
            </a:pPr>
            <a:r>
              <a:rPr lang="ru-RU" dirty="0" smtClean="0"/>
              <a:t>В великий вторник воспоминается обличение Господом книжников и фарисеев. </a:t>
            </a:r>
            <a:r>
              <a:rPr lang="ru-RU" dirty="0"/>
              <a:t>Его беседы и притчи, сказанные в этот день в Иерусалимском храме: о дани кесаря, о воскресении мертвых. Страшном суде и кончине мира, притчи о де­сяти девах и о талантах. В притчах изображается неожидан­ность пришествия Господа (о десяти девах) и праведность суда Божия (о талантах).</a:t>
            </a:r>
          </a:p>
          <a:p>
            <a:pPr marL="82296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871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Великая среда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82296" indent="457200" algn="just">
              <a:lnSpc>
                <a:spcPct val="110000"/>
              </a:lnSpc>
              <a:buNone/>
            </a:pPr>
            <a:r>
              <a:rPr lang="ru-RU" dirty="0" smtClean="0"/>
              <a:t>В великую среду воспоминается </a:t>
            </a:r>
            <a:r>
              <a:rPr lang="ru-RU" dirty="0"/>
              <a:t>жена-грешница, омывшая слезами и помазавшая драгоценным миром ноги Спасителя, ког­да Он был на вечери в </a:t>
            </a:r>
            <a:r>
              <a:rPr lang="ru-RU" dirty="0" err="1"/>
              <a:t>Вифании</a:t>
            </a:r>
            <a:r>
              <a:rPr lang="ru-RU" dirty="0"/>
              <a:t>, в доме Симона Прокаженного, и этим приготовившая Христа к погребению. Здесь же Иуда мнимой заботливостью о нищих обнаружил свое сребролюбие, а вечером решился продать Христа иудейским старейшинам за 30 </a:t>
            </a:r>
            <a:r>
              <a:rPr lang="ru-RU" dirty="0" err="1"/>
              <a:t>сребренников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9033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Особенности богослужения первых трех дней Страстной седмицы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410200"/>
          </a:xfrm>
        </p:spPr>
        <p:txBody>
          <a:bodyPr>
            <a:normAutofit fontScale="47500" lnSpcReduction="20000"/>
          </a:bodyPr>
          <a:lstStyle/>
          <a:p>
            <a:pPr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	Вечером совершаются </a:t>
            </a:r>
            <a:r>
              <a:rPr lang="ru-RU" b="1" dirty="0" smtClean="0"/>
              <a:t>повечерие</a:t>
            </a:r>
            <a:r>
              <a:rPr lang="ru-RU" dirty="0" smtClean="0"/>
              <a:t> (в неделю ваий малое, а в великие понедельник и вторник великое ), на котором поются </a:t>
            </a:r>
            <a:r>
              <a:rPr lang="ru-RU" dirty="0" err="1" smtClean="0"/>
              <a:t>трипеснцы</a:t>
            </a:r>
            <a:r>
              <a:rPr lang="ru-RU" dirty="0" smtClean="0"/>
              <a:t> </a:t>
            </a:r>
            <a:r>
              <a:rPr lang="ru-RU" dirty="0" err="1" smtClean="0"/>
              <a:t>прп</a:t>
            </a:r>
            <a:r>
              <a:rPr lang="ru-RU" dirty="0" smtClean="0"/>
              <a:t>. Андрея Критского. </a:t>
            </a:r>
          </a:p>
          <a:p>
            <a:pPr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/>
              <a:t>На утрени </a:t>
            </a:r>
            <a:r>
              <a:rPr lang="ru-RU" dirty="0" smtClean="0"/>
              <a:t>после «</a:t>
            </a:r>
            <a:r>
              <a:rPr lang="ru-RU" dirty="0" err="1" smtClean="0"/>
              <a:t>Аллилуиа</a:t>
            </a:r>
            <a:r>
              <a:rPr lang="ru-RU" dirty="0" smtClean="0"/>
              <a:t>» поется трижды  особым напевом умилительный </a:t>
            </a:r>
            <a:r>
              <a:rPr lang="ru-RU" b="1" dirty="0" smtClean="0"/>
              <a:t>тропарь 8 гласа: «Се </a:t>
            </a:r>
            <a:r>
              <a:rPr lang="ru-RU" b="1" dirty="0"/>
              <a:t>Жених грядет в </a:t>
            </a:r>
            <a:r>
              <a:rPr lang="ru-RU" b="1" dirty="0" err="1"/>
              <a:t>полунощи</a:t>
            </a:r>
            <a:r>
              <a:rPr lang="ru-RU" dirty="0"/>
              <a:t>, </a:t>
            </a:r>
            <a:r>
              <a:rPr lang="ru-RU" dirty="0" smtClean="0"/>
              <a:t>и </a:t>
            </a:r>
            <a:r>
              <a:rPr lang="ru-RU" dirty="0"/>
              <a:t>блажен раб, </a:t>
            </a:r>
            <a:r>
              <a:rPr lang="ru-RU" dirty="0" err="1"/>
              <a:t>егоже</a:t>
            </a:r>
            <a:r>
              <a:rPr lang="ru-RU" dirty="0"/>
              <a:t> </a:t>
            </a:r>
            <a:r>
              <a:rPr lang="ru-RU" dirty="0" err="1"/>
              <a:t>обрящет</a:t>
            </a:r>
            <a:r>
              <a:rPr lang="ru-RU" dirty="0"/>
              <a:t> </a:t>
            </a:r>
            <a:r>
              <a:rPr lang="ru-RU" dirty="0" err="1"/>
              <a:t>бдяща</a:t>
            </a:r>
            <a:r>
              <a:rPr lang="ru-RU" dirty="0"/>
              <a:t>: </a:t>
            </a:r>
            <a:r>
              <a:rPr lang="ru-RU" dirty="0" smtClean="0"/>
              <a:t>недостоин </a:t>
            </a:r>
            <a:r>
              <a:rPr lang="ru-RU" dirty="0"/>
              <a:t>же паки, </a:t>
            </a:r>
            <a:r>
              <a:rPr lang="ru-RU" dirty="0" err="1"/>
              <a:t>егоже</a:t>
            </a:r>
            <a:r>
              <a:rPr lang="ru-RU" dirty="0"/>
              <a:t> </a:t>
            </a:r>
            <a:r>
              <a:rPr lang="ru-RU" dirty="0" err="1"/>
              <a:t>обрящет</a:t>
            </a:r>
            <a:r>
              <a:rPr lang="ru-RU" dirty="0"/>
              <a:t> </a:t>
            </a:r>
            <a:r>
              <a:rPr lang="ru-RU" dirty="0" err="1"/>
              <a:t>унывающа</a:t>
            </a:r>
            <a:r>
              <a:rPr lang="ru-RU" dirty="0"/>
              <a:t>. </a:t>
            </a:r>
            <a:r>
              <a:rPr lang="ru-RU" dirty="0" smtClean="0"/>
              <a:t>блюди </a:t>
            </a:r>
            <a:r>
              <a:rPr lang="ru-RU" dirty="0" err="1"/>
              <a:t>убо</a:t>
            </a:r>
            <a:r>
              <a:rPr lang="ru-RU" dirty="0"/>
              <a:t> душе моя, </a:t>
            </a:r>
            <a:r>
              <a:rPr lang="ru-RU" dirty="0" smtClean="0"/>
              <a:t>не </a:t>
            </a:r>
            <a:r>
              <a:rPr lang="ru-RU" dirty="0"/>
              <a:t>сном </a:t>
            </a:r>
            <a:r>
              <a:rPr lang="ru-RU" dirty="0" err="1"/>
              <a:t>отяготися</a:t>
            </a:r>
            <a:r>
              <a:rPr lang="ru-RU" dirty="0"/>
              <a:t>, </a:t>
            </a:r>
            <a:r>
              <a:rPr lang="ru-RU" dirty="0" smtClean="0"/>
              <a:t>да </a:t>
            </a:r>
            <a:r>
              <a:rPr lang="ru-RU" dirty="0"/>
              <a:t>не смерти предана </a:t>
            </a:r>
            <a:r>
              <a:rPr lang="ru-RU" dirty="0" err="1"/>
              <a:t>будеши</a:t>
            </a:r>
            <a:r>
              <a:rPr lang="ru-RU" dirty="0" smtClean="0"/>
              <a:t>, </a:t>
            </a:r>
            <a:r>
              <a:rPr lang="ru-RU" dirty="0"/>
              <a:t>Царствия вне </a:t>
            </a:r>
            <a:r>
              <a:rPr lang="ru-RU" dirty="0" err="1" smtClean="0"/>
              <a:t>затворишися</a:t>
            </a:r>
            <a:r>
              <a:rPr lang="ru-RU" dirty="0" smtClean="0"/>
              <a:t>, но </a:t>
            </a:r>
            <a:r>
              <a:rPr lang="ru-RU" dirty="0" err="1"/>
              <a:t>воспряни</a:t>
            </a:r>
            <a:r>
              <a:rPr lang="ru-RU" dirty="0"/>
              <a:t> </a:t>
            </a:r>
            <a:r>
              <a:rPr lang="ru-RU" dirty="0" err="1" smtClean="0"/>
              <a:t>зовущи</a:t>
            </a:r>
            <a:r>
              <a:rPr lang="ru-RU" dirty="0" smtClean="0"/>
              <a:t>: Свят</a:t>
            </a:r>
            <a:r>
              <a:rPr lang="ru-RU" dirty="0"/>
              <a:t>, Свят, Свят </a:t>
            </a:r>
            <a:r>
              <a:rPr lang="ru-RU" dirty="0" err="1"/>
              <a:t>еси</a:t>
            </a:r>
            <a:r>
              <a:rPr lang="ru-RU" dirty="0"/>
              <a:t> Боже, </a:t>
            </a:r>
            <a:r>
              <a:rPr lang="ru-RU" dirty="0" smtClean="0"/>
              <a:t>Богородицею </a:t>
            </a:r>
            <a:r>
              <a:rPr lang="ru-RU" dirty="0"/>
              <a:t>помилуй </a:t>
            </a:r>
            <a:r>
              <a:rPr lang="ru-RU" dirty="0" smtClean="0"/>
              <a:t>нас». </a:t>
            </a:r>
            <a:r>
              <a:rPr lang="en-US" dirty="0" smtClean="0"/>
              <a:t>[</a:t>
            </a:r>
            <a:r>
              <a:rPr lang="ru-RU" dirty="0" smtClean="0"/>
              <a:t>Русский перевод: «Вот</a:t>
            </a:r>
            <a:r>
              <a:rPr lang="ru-RU" dirty="0"/>
              <a:t>, Жених приходит в полночь</a:t>
            </a:r>
            <a:r>
              <a:rPr lang="ru-RU" dirty="0" smtClean="0"/>
              <a:t>, </a:t>
            </a:r>
            <a:r>
              <a:rPr lang="ru-RU" dirty="0"/>
              <a:t>и блажен тот раб, кого найдет Он </a:t>
            </a:r>
            <a:r>
              <a:rPr lang="ru-RU" dirty="0" smtClean="0"/>
              <a:t>бодрствующим, но</a:t>
            </a:r>
            <a:r>
              <a:rPr lang="ru-RU" dirty="0"/>
              <a:t>, напротив, недостоин тот, кого Он найдет беспечным. </a:t>
            </a:r>
            <a:r>
              <a:rPr lang="ru-RU" dirty="0" smtClean="0"/>
              <a:t>Смотри </a:t>
            </a:r>
            <a:r>
              <a:rPr lang="ru-RU" dirty="0"/>
              <a:t>же, душа моя, не будь побеждена сном, да не будешь смерти предана, </a:t>
            </a:r>
            <a:r>
              <a:rPr lang="ru-RU" dirty="0" smtClean="0"/>
              <a:t>и </a:t>
            </a:r>
            <a:r>
              <a:rPr lang="ru-RU" dirty="0"/>
              <a:t>заключена вне Царствия</a:t>
            </a:r>
            <a:r>
              <a:rPr lang="ru-RU" dirty="0" smtClean="0"/>
              <a:t>, </a:t>
            </a:r>
            <a:r>
              <a:rPr lang="ru-RU" dirty="0"/>
              <a:t>но воспрянь, взывая: </a:t>
            </a:r>
            <a:r>
              <a:rPr lang="ru-RU" dirty="0" smtClean="0"/>
              <a:t>Свят</a:t>
            </a:r>
            <a:r>
              <a:rPr lang="ru-RU" dirty="0"/>
              <a:t>, Свят, Свят Ты, Боже</a:t>
            </a:r>
            <a:r>
              <a:rPr lang="ru-RU" dirty="0" smtClean="0"/>
              <a:t>, </a:t>
            </a:r>
            <a:r>
              <a:rPr lang="ru-RU" dirty="0"/>
              <a:t>по молитвам Богородицы помилуй нас</a:t>
            </a:r>
            <a:r>
              <a:rPr lang="ru-RU" dirty="0" smtClean="0"/>
              <a:t>!»</a:t>
            </a:r>
            <a:r>
              <a:rPr lang="en-US" dirty="0"/>
              <a:t>]</a:t>
            </a:r>
            <a:endParaRPr lang="ru-RU" dirty="0" smtClean="0"/>
          </a:p>
          <a:p>
            <a:pPr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/>
              <a:t>Читается особое для каждого дня Евангелие</a:t>
            </a:r>
            <a:r>
              <a:rPr lang="ru-RU" dirty="0" smtClean="0"/>
              <a:t> (в алтаре), сообразно с воспоминаемыми событиями.</a:t>
            </a:r>
          </a:p>
          <a:p>
            <a:pPr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Поется </a:t>
            </a:r>
            <a:r>
              <a:rPr lang="ru-RU" b="1" dirty="0" err="1" smtClean="0"/>
              <a:t>трипеснец</a:t>
            </a:r>
            <a:r>
              <a:rPr lang="ru-RU" b="1" dirty="0" smtClean="0"/>
              <a:t> Триоди </a:t>
            </a:r>
            <a:r>
              <a:rPr lang="ru-RU" dirty="0" smtClean="0"/>
              <a:t>(</a:t>
            </a:r>
            <a:r>
              <a:rPr lang="ru-RU" dirty="0" err="1" smtClean="0"/>
              <a:t>т.е</a:t>
            </a:r>
            <a:r>
              <a:rPr lang="ru-RU" dirty="0" smtClean="0"/>
              <a:t> неполный канон: в понедельник – 1, 8 и 9 песни, во вторник – 8 и 9 песни, среда – 3, 8 и 9 песни).</a:t>
            </a:r>
          </a:p>
          <a:p>
            <a:pPr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/>
              <a:t>По окончании </a:t>
            </a:r>
            <a:r>
              <a:rPr lang="ru-RU" dirty="0" err="1"/>
              <a:t>трипеснца</a:t>
            </a:r>
            <a:r>
              <a:rPr lang="ru-RU" dirty="0"/>
              <a:t> в первые четыре дня поется </a:t>
            </a:r>
            <a:r>
              <a:rPr lang="ru-RU" b="1" dirty="0" err="1" smtClean="0"/>
              <a:t>эксапостиларий</a:t>
            </a:r>
            <a:r>
              <a:rPr lang="ru-RU" dirty="0" smtClean="0"/>
              <a:t>: </a:t>
            </a:r>
            <a:r>
              <a:rPr lang="ru-RU" dirty="0"/>
              <a:t>"</a:t>
            </a:r>
            <a:r>
              <a:rPr lang="ru-RU" b="1" i="1" dirty="0"/>
              <a:t>Чертог Твой </a:t>
            </a:r>
            <a:r>
              <a:rPr lang="ru-RU" b="1" i="1" dirty="0" err="1"/>
              <a:t>вижду</a:t>
            </a:r>
            <a:r>
              <a:rPr lang="ru-RU" i="1" dirty="0"/>
              <a:t>, Спасе мой, украшенный, и одеж- </a:t>
            </a:r>
            <a:r>
              <a:rPr lang="ru-RU" i="1" dirty="0" err="1"/>
              <a:t>ды</a:t>
            </a:r>
            <a:r>
              <a:rPr lang="ru-RU" i="1" dirty="0"/>
              <a:t> не имам, да </a:t>
            </a:r>
            <a:r>
              <a:rPr lang="ru-RU" i="1" dirty="0" err="1"/>
              <a:t>вниду</a:t>
            </a:r>
            <a:r>
              <a:rPr lang="ru-RU" i="1" dirty="0"/>
              <a:t> в </a:t>
            </a:r>
            <a:r>
              <a:rPr lang="ru-RU" i="1" dirty="0" err="1"/>
              <a:t>онь</a:t>
            </a:r>
            <a:r>
              <a:rPr lang="ru-RU" i="1" dirty="0"/>
              <a:t> (в него); просвети одеяние души </a:t>
            </a:r>
            <a:r>
              <a:rPr lang="ru-RU" i="1" dirty="0" err="1"/>
              <a:t>моея</a:t>
            </a:r>
            <a:r>
              <a:rPr lang="ru-RU" i="1" dirty="0"/>
              <a:t>, </a:t>
            </a:r>
            <a:r>
              <a:rPr lang="ru-RU" i="1" dirty="0" err="1"/>
              <a:t>Светодавче</a:t>
            </a:r>
            <a:r>
              <a:rPr lang="ru-RU" i="1" dirty="0"/>
              <a:t>, и спаси </a:t>
            </a:r>
            <a:r>
              <a:rPr lang="ru-RU" i="1" dirty="0" err="1"/>
              <a:t>мя</a:t>
            </a:r>
            <a:r>
              <a:rPr lang="ru-RU" dirty="0"/>
              <a:t>" </a:t>
            </a:r>
            <a:r>
              <a:rPr lang="ru-RU" dirty="0" smtClean="0"/>
              <a:t> </a:t>
            </a:r>
            <a:r>
              <a:rPr lang="en-US" dirty="0" smtClean="0"/>
              <a:t>[</a:t>
            </a:r>
            <a:r>
              <a:rPr lang="ru-RU" dirty="0" smtClean="0"/>
              <a:t>Русский перевод: «Чертог </a:t>
            </a:r>
            <a:r>
              <a:rPr lang="ru-RU" dirty="0"/>
              <a:t>Твой вижу я, Спаситель мой, украшенным, </a:t>
            </a:r>
            <a:r>
              <a:rPr lang="ru-RU" dirty="0" smtClean="0"/>
              <a:t>но </a:t>
            </a:r>
            <a:r>
              <a:rPr lang="ru-RU" dirty="0"/>
              <a:t>одежды не имею, чтобы войти в него</a:t>
            </a:r>
            <a:r>
              <a:rPr lang="ru-RU" dirty="0" smtClean="0"/>
              <a:t>. </a:t>
            </a:r>
            <a:r>
              <a:rPr lang="ru-RU" dirty="0"/>
              <a:t>Сделай светлым одеяние души моей</a:t>
            </a:r>
            <a:r>
              <a:rPr lang="ru-RU" dirty="0" smtClean="0"/>
              <a:t>, </a:t>
            </a:r>
            <a:r>
              <a:rPr lang="ru-RU" dirty="0"/>
              <a:t>Податель света, и спаси </a:t>
            </a:r>
            <a:r>
              <a:rPr lang="ru-RU" dirty="0" smtClean="0"/>
              <a:t>меня»</a:t>
            </a:r>
            <a:r>
              <a:rPr lang="en-US" dirty="0" smtClean="0"/>
              <a:t>]</a:t>
            </a:r>
            <a:r>
              <a:rPr lang="ru-RU" dirty="0" smtClean="0"/>
              <a:t>.</a:t>
            </a:r>
          </a:p>
          <a:p>
            <a:pPr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К утрени присоединяется 1-й час.</a:t>
            </a:r>
          </a:p>
        </p:txBody>
      </p:sp>
    </p:spTree>
    <p:extLst>
      <p:ext uri="{BB962C8B-B14F-4D97-AF65-F5344CB8AC3E}">
        <p14:creationId xmlns:p14="http://schemas.microsoft.com/office/powerpoint/2010/main" val="132596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332656"/>
            <a:ext cx="7746064" cy="6408712"/>
          </a:xfrm>
        </p:spPr>
        <p:txBody>
          <a:bodyPr>
            <a:noAutofit/>
          </a:bodyPr>
          <a:lstStyle/>
          <a:p>
            <a:pPr marL="82296" indent="457200" algn="just">
              <a:spcBef>
                <a:spcPts val="0"/>
              </a:spcBef>
              <a:buNone/>
            </a:pPr>
            <a:r>
              <a:rPr lang="ru-RU" sz="1600" dirty="0"/>
              <a:t>В</a:t>
            </a:r>
            <a:r>
              <a:rPr lang="ru-RU" sz="1600" dirty="0" smtClean="0"/>
              <a:t> </a:t>
            </a:r>
            <a:r>
              <a:rPr lang="ru-RU" sz="1600" dirty="0"/>
              <a:t>конце служб - утрени, изобразительных и литургии, - бывает </a:t>
            </a:r>
            <a:r>
              <a:rPr lang="ru-RU" sz="1600" b="1" dirty="0"/>
              <a:t>особый </a:t>
            </a:r>
            <a:r>
              <a:rPr lang="ru-RU" sz="1600" b="1" dirty="0" err="1"/>
              <a:t>отпуст</a:t>
            </a:r>
            <a:r>
              <a:rPr lang="ru-RU" sz="1600" dirty="0"/>
              <a:t>: "</a:t>
            </a:r>
            <a:r>
              <a:rPr lang="ru-RU" sz="1600" i="1" dirty="0" err="1"/>
              <a:t>Грядый</a:t>
            </a:r>
            <a:r>
              <a:rPr lang="ru-RU" sz="1600" i="1" dirty="0"/>
              <a:t> Господь на вольную страсть нашего ради спасения, Христос истинный Бог наш, молитвами </a:t>
            </a:r>
            <a:r>
              <a:rPr lang="ru-RU" sz="1600" i="1" dirty="0" err="1"/>
              <a:t>Пречистыя</a:t>
            </a:r>
            <a:r>
              <a:rPr lang="ru-RU" sz="1600" i="1" dirty="0"/>
              <a:t> </a:t>
            </a:r>
            <a:r>
              <a:rPr lang="ru-RU" sz="1600" i="1" dirty="0" err="1"/>
              <a:t>Своея</a:t>
            </a:r>
            <a:r>
              <a:rPr lang="ru-RU" sz="1600" i="1" dirty="0"/>
              <a:t> </a:t>
            </a:r>
            <a:r>
              <a:rPr lang="ru-RU" sz="1600" i="1" dirty="0" err="1"/>
              <a:t>Матере</a:t>
            </a:r>
            <a:r>
              <a:rPr lang="ru-RU" sz="1600" i="1" dirty="0"/>
              <a:t>, святых славных и </a:t>
            </a:r>
            <a:r>
              <a:rPr lang="ru-RU" sz="1600" i="1" dirty="0" err="1"/>
              <a:t>всехвальных</a:t>
            </a:r>
            <a:r>
              <a:rPr lang="ru-RU" sz="1600" i="1" dirty="0"/>
              <a:t> апостол, святых праведных </a:t>
            </a:r>
            <a:r>
              <a:rPr lang="ru-RU" sz="1600" i="1" dirty="0" err="1"/>
              <a:t>Богоотец</a:t>
            </a:r>
            <a:r>
              <a:rPr lang="ru-RU" sz="1600" i="1" dirty="0"/>
              <a:t> </a:t>
            </a:r>
            <a:r>
              <a:rPr lang="ru-RU" sz="1600" i="1" dirty="0" err="1"/>
              <a:t>Иоакима</a:t>
            </a:r>
            <a:r>
              <a:rPr lang="ru-RU" sz="1600" i="1" dirty="0"/>
              <a:t> и Анны и всех </a:t>
            </a:r>
            <a:r>
              <a:rPr lang="ru-RU" sz="1600" i="1" dirty="0" smtClean="0"/>
              <a:t>святых».</a:t>
            </a:r>
          </a:p>
          <a:p>
            <a:pPr marL="82296" indent="457200" algn="just">
              <a:spcBef>
                <a:spcPts val="0"/>
              </a:spcBef>
              <a:buNone/>
            </a:pPr>
            <a:r>
              <a:rPr lang="ru-RU" sz="1600" b="1" dirty="0" smtClean="0"/>
              <a:t>На </a:t>
            </a:r>
            <a:r>
              <a:rPr lang="ru-RU" sz="1600" b="1" dirty="0"/>
              <a:t>3-м, 6-м и 9-м часах </a:t>
            </a:r>
            <a:r>
              <a:rPr lang="ru-RU" sz="1600" dirty="0"/>
              <a:t>последовательно и сполна </a:t>
            </a:r>
            <a:r>
              <a:rPr lang="ru-RU" sz="1600" b="1" dirty="0"/>
              <a:t>прочитывается все Четве­роевангелие </a:t>
            </a:r>
            <a:r>
              <a:rPr lang="ru-RU" sz="1600" dirty="0"/>
              <a:t>(в 9-ти отделах) до слов: "Ныне </a:t>
            </a:r>
            <a:r>
              <a:rPr lang="ru-RU" sz="1600" dirty="0" err="1"/>
              <a:t>прославися</a:t>
            </a:r>
            <a:r>
              <a:rPr lang="ru-RU" sz="1600" dirty="0"/>
              <a:t> Сын Человеческий..." (Ин. 13, 32). Евангелие читается </a:t>
            </a:r>
            <a:r>
              <a:rPr lang="ru-RU" sz="1600" dirty="0" smtClean="0"/>
              <a:t>на </a:t>
            </a:r>
            <a:r>
              <a:rPr lang="ru-RU" sz="1600" dirty="0"/>
              <a:t>середине </a:t>
            </a:r>
            <a:r>
              <a:rPr lang="ru-RU" sz="1600" dirty="0" smtClean="0"/>
              <a:t>храма.</a:t>
            </a:r>
          </a:p>
          <a:p>
            <a:pPr marL="82296" indent="457200" algn="just">
              <a:spcBef>
                <a:spcPts val="0"/>
              </a:spcBef>
              <a:buNone/>
            </a:pPr>
            <a:r>
              <a:rPr lang="ru-RU" sz="1600" b="1" dirty="0"/>
              <a:t>Паремии</a:t>
            </a:r>
            <a:r>
              <a:rPr lang="ru-RU" sz="1600" dirty="0"/>
              <a:t>, в отличие от паремий св. </a:t>
            </a:r>
            <a:r>
              <a:rPr lang="ru-RU" sz="1600" dirty="0" err="1"/>
              <a:t>Четыредесятницы</a:t>
            </a:r>
            <a:r>
              <a:rPr lang="ru-RU" sz="1600" dirty="0"/>
              <a:t>, </a:t>
            </a:r>
            <a:r>
              <a:rPr lang="ru-RU" sz="1600" b="1" dirty="0"/>
              <a:t>взяты из других ветхозаветных </a:t>
            </a:r>
            <a:r>
              <a:rPr lang="ru-RU" sz="1600" b="1" dirty="0" smtClean="0"/>
              <a:t>книг</a:t>
            </a:r>
            <a:r>
              <a:rPr lang="ru-RU" sz="1600" dirty="0" smtClean="0"/>
              <a:t>. </a:t>
            </a:r>
            <a:r>
              <a:rPr lang="ru-RU" sz="1600" dirty="0"/>
              <a:t>Так, на 6-м часе, вместо пророчества Исаии, читается пророчество </a:t>
            </a:r>
            <a:r>
              <a:rPr lang="ru-RU" sz="1600" dirty="0" err="1" smtClean="0"/>
              <a:t>Иезекииля</a:t>
            </a:r>
            <a:r>
              <a:rPr lang="ru-RU" sz="1600" dirty="0" smtClean="0"/>
              <a:t>. </a:t>
            </a:r>
            <a:r>
              <a:rPr lang="ru-RU" sz="1600" dirty="0"/>
              <a:t>На вечерни </a:t>
            </a:r>
            <a:r>
              <a:rPr lang="ru-RU" sz="1600" dirty="0" smtClean="0"/>
              <a:t>(в </a:t>
            </a:r>
            <a:r>
              <a:rPr lang="ru-RU" sz="1600" dirty="0"/>
              <a:t>первые четыре дня </a:t>
            </a:r>
            <a:r>
              <a:rPr lang="ru-RU" sz="1600" dirty="0" smtClean="0"/>
              <a:t> Страстной седмицы) первая паремия </a:t>
            </a:r>
            <a:r>
              <a:rPr lang="ru-RU" sz="1600" dirty="0"/>
              <a:t>читается </a:t>
            </a:r>
            <a:r>
              <a:rPr lang="ru-RU" sz="1600" dirty="0" smtClean="0"/>
              <a:t>не </a:t>
            </a:r>
            <a:r>
              <a:rPr lang="ru-RU" sz="1600" dirty="0"/>
              <a:t>из книги Бытия, а из книги </a:t>
            </a:r>
            <a:r>
              <a:rPr lang="ru-RU" sz="1600" dirty="0" smtClean="0"/>
              <a:t>Исход. </a:t>
            </a:r>
            <a:r>
              <a:rPr lang="ru-RU" sz="1600" dirty="0"/>
              <a:t>Вторая паремия </a:t>
            </a:r>
            <a:r>
              <a:rPr lang="ru-RU" sz="1600" dirty="0" smtClean="0"/>
              <a:t>читается </a:t>
            </a:r>
            <a:r>
              <a:rPr lang="ru-RU" sz="1600" dirty="0"/>
              <a:t>из книги Иова </a:t>
            </a:r>
            <a:r>
              <a:rPr lang="ru-RU" sz="1600" dirty="0" smtClean="0"/>
              <a:t>( до </a:t>
            </a:r>
            <a:r>
              <a:rPr lang="ru-RU" sz="1600" dirty="0"/>
              <a:t>этого из книги Премудрости </a:t>
            </a:r>
            <a:r>
              <a:rPr lang="ru-RU" sz="1600" dirty="0" smtClean="0"/>
              <a:t>Соломона).</a:t>
            </a:r>
          </a:p>
          <a:p>
            <a:pPr marL="82296" indent="457200" algn="just">
              <a:spcBef>
                <a:spcPts val="0"/>
              </a:spcBef>
              <a:buNone/>
            </a:pPr>
            <a:r>
              <a:rPr lang="ru-RU" sz="1600" dirty="0"/>
              <a:t>С</a:t>
            </a:r>
            <a:r>
              <a:rPr lang="ru-RU" sz="1600" dirty="0" smtClean="0"/>
              <a:t>овершается </a:t>
            </a:r>
            <a:r>
              <a:rPr lang="ru-RU" sz="1600" b="1" dirty="0"/>
              <a:t>литургия Преждеосвященных </a:t>
            </a:r>
            <a:r>
              <a:rPr lang="ru-RU" sz="1600" b="1" dirty="0" smtClean="0"/>
              <a:t>Даров</a:t>
            </a:r>
            <a:r>
              <a:rPr lang="ru-RU" sz="1600" dirty="0" smtClean="0"/>
              <a:t>. Вход совершается </a:t>
            </a:r>
            <a:r>
              <a:rPr lang="ru-RU" sz="1600" dirty="0"/>
              <a:t>с </a:t>
            </a:r>
            <a:r>
              <a:rPr lang="ru-RU" sz="1600" dirty="0" smtClean="0"/>
              <a:t>Евангелием. </a:t>
            </a:r>
            <a:r>
              <a:rPr lang="ru-RU" sz="1600" dirty="0"/>
              <a:t>После пения "Да исправится молитва моя..." и молитвы св. Ефрема Сирина с великими поклонами читается Евангелие, соответствующее воспоминанию каждого дня </a:t>
            </a:r>
            <a:r>
              <a:rPr lang="ru-RU" sz="1600" dirty="0" smtClean="0"/>
              <a:t>. Апостол не читается. </a:t>
            </a:r>
            <a:r>
              <a:rPr lang="ru-RU" sz="1600" dirty="0"/>
              <a:t>В Великую Среду в конце литургии (после "Буди имя Господне" и возгласа "Благословение Господне на вас...") последний раз читается молитва св. Ефрема Сирина с тремя великими поклонами. </a:t>
            </a:r>
            <a:endParaRPr lang="ru-RU" sz="1600" dirty="0" smtClean="0"/>
          </a:p>
          <a:p>
            <a:pPr marL="82296" indent="457200" algn="just">
              <a:spcBef>
                <a:spcPts val="0"/>
              </a:spcBef>
              <a:buNone/>
            </a:pPr>
            <a:r>
              <a:rPr lang="ru-RU" sz="1600" dirty="0"/>
              <a:t>В Страстную седмицу, как и в первую седмицу Великого поста, не бывает поминовения усопших и не совершается празднование памяти святых, так как вся седмица посвящена исключительно воспоминанию страданий и крестной смерти </a:t>
            </a:r>
            <a:r>
              <a:rPr lang="ru-RU" sz="1600" dirty="0" smtClean="0"/>
              <a:t>Господа.</a:t>
            </a:r>
          </a:p>
          <a:p>
            <a:pPr marL="82296" indent="457200" algn="just">
              <a:spcBef>
                <a:spcPts val="0"/>
              </a:spcBef>
              <a:buNone/>
            </a:pPr>
            <a:r>
              <a:rPr lang="ru-RU" sz="1600" dirty="0"/>
              <a:t>Кафизмы </a:t>
            </a:r>
            <a:r>
              <a:rPr lang="ru-RU" sz="1600" dirty="0" smtClean="0"/>
              <a:t>с Великой среды до </a:t>
            </a:r>
            <a:r>
              <a:rPr lang="ru-RU" sz="1600" dirty="0" err="1" smtClean="0"/>
              <a:t>Антипасхи</a:t>
            </a:r>
            <a:r>
              <a:rPr lang="ru-RU" sz="1600" dirty="0" smtClean="0"/>
              <a:t> за богослужением не исполняются (за исключением 17-й кафизмы в Великую субботу).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77174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Великий четверг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82296" indent="457200" algn="just">
              <a:lnSpc>
                <a:spcPct val="110000"/>
              </a:lnSpc>
              <a:buNone/>
            </a:pPr>
            <a:r>
              <a:rPr lang="ru-RU" dirty="0"/>
              <a:t>В этот день в богослужении воспоминаются четыре важ­нейших события из жизни Христа Спасителя: Тайная Вечеря, на которой Господь установил новозаветное таинство св. Ев­харистии; омовение ног ученикам в знак глубокого смирения и любви к ним; молитва в саду Гефсиманском и предательство Иисуса Христа Иудою на страдания и </a:t>
            </a:r>
            <a:r>
              <a:rPr lang="ru-RU" dirty="0" smtClean="0"/>
              <a:t>смерть.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741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0"/>
            <a:ext cx="7498080" cy="54868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Особенности богослужения Великого Четверга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692696"/>
            <a:ext cx="8100392" cy="6165304"/>
          </a:xfrm>
        </p:spPr>
        <p:txBody>
          <a:bodyPr>
            <a:noAutofit/>
          </a:bodyPr>
          <a:lstStyle/>
          <a:p>
            <a:pPr marL="82296" indent="457200" algn="just">
              <a:spcBef>
                <a:spcPts val="0"/>
              </a:spcBef>
              <a:buNone/>
            </a:pPr>
            <a:r>
              <a:rPr lang="ru-RU" sz="1600" dirty="0" smtClean="0"/>
              <a:t>Накануне вечером (в Среду) совершается малое повечерие и утреня с 1-м часом.</a:t>
            </a:r>
          </a:p>
          <a:p>
            <a:pPr marL="82296" indent="457200" algn="just">
              <a:spcBef>
                <a:spcPts val="0"/>
              </a:spcBef>
              <a:buNone/>
            </a:pPr>
            <a:r>
              <a:rPr lang="ru-RU" sz="1600" dirty="0" smtClean="0"/>
              <a:t>Утром со</a:t>
            </a:r>
            <a:r>
              <a:rPr lang="ru-RU" sz="1600" dirty="0"/>
              <a:t>в</a:t>
            </a:r>
            <a:r>
              <a:rPr lang="ru-RU" sz="1600" dirty="0" smtClean="0"/>
              <a:t>ершается 3-й, 6-й и 9-й час, изобразительные, литургия </a:t>
            </a:r>
            <a:r>
              <a:rPr lang="ru-RU" sz="1600" dirty="0" err="1" smtClean="0"/>
              <a:t>свт</a:t>
            </a:r>
            <a:r>
              <a:rPr lang="ru-RU" sz="1600" dirty="0" smtClean="0"/>
              <a:t>. Василия Великого в соединении с вечерней.</a:t>
            </a:r>
          </a:p>
          <a:p>
            <a:pPr marL="82296" indent="457200" algn="just">
              <a:spcBef>
                <a:spcPts val="0"/>
              </a:spcBef>
              <a:buNone/>
            </a:pPr>
            <a:r>
              <a:rPr lang="ru-RU" sz="1600" dirty="0" smtClean="0"/>
              <a:t>На утрени, после «</a:t>
            </a:r>
            <a:r>
              <a:rPr lang="ru-RU" sz="1600" dirty="0" err="1" smtClean="0"/>
              <a:t>аллилуия</a:t>
            </a:r>
            <a:r>
              <a:rPr lang="ru-RU" sz="1600" dirty="0" smtClean="0"/>
              <a:t>» поется трижды особым напевом </a:t>
            </a:r>
            <a:r>
              <a:rPr lang="ru-RU" sz="1600" b="1" dirty="0" smtClean="0"/>
              <a:t>тропарь </a:t>
            </a:r>
            <a:r>
              <a:rPr lang="ru-RU" sz="1600" b="1" dirty="0"/>
              <a:t>Великого Четверга</a:t>
            </a:r>
            <a:r>
              <a:rPr lang="ru-RU" sz="1600" dirty="0"/>
              <a:t>: </a:t>
            </a:r>
            <a:r>
              <a:rPr lang="ru-RU" sz="1600" dirty="0" smtClean="0"/>
              <a:t> «</a:t>
            </a:r>
            <a:r>
              <a:rPr lang="ru-RU" sz="1600" dirty="0" err="1" smtClean="0"/>
              <a:t>Егда</a:t>
            </a:r>
            <a:r>
              <a:rPr lang="ru-RU" sz="1600" dirty="0" smtClean="0"/>
              <a:t> </a:t>
            </a:r>
            <a:r>
              <a:rPr lang="ru-RU" sz="1600" dirty="0" err="1"/>
              <a:t>славнии</a:t>
            </a:r>
            <a:r>
              <a:rPr lang="ru-RU" sz="1600" dirty="0"/>
              <a:t> </a:t>
            </a:r>
            <a:r>
              <a:rPr lang="ru-RU" sz="1600" dirty="0" smtClean="0"/>
              <a:t>ученицы </a:t>
            </a:r>
            <a:r>
              <a:rPr lang="ru-RU" sz="1600" dirty="0"/>
              <a:t>на </a:t>
            </a:r>
            <a:r>
              <a:rPr lang="ru-RU" sz="1600" dirty="0" err="1"/>
              <a:t>умовении</a:t>
            </a:r>
            <a:r>
              <a:rPr lang="ru-RU" sz="1600" dirty="0"/>
              <a:t> Вечери </a:t>
            </a:r>
            <a:r>
              <a:rPr lang="ru-RU" sz="1600" dirty="0" err="1"/>
              <a:t>просвещахуся</a:t>
            </a:r>
            <a:r>
              <a:rPr lang="ru-RU" sz="1600" dirty="0"/>
              <a:t>, </a:t>
            </a:r>
            <a:r>
              <a:rPr lang="ru-RU" sz="1600" dirty="0" smtClean="0"/>
              <a:t>тогда </a:t>
            </a:r>
            <a:r>
              <a:rPr lang="ru-RU" sz="1600" dirty="0"/>
              <a:t>Иуда </a:t>
            </a:r>
            <a:r>
              <a:rPr lang="ru-RU" sz="1600" dirty="0" err="1" smtClean="0"/>
              <a:t>злочестивый</a:t>
            </a:r>
            <a:r>
              <a:rPr lang="ru-RU" sz="1600" dirty="0" smtClean="0"/>
              <a:t> </a:t>
            </a:r>
            <a:r>
              <a:rPr lang="ru-RU" sz="1600" dirty="0"/>
              <a:t>сребролюбием </a:t>
            </a:r>
            <a:r>
              <a:rPr lang="ru-RU" sz="1600" dirty="0" err="1"/>
              <a:t>недуговав</a:t>
            </a:r>
            <a:r>
              <a:rPr lang="ru-RU" sz="1600" dirty="0"/>
              <a:t> </a:t>
            </a:r>
            <a:r>
              <a:rPr lang="ru-RU" sz="1600" dirty="0" err="1"/>
              <a:t>омрачашеся</a:t>
            </a:r>
            <a:r>
              <a:rPr lang="ru-RU" sz="1600" dirty="0"/>
              <a:t>, </a:t>
            </a:r>
            <a:r>
              <a:rPr lang="ru-RU" sz="1600" dirty="0" smtClean="0"/>
              <a:t>и </a:t>
            </a:r>
            <a:r>
              <a:rPr lang="ru-RU" sz="1600" dirty="0"/>
              <a:t>беззаконным судиям Тебе </a:t>
            </a:r>
            <a:r>
              <a:rPr lang="ru-RU" sz="1600" dirty="0" err="1"/>
              <a:t>праведнаго</a:t>
            </a:r>
            <a:r>
              <a:rPr lang="ru-RU" sz="1600" dirty="0"/>
              <a:t> Судию предает</a:t>
            </a:r>
            <a:r>
              <a:rPr lang="ru-RU" sz="1600" dirty="0" smtClean="0"/>
              <a:t>. </a:t>
            </a:r>
            <a:r>
              <a:rPr lang="ru-RU" sz="1600" dirty="0" err="1"/>
              <a:t>Виждь</a:t>
            </a:r>
            <a:r>
              <a:rPr lang="ru-RU" sz="1600" dirty="0"/>
              <a:t> имений рачителю, </a:t>
            </a:r>
            <a:r>
              <a:rPr lang="ru-RU" sz="1600" dirty="0" smtClean="0"/>
              <a:t>сих </a:t>
            </a:r>
            <a:r>
              <a:rPr lang="ru-RU" sz="1600" dirty="0"/>
              <a:t>ради удавление </a:t>
            </a:r>
            <a:r>
              <a:rPr lang="ru-RU" sz="1600" dirty="0" err="1"/>
              <a:t>употребивша</a:t>
            </a:r>
            <a:r>
              <a:rPr lang="ru-RU" sz="1600" dirty="0"/>
              <a:t>! </a:t>
            </a:r>
            <a:r>
              <a:rPr lang="ru-RU" sz="1600" dirty="0" err="1" smtClean="0"/>
              <a:t>Бежи</a:t>
            </a:r>
            <a:r>
              <a:rPr lang="ru-RU" sz="1600" dirty="0" smtClean="0"/>
              <a:t> </a:t>
            </a:r>
            <a:r>
              <a:rPr lang="ru-RU" sz="1600" dirty="0" err="1"/>
              <a:t>несытыя</a:t>
            </a:r>
            <a:r>
              <a:rPr lang="ru-RU" sz="1600" dirty="0"/>
              <a:t> души, </a:t>
            </a:r>
            <a:r>
              <a:rPr lang="ru-RU" sz="1600" dirty="0" smtClean="0"/>
              <a:t>Учителю </a:t>
            </a:r>
            <a:r>
              <a:rPr lang="ru-RU" sz="1600" dirty="0"/>
              <a:t>таковая </a:t>
            </a:r>
            <a:r>
              <a:rPr lang="ru-RU" sz="1600" dirty="0" err="1"/>
              <a:t>дерзнувшия</a:t>
            </a:r>
            <a:r>
              <a:rPr lang="ru-RU" sz="1600" dirty="0"/>
              <a:t>: </a:t>
            </a:r>
            <a:r>
              <a:rPr lang="ru-RU" sz="1600" dirty="0" smtClean="0"/>
              <a:t>Иже </a:t>
            </a:r>
            <a:r>
              <a:rPr lang="ru-RU" sz="1600" dirty="0"/>
              <a:t>о всех </a:t>
            </a:r>
            <a:r>
              <a:rPr lang="ru-RU" sz="1600" dirty="0" err="1"/>
              <a:t>благий</a:t>
            </a:r>
            <a:r>
              <a:rPr lang="ru-RU" sz="1600" dirty="0"/>
              <a:t>, Господи слава </a:t>
            </a:r>
            <a:r>
              <a:rPr lang="ru-RU" sz="1600" dirty="0" smtClean="0"/>
              <a:t>Тебе». </a:t>
            </a:r>
            <a:r>
              <a:rPr lang="en-US" sz="1600" dirty="0" smtClean="0"/>
              <a:t>[</a:t>
            </a:r>
            <a:r>
              <a:rPr lang="ru-RU" sz="1600" dirty="0" smtClean="0"/>
              <a:t>Русский перевод:  «Когда </a:t>
            </a:r>
            <a:r>
              <a:rPr lang="ru-RU" sz="1600" dirty="0"/>
              <a:t>славные ученики </a:t>
            </a:r>
            <a:r>
              <a:rPr lang="ru-RU" sz="1600" dirty="0" smtClean="0"/>
              <a:t>при </a:t>
            </a:r>
            <a:r>
              <a:rPr lang="ru-RU" sz="1600" dirty="0" err="1"/>
              <a:t>умовении</a:t>
            </a:r>
            <a:r>
              <a:rPr lang="ru-RU" sz="1600" dirty="0"/>
              <a:t> на вечере просвещались, </a:t>
            </a:r>
            <a:r>
              <a:rPr lang="ru-RU" sz="1600" dirty="0" smtClean="0"/>
              <a:t>тогда </a:t>
            </a:r>
            <a:r>
              <a:rPr lang="ru-RU" sz="1600" dirty="0"/>
              <a:t>Иуда нечестивый, заболевший сребролюбием, омрачался </a:t>
            </a:r>
            <a:r>
              <a:rPr lang="ru-RU" sz="1600" dirty="0" smtClean="0"/>
              <a:t>и </a:t>
            </a:r>
            <a:r>
              <a:rPr lang="ru-RU" sz="1600" dirty="0"/>
              <a:t>беззаконным судьям Тебя, Праведного Судию, предает</a:t>
            </a:r>
            <a:r>
              <a:rPr lang="ru-RU" sz="1600" dirty="0" smtClean="0"/>
              <a:t>. </a:t>
            </a:r>
            <a:r>
              <a:rPr lang="ru-RU" sz="1600" dirty="0"/>
              <a:t>Смотри, любитель стяжаний, </a:t>
            </a:r>
            <a:r>
              <a:rPr lang="ru-RU" sz="1600" dirty="0" smtClean="0"/>
              <a:t>на </a:t>
            </a:r>
            <a:r>
              <a:rPr lang="ru-RU" sz="1600" dirty="0"/>
              <a:t>удавление из-за них стяжавшего! </a:t>
            </a:r>
            <a:r>
              <a:rPr lang="ru-RU" sz="1600" dirty="0" smtClean="0"/>
              <a:t>Беги </a:t>
            </a:r>
            <a:r>
              <a:rPr lang="ru-RU" sz="1600" dirty="0"/>
              <a:t>от ненасытной души, </a:t>
            </a:r>
            <a:r>
              <a:rPr lang="ru-RU" sz="1600" dirty="0" smtClean="0"/>
              <a:t>на </a:t>
            </a:r>
            <a:r>
              <a:rPr lang="ru-RU" sz="1600" dirty="0"/>
              <a:t>такое против Учителя дерзнувшей! </a:t>
            </a:r>
            <a:r>
              <a:rPr lang="ru-RU" sz="1600" dirty="0" smtClean="0"/>
              <a:t>Господи</a:t>
            </a:r>
            <a:r>
              <a:rPr lang="ru-RU" sz="1600" dirty="0"/>
              <a:t>, ко всем благой, слава Тебе</a:t>
            </a:r>
            <a:r>
              <a:rPr lang="ru-RU" sz="1600" dirty="0" smtClean="0"/>
              <a:t>!»</a:t>
            </a:r>
            <a:r>
              <a:rPr lang="en-US" sz="1600" dirty="0" smtClean="0"/>
              <a:t>]</a:t>
            </a:r>
            <a:endParaRPr lang="ru-RU" sz="1600" dirty="0" smtClean="0"/>
          </a:p>
          <a:p>
            <a:pPr marL="82296" indent="457200" algn="just">
              <a:spcBef>
                <a:spcPts val="0"/>
              </a:spcBef>
              <a:buNone/>
            </a:pPr>
            <a:r>
              <a:rPr lang="ru-RU" sz="1600" dirty="0" smtClean="0"/>
              <a:t>Сразу после пения тропаря читается Евангелие.</a:t>
            </a:r>
          </a:p>
          <a:p>
            <a:pPr marL="82296" indent="457200" algn="just">
              <a:spcBef>
                <a:spcPts val="0"/>
              </a:spcBef>
              <a:buNone/>
            </a:pPr>
            <a:r>
              <a:rPr lang="ru-RU" sz="1600" dirty="0" smtClean="0"/>
              <a:t>Поется полный канон. </a:t>
            </a:r>
          </a:p>
          <a:p>
            <a:pPr marL="82296" indent="457200" algn="just">
              <a:spcBef>
                <a:spcPts val="0"/>
              </a:spcBef>
              <a:buNone/>
            </a:pPr>
            <a:r>
              <a:rPr lang="ru-RU" sz="1600" dirty="0" smtClean="0"/>
              <a:t>Кондак: «Взяв </a:t>
            </a:r>
            <a:r>
              <a:rPr lang="ru-RU" sz="1600" dirty="0"/>
              <a:t>хлеб в руки, предатель </a:t>
            </a:r>
            <a:r>
              <a:rPr lang="ru-RU" sz="1600" dirty="0" smtClean="0"/>
              <a:t>тайно </a:t>
            </a:r>
            <a:r>
              <a:rPr lang="ru-RU" sz="1600" dirty="0"/>
              <a:t>их же простирает </a:t>
            </a:r>
            <a:r>
              <a:rPr lang="ru-RU" sz="1600" dirty="0" smtClean="0"/>
              <a:t>и </a:t>
            </a:r>
            <a:r>
              <a:rPr lang="ru-RU" sz="1600" dirty="0"/>
              <a:t>берет цену Создавшего Своими руками человека; </a:t>
            </a:r>
            <a:r>
              <a:rPr lang="ru-RU" sz="1600" dirty="0" smtClean="0"/>
              <a:t>и </a:t>
            </a:r>
            <a:r>
              <a:rPr lang="ru-RU" sz="1600" dirty="0"/>
              <a:t>неисправим остался </a:t>
            </a:r>
            <a:r>
              <a:rPr lang="ru-RU" sz="1600" dirty="0" smtClean="0"/>
              <a:t>Иуда</a:t>
            </a:r>
            <a:r>
              <a:rPr lang="ru-RU" sz="1600" dirty="0"/>
              <a:t>, раб и </a:t>
            </a:r>
            <a:r>
              <a:rPr lang="ru-RU" sz="1600" dirty="0" smtClean="0"/>
              <a:t>льстец».</a:t>
            </a:r>
          </a:p>
          <a:p>
            <a:pPr marL="82296" indent="457200" algn="just">
              <a:spcBef>
                <a:spcPts val="0"/>
              </a:spcBef>
              <a:buNone/>
            </a:pPr>
            <a:r>
              <a:rPr lang="ru-RU" sz="1600" dirty="0" smtClean="0"/>
              <a:t> «Честнейшую» не поется. </a:t>
            </a:r>
          </a:p>
          <a:p>
            <a:pPr marL="82296" indent="457200" algn="just">
              <a:spcBef>
                <a:spcPts val="0"/>
              </a:spcBef>
              <a:buNone/>
            </a:pPr>
            <a:r>
              <a:rPr lang="ru-RU" sz="1600" dirty="0" smtClean="0"/>
              <a:t>После 9-й песни канона трижды поется </a:t>
            </a:r>
            <a:r>
              <a:rPr lang="ru-RU" sz="1600" dirty="0" err="1" smtClean="0"/>
              <a:t>эксапостиларий</a:t>
            </a:r>
            <a:r>
              <a:rPr lang="ru-RU" sz="1600" dirty="0" smtClean="0"/>
              <a:t>: «</a:t>
            </a:r>
            <a:r>
              <a:rPr lang="ru-RU" sz="1600" dirty="0"/>
              <a:t>Чертог Твой </a:t>
            </a:r>
            <a:r>
              <a:rPr lang="ru-RU" sz="1600" dirty="0" err="1"/>
              <a:t>вижду</a:t>
            </a:r>
            <a:r>
              <a:rPr lang="ru-RU" sz="1600" dirty="0"/>
              <a:t> Спасе мой, украшенный, </a:t>
            </a:r>
            <a:r>
              <a:rPr lang="ru-RU" sz="1600" dirty="0" smtClean="0"/>
              <a:t>и </a:t>
            </a:r>
            <a:r>
              <a:rPr lang="ru-RU" sz="1600" dirty="0"/>
              <a:t>одежды не имам да </a:t>
            </a:r>
            <a:r>
              <a:rPr lang="ru-RU" sz="1600" dirty="0" err="1"/>
              <a:t>вниду</a:t>
            </a:r>
            <a:r>
              <a:rPr lang="ru-RU" sz="1600" dirty="0"/>
              <a:t> вонь: </a:t>
            </a:r>
            <a:r>
              <a:rPr lang="ru-RU" sz="1600" dirty="0" smtClean="0"/>
              <a:t>просвети </a:t>
            </a:r>
            <a:r>
              <a:rPr lang="ru-RU" sz="1600" dirty="0"/>
              <a:t>одеяние души </a:t>
            </a:r>
            <a:r>
              <a:rPr lang="ru-RU" sz="1600" dirty="0" err="1"/>
              <a:t>моея</a:t>
            </a:r>
            <a:r>
              <a:rPr lang="ru-RU" sz="1600" dirty="0"/>
              <a:t> </a:t>
            </a:r>
            <a:r>
              <a:rPr lang="ru-RU" sz="1600" dirty="0" err="1" smtClean="0"/>
              <a:t>Светодавче</a:t>
            </a:r>
            <a:r>
              <a:rPr lang="ru-RU" sz="1600" dirty="0"/>
              <a:t>, и спаси </a:t>
            </a:r>
            <a:r>
              <a:rPr lang="ru-RU" sz="1600" dirty="0" err="1" smtClean="0"/>
              <a:t>мя</a:t>
            </a:r>
            <a:r>
              <a:rPr lang="ru-RU" sz="1600" dirty="0" smtClean="0"/>
              <a:t>».</a:t>
            </a:r>
          </a:p>
          <a:p>
            <a:pPr marL="82296" indent="457200" algn="just">
              <a:spcBef>
                <a:spcPts val="0"/>
              </a:spcBef>
              <a:buNone/>
            </a:pPr>
            <a:r>
              <a:rPr lang="ru-RU" sz="1600" dirty="0" smtClean="0"/>
              <a:t>К утрени присоединяется  1-й час, на котором читается паремия из книги пророка Иеремии, </a:t>
            </a:r>
            <a:r>
              <a:rPr lang="ru-RU" sz="1600" dirty="0"/>
              <a:t>в которой изображается кротость Божественного Страдальца и злоба Его врагов. Чтение паремии предваряется и заключается пением </a:t>
            </a:r>
            <a:r>
              <a:rPr lang="ru-RU" sz="1600" dirty="0" err="1" smtClean="0"/>
              <a:t>прокимнов</a:t>
            </a:r>
            <a:r>
              <a:rPr lang="ru-RU" sz="1600" dirty="0" smtClean="0"/>
              <a:t>.</a:t>
            </a:r>
          </a:p>
          <a:p>
            <a:pPr marL="82296" indent="457200" algn="just">
              <a:spcBef>
                <a:spcPts val="0"/>
              </a:spcBef>
              <a:buNone/>
            </a:pPr>
            <a:endParaRPr lang="ru-RU" sz="1600" dirty="0" smtClean="0"/>
          </a:p>
          <a:p>
            <a:pPr marL="82296" indent="457200" algn="just">
              <a:spcBef>
                <a:spcPts val="0"/>
              </a:spcBef>
              <a:buNone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95836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476672"/>
            <a:ext cx="7920880" cy="5976664"/>
          </a:xfrm>
        </p:spPr>
        <p:txBody>
          <a:bodyPr>
            <a:noAutofit/>
          </a:bodyPr>
          <a:lstStyle/>
          <a:p>
            <a:pPr marL="82296" indent="457200" algn="just">
              <a:spcBef>
                <a:spcPts val="0"/>
              </a:spcBef>
              <a:buNone/>
            </a:pPr>
            <a:r>
              <a:rPr lang="ru-RU" sz="1800" dirty="0"/>
              <a:t>Литургия </a:t>
            </a:r>
            <a:r>
              <a:rPr lang="ru-RU" sz="1800" dirty="0" err="1"/>
              <a:t>свт</a:t>
            </a:r>
            <a:r>
              <a:rPr lang="ru-RU" sz="1800" dirty="0"/>
              <a:t>. Василия Великого совершается после вечерни. Это происходит по той причине, что и Сам Господь установил Евхаристию вечером.</a:t>
            </a:r>
          </a:p>
          <a:p>
            <a:pPr marL="82296" indent="457200" algn="just">
              <a:spcBef>
                <a:spcPts val="0"/>
              </a:spcBef>
              <a:buNone/>
            </a:pPr>
            <a:r>
              <a:rPr lang="ru-RU" sz="1800" dirty="0"/>
              <a:t>После входа на вечерни читается три паремии и особые </a:t>
            </a:r>
            <a:r>
              <a:rPr lang="ru-RU" sz="1800" dirty="0" err="1"/>
              <a:t>прокимны</a:t>
            </a:r>
            <a:r>
              <a:rPr lang="ru-RU" sz="1800" dirty="0"/>
              <a:t>.</a:t>
            </a:r>
          </a:p>
          <a:p>
            <a:pPr marL="82296" indent="457200" algn="just">
              <a:spcBef>
                <a:spcPts val="0"/>
              </a:spcBef>
              <a:buNone/>
            </a:pPr>
            <a:r>
              <a:rPr lang="ru-RU" sz="1800" dirty="0"/>
              <a:t>Вместо Херувимской песни, причастного стиха и стиха: "Тело Христово </a:t>
            </a:r>
            <a:r>
              <a:rPr lang="ru-RU" sz="1800" dirty="0" err="1"/>
              <a:t>приимите</a:t>
            </a:r>
            <a:r>
              <a:rPr lang="ru-RU" sz="1800" dirty="0"/>
              <a:t>..." (при причащении народа), а также вместо: "Да исполнятся уста наша..." поется тропарь 6-го гласа: «Вечери </a:t>
            </a:r>
            <a:r>
              <a:rPr lang="ru-RU" sz="1800" dirty="0" err="1"/>
              <a:t>Твоея</a:t>
            </a:r>
            <a:r>
              <a:rPr lang="ru-RU" sz="1800" dirty="0"/>
              <a:t> </a:t>
            </a:r>
            <a:r>
              <a:rPr lang="ru-RU" sz="1800" dirty="0" err="1"/>
              <a:t>Тайныя</a:t>
            </a:r>
            <a:r>
              <a:rPr lang="ru-RU" sz="1800" dirty="0"/>
              <a:t> днесь, Сыне Божий, причастника </a:t>
            </a:r>
            <a:r>
              <a:rPr lang="ru-RU" sz="1800" dirty="0" err="1"/>
              <a:t>мя</a:t>
            </a:r>
            <a:r>
              <a:rPr lang="ru-RU" sz="1800" dirty="0"/>
              <a:t> </a:t>
            </a:r>
            <a:r>
              <a:rPr lang="ru-RU" sz="1800" dirty="0" err="1"/>
              <a:t>приими</a:t>
            </a:r>
            <a:r>
              <a:rPr lang="ru-RU" sz="1800" dirty="0"/>
              <a:t>: не </a:t>
            </a:r>
            <a:r>
              <a:rPr lang="ru-RU" sz="1800" dirty="0" err="1"/>
              <a:t>бо</a:t>
            </a:r>
            <a:r>
              <a:rPr lang="ru-RU" sz="1800" dirty="0"/>
              <a:t> врагом Твоим тайну </a:t>
            </a:r>
            <a:r>
              <a:rPr lang="ru-RU" sz="1800" dirty="0" err="1"/>
              <a:t>повем</a:t>
            </a:r>
            <a:r>
              <a:rPr lang="ru-RU" sz="1800" dirty="0"/>
              <a:t>, ни лобзания </a:t>
            </a:r>
            <a:r>
              <a:rPr lang="ru-RU" sz="1800" dirty="0" err="1"/>
              <a:t>Ти</a:t>
            </a:r>
            <a:r>
              <a:rPr lang="ru-RU" sz="1800" dirty="0"/>
              <a:t> дам яко Иуда, но яко разбойник исповедаю </a:t>
            </a:r>
            <a:r>
              <a:rPr lang="ru-RU" sz="1800" dirty="0" err="1"/>
              <a:t>Тя</a:t>
            </a:r>
            <a:r>
              <a:rPr lang="ru-RU" sz="1800" dirty="0"/>
              <a:t>: помяни </a:t>
            </a:r>
            <a:r>
              <a:rPr lang="ru-RU" sz="1800" dirty="0" err="1"/>
              <a:t>мя</a:t>
            </a:r>
            <a:r>
              <a:rPr lang="ru-RU" sz="1800" dirty="0"/>
              <a:t> Господи во Царствии Твоем</a:t>
            </a:r>
            <a:r>
              <a:rPr lang="ru-RU" sz="1800" dirty="0" smtClean="0"/>
              <a:t>.</a:t>
            </a:r>
            <a:r>
              <a:rPr lang="ru-RU" sz="1800" i="1" dirty="0" smtClean="0"/>
              <a:t>.</a:t>
            </a:r>
          </a:p>
          <a:p>
            <a:pPr marL="82296" indent="457200" algn="just">
              <a:spcBef>
                <a:spcPts val="0"/>
              </a:spcBef>
              <a:buNone/>
            </a:pPr>
            <a:r>
              <a:rPr lang="ru-RU" sz="1800" dirty="0"/>
              <a:t>Вместо "Достойно есть" поется ирмос 9-й песни </a:t>
            </a:r>
            <a:r>
              <a:rPr lang="ru-RU" sz="1800" dirty="0" smtClean="0"/>
              <a:t>канона (</a:t>
            </a:r>
            <a:r>
              <a:rPr lang="ru-RU" sz="1800" dirty="0" err="1" smtClean="0"/>
              <a:t>задостойник</a:t>
            </a:r>
            <a:r>
              <a:rPr lang="ru-RU" sz="1800" dirty="0" smtClean="0"/>
              <a:t>): «Гостеприимством </a:t>
            </a:r>
            <a:r>
              <a:rPr lang="ru-RU" sz="1800" dirty="0"/>
              <a:t>Владыки </a:t>
            </a:r>
            <a:r>
              <a:rPr lang="ru-RU" sz="1800" dirty="0" smtClean="0"/>
              <a:t>и </a:t>
            </a:r>
            <a:r>
              <a:rPr lang="ru-RU" sz="1800" dirty="0"/>
              <a:t>бессмертной трапезой </a:t>
            </a:r>
            <a:r>
              <a:rPr lang="ru-RU" sz="1800" dirty="0" smtClean="0"/>
              <a:t>на </a:t>
            </a:r>
            <a:r>
              <a:rPr lang="ru-RU" sz="1800" dirty="0"/>
              <a:t>высоком месте с возвышенными </a:t>
            </a:r>
            <a:r>
              <a:rPr lang="ru-RU" sz="1800" dirty="0" smtClean="0"/>
              <a:t>мыслями давайте</a:t>
            </a:r>
            <a:r>
              <a:rPr lang="ru-RU" sz="1800" dirty="0"/>
              <a:t>, верные, насладимся, </a:t>
            </a:r>
            <a:r>
              <a:rPr lang="ru-RU" sz="1800" dirty="0" smtClean="0"/>
              <a:t>высочайшее </a:t>
            </a:r>
            <a:r>
              <a:rPr lang="ru-RU" sz="1800" dirty="0"/>
              <a:t>слово услышав от Слова</a:t>
            </a:r>
            <a:r>
              <a:rPr lang="ru-RU" sz="1800" dirty="0" smtClean="0"/>
              <a:t>, </a:t>
            </a:r>
            <a:r>
              <a:rPr lang="ru-RU" sz="1800" dirty="0"/>
              <a:t>Которое мы </a:t>
            </a:r>
            <a:r>
              <a:rPr lang="ru-RU" sz="1800" dirty="0" smtClean="0"/>
              <a:t>величаем».</a:t>
            </a:r>
            <a:endParaRPr lang="ru-RU" sz="1800" dirty="0"/>
          </a:p>
          <a:p>
            <a:pPr marL="82296" indent="457200" algn="just">
              <a:spcBef>
                <a:spcPts val="0"/>
              </a:spcBef>
              <a:buNone/>
            </a:pPr>
            <a:r>
              <a:rPr lang="ru-RU" sz="1800" dirty="0"/>
              <a:t>В воспоминание событий этого дня, после </a:t>
            </a:r>
            <a:r>
              <a:rPr lang="ru-RU" sz="1800" dirty="0" err="1"/>
              <a:t>заамвонной</a:t>
            </a:r>
            <a:r>
              <a:rPr lang="ru-RU" sz="1800" dirty="0"/>
              <a:t> мо­литвы в конце литургии, в патриаршем соборе, а также в кафедральных соборах при архиерейском служении соверша­ется трогательный </a:t>
            </a:r>
            <a:r>
              <a:rPr lang="ru-RU" sz="1800" b="1" dirty="0"/>
              <a:t>обряд омовения ног</a:t>
            </a:r>
            <a:r>
              <a:rPr lang="ru-RU" sz="1800" dirty="0"/>
              <a:t> .</a:t>
            </a:r>
          </a:p>
          <a:p>
            <a:pPr marL="82296" indent="457200" algn="just">
              <a:buNone/>
            </a:pPr>
            <a:r>
              <a:rPr lang="ru-RU" sz="1800" dirty="0"/>
              <a:t>В конце литургии произносится особый </a:t>
            </a:r>
            <a:r>
              <a:rPr lang="ru-RU" sz="1800" dirty="0" err="1" smtClean="0"/>
              <a:t>отпуст</a:t>
            </a:r>
            <a:r>
              <a:rPr lang="ru-RU" sz="1800" dirty="0" smtClean="0"/>
              <a:t>:  </a:t>
            </a:r>
            <a:r>
              <a:rPr lang="ru-RU" sz="1800" dirty="0"/>
              <a:t>"</a:t>
            </a:r>
            <a:r>
              <a:rPr lang="ru-RU" sz="1800" i="1" dirty="0"/>
              <a:t>Иже за превосходящую благость путь добрейший смирения </a:t>
            </a:r>
            <a:r>
              <a:rPr lang="ru-RU" sz="1800" i="1" dirty="0" err="1"/>
              <a:t>показавый</a:t>
            </a:r>
            <a:r>
              <a:rPr lang="ru-RU" sz="1800" i="1" dirty="0"/>
              <a:t>, </a:t>
            </a:r>
            <a:r>
              <a:rPr lang="ru-RU" sz="1800" i="1" dirty="0" err="1"/>
              <a:t>внегда</a:t>
            </a:r>
            <a:r>
              <a:rPr lang="ru-RU" sz="1800" i="1" dirty="0"/>
              <a:t> </a:t>
            </a:r>
            <a:r>
              <a:rPr lang="ru-RU" sz="1800" i="1" dirty="0" err="1"/>
              <a:t>умыти</a:t>
            </a:r>
            <a:r>
              <a:rPr lang="ru-RU" sz="1800" i="1" dirty="0"/>
              <a:t> ноги учеников, даже и до Креста и погребения </a:t>
            </a:r>
            <a:r>
              <a:rPr lang="ru-RU" sz="1800" i="1" dirty="0" err="1"/>
              <a:t>снизшедый</a:t>
            </a:r>
            <a:r>
              <a:rPr lang="ru-RU" sz="1800" i="1" dirty="0"/>
              <a:t> нам, Христос, ис­тинный Бог наш, молитвами </a:t>
            </a:r>
            <a:r>
              <a:rPr lang="ru-RU" sz="1800" i="1" dirty="0" err="1"/>
              <a:t>Пречистыя</a:t>
            </a:r>
            <a:r>
              <a:rPr lang="ru-RU" sz="1800" i="1" dirty="0"/>
              <a:t> </a:t>
            </a:r>
            <a:r>
              <a:rPr lang="ru-RU" sz="1800" i="1" dirty="0" err="1"/>
              <a:t>Своея</a:t>
            </a:r>
            <a:r>
              <a:rPr lang="ru-RU" sz="1800" i="1" dirty="0"/>
              <a:t> </a:t>
            </a:r>
            <a:r>
              <a:rPr lang="ru-RU" sz="1800" i="1" dirty="0" err="1"/>
              <a:t>Матере</a:t>
            </a:r>
            <a:r>
              <a:rPr lang="ru-RU" sz="1800" i="1" dirty="0"/>
              <a:t> и всех святых, помилует и спасет нас, яко благ и Человеколюбец</a:t>
            </a:r>
            <a:r>
              <a:rPr lang="ru-RU" sz="1800" dirty="0"/>
              <a:t>".</a:t>
            </a:r>
          </a:p>
          <a:p>
            <a:pPr marL="82296" indent="457200" algn="just"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35812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607</TotalTime>
  <Words>2980</Words>
  <Application>Microsoft Office PowerPoint</Application>
  <PresentationFormat>Экран (4:3)</PresentationFormat>
  <Paragraphs>153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Солнцестояние</vt:lpstr>
      <vt:lpstr>Лекция 18. Страстная седмица.</vt:lpstr>
      <vt:lpstr>Великий понедельник</vt:lpstr>
      <vt:lpstr>Великий вторник</vt:lpstr>
      <vt:lpstr>Великая среда</vt:lpstr>
      <vt:lpstr>Особенности богослужения первых трех дней Страстной седмицы</vt:lpstr>
      <vt:lpstr>Презентация PowerPoint</vt:lpstr>
      <vt:lpstr>Великий четверг</vt:lpstr>
      <vt:lpstr>Особенности богослужения Великого Четверга</vt:lpstr>
      <vt:lpstr>Презентация PowerPoint</vt:lpstr>
      <vt:lpstr>Богослужения Великой Пятницы</vt:lpstr>
      <vt:lpstr>Утреня Великого Пятка</vt:lpstr>
      <vt:lpstr>Презентация PowerPoint</vt:lpstr>
      <vt:lpstr>Презентация PowerPoint</vt:lpstr>
      <vt:lpstr>Великие часы</vt:lpstr>
      <vt:lpstr>Великая вечерня Великого пятка</vt:lpstr>
      <vt:lpstr>Презентация PowerPoint</vt:lpstr>
      <vt:lpstr>Великая суббота</vt:lpstr>
      <vt:lpstr>Утреня великой субботы</vt:lpstr>
      <vt:lpstr>«Непорочны» Великой субботы </vt:lpstr>
      <vt:lpstr>Канон Великой суботы, глас 6.</vt:lpstr>
      <vt:lpstr>Презентация PowerPoint</vt:lpstr>
      <vt:lpstr>Презентация PowerPoint</vt:lpstr>
      <vt:lpstr>Литургия Великой субботы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18. Страстная седмица.</dc:title>
  <dc:creator>Windows User</dc:creator>
  <cp:lastModifiedBy>Windows User</cp:lastModifiedBy>
  <cp:revision>49</cp:revision>
  <dcterms:created xsi:type="dcterms:W3CDTF">2014-03-22T09:02:35Z</dcterms:created>
  <dcterms:modified xsi:type="dcterms:W3CDTF">2014-04-10T14:43:43Z</dcterms:modified>
</cp:coreProperties>
</file>