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2" r:id="rId38"/>
    <p:sldId id="293" r:id="rId39"/>
    <p:sldId id="290" r:id="rId40"/>
    <p:sldId id="294" r:id="rId41"/>
    <p:sldId id="291" r:id="rId42"/>
    <p:sldId id="296" r:id="rId43"/>
    <p:sldId id="295" r:id="rId44"/>
    <p:sldId id="297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175351" cy="1793167"/>
          </a:xfrm>
        </p:spPr>
        <p:txBody>
          <a:bodyPr/>
          <a:lstStyle/>
          <a:p>
            <a:pPr algn="ctr"/>
            <a:r>
              <a:rPr lang="ru-RU" sz="5400" dirty="0" smtClean="0"/>
              <a:t>Лекция 7. </a:t>
            </a:r>
            <a:r>
              <a:rPr lang="ru-RU" sz="5400" b="1" dirty="0" smtClean="0"/>
              <a:t>Литургия Оглашенных </a:t>
            </a:r>
            <a:r>
              <a:rPr lang="ru-RU" sz="5400" dirty="0" smtClean="0"/>
              <a:t>(продолжение)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080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229600" cy="9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Священник прикладывается к иконе Спасителя, благословляет свещеносцев, целует икону Божией Матери и заходит в алтарь.</a:t>
            </a:r>
            <a:endParaRPr lang="ru-RU" dirty="0"/>
          </a:p>
        </p:txBody>
      </p:sp>
      <p:pic>
        <p:nvPicPr>
          <p:cNvPr id="7170" name="Picture 2" descr="C:\Users\Василий\Desktop\библейско-богсловские курсы\7 лекция\fotor6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2601"/>
            <a:ext cx="8242126" cy="54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это время хор поет входное: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 err="1"/>
              <a:t>Приидите</a:t>
            </a:r>
            <a:r>
              <a:rPr lang="ru-RU" b="1" dirty="0"/>
              <a:t>, поклонимся и припадем ко Христу. Спаси </a:t>
            </a:r>
            <a:r>
              <a:rPr lang="ru-RU" b="1" dirty="0" err="1"/>
              <a:t>ны</a:t>
            </a:r>
            <a:r>
              <a:rPr lang="ru-RU" b="1" dirty="0"/>
              <a:t>, Сыне Божий, </a:t>
            </a:r>
            <a:r>
              <a:rPr lang="ru-RU" b="1" dirty="0" smtClean="0"/>
              <a:t>(</a:t>
            </a:r>
            <a:r>
              <a:rPr lang="ru-RU" b="1" i="1" dirty="0" err="1" smtClean="0"/>
              <a:t>Воскресый</a:t>
            </a:r>
            <a:r>
              <a:rPr lang="ru-RU" b="1" i="1" dirty="0" smtClean="0"/>
              <a:t> </a:t>
            </a:r>
            <a:r>
              <a:rPr lang="ru-RU" b="1" i="1" dirty="0"/>
              <a:t>из </a:t>
            </a:r>
            <a:r>
              <a:rPr lang="ru-RU" b="1" i="1" dirty="0" smtClean="0"/>
              <a:t>мертвых</a:t>
            </a:r>
            <a:r>
              <a:rPr lang="ru-RU" b="1" dirty="0" smtClean="0"/>
              <a:t>), </a:t>
            </a:r>
            <a:r>
              <a:rPr lang="ru-RU" b="1" dirty="0" err="1"/>
              <a:t>поющия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: </a:t>
            </a:r>
            <a:r>
              <a:rPr lang="ru-RU" b="1" dirty="0" err="1" smtClean="0"/>
              <a:t>Аллилуиа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Это изменяемое песнопение:</a:t>
            </a:r>
          </a:p>
          <a:p>
            <a:pPr marL="0" indent="0" algn="just">
              <a:buNone/>
            </a:pPr>
            <a:r>
              <a:rPr lang="ru-RU" dirty="0" smtClean="0"/>
              <a:t>В седмичные дни:  …</a:t>
            </a:r>
            <a:r>
              <a:rPr lang="ru-RU" b="1" dirty="0" smtClean="0"/>
              <a:t>во святых дивен </a:t>
            </a:r>
            <a:r>
              <a:rPr lang="ru-RU" b="1" dirty="0" err="1"/>
              <a:t>С</a:t>
            </a:r>
            <a:r>
              <a:rPr lang="ru-RU" b="1" dirty="0" err="1" smtClean="0"/>
              <a:t>ый</a:t>
            </a:r>
            <a:r>
              <a:rPr lang="ru-RU" b="1" dirty="0" smtClean="0"/>
              <a:t>…</a:t>
            </a:r>
          </a:p>
          <a:p>
            <a:pPr marL="0" indent="0" algn="just">
              <a:buNone/>
            </a:pPr>
            <a:r>
              <a:rPr lang="ru-RU" dirty="0" smtClean="0"/>
              <a:t>На двунадесятые праздники</a:t>
            </a:r>
            <a:r>
              <a:rPr lang="ru-RU" b="1" dirty="0" smtClean="0"/>
              <a:t>:  …</a:t>
            </a:r>
            <a:r>
              <a:rPr lang="ru-RU" b="1" dirty="0" err="1"/>
              <a:t>Р</a:t>
            </a:r>
            <a:r>
              <a:rPr lang="ru-RU" b="1" dirty="0" err="1" smtClean="0"/>
              <a:t>ождейся</a:t>
            </a:r>
            <a:r>
              <a:rPr lang="ru-RU" b="1" dirty="0" smtClean="0"/>
              <a:t> от Девы… </a:t>
            </a:r>
            <a:r>
              <a:rPr lang="ru-RU" dirty="0" smtClean="0"/>
              <a:t>(Рождество Христово)</a:t>
            </a:r>
          </a:p>
          <a:p>
            <a:pPr marL="0" indent="0" algn="just">
              <a:buNone/>
            </a:pPr>
            <a:r>
              <a:rPr lang="ru-RU" b="1" dirty="0" smtClean="0"/>
              <a:t>…Во Иордане </a:t>
            </a:r>
            <a:r>
              <a:rPr lang="ru-RU" b="1" dirty="0" err="1"/>
              <a:t>К</a:t>
            </a:r>
            <a:r>
              <a:rPr lang="ru-RU" b="1" dirty="0" err="1" smtClean="0"/>
              <a:t>рестивыйся</a:t>
            </a:r>
            <a:r>
              <a:rPr lang="ru-RU" b="1" dirty="0" smtClean="0"/>
              <a:t>… </a:t>
            </a:r>
            <a:r>
              <a:rPr lang="ru-RU" dirty="0" smtClean="0"/>
              <a:t>(Крещение) и т.д.</a:t>
            </a:r>
          </a:p>
          <a:p>
            <a:pPr marL="0" indent="0" algn="just">
              <a:buNone/>
            </a:pPr>
            <a:r>
              <a:rPr lang="ru-RU" dirty="0" smtClean="0"/>
              <a:t>Часто на богородичные  праздники вставляют: </a:t>
            </a:r>
            <a:r>
              <a:rPr lang="ru-RU" b="1" dirty="0" smtClean="0"/>
              <a:t>молитвами Богородицы…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37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1153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Войдя в алтарь, священник кладет Святое Евангелие на Престол.  Затем все священнослужители крестятся и прикладываются к Престолу.</a:t>
            </a:r>
            <a:endParaRPr lang="ru-RU" sz="2000" dirty="0"/>
          </a:p>
        </p:txBody>
      </p:sp>
      <p:pic>
        <p:nvPicPr>
          <p:cNvPr id="8194" name="Picture 2" descr="C:\Users\Василий\Desktop\библейско-богсловские курсы\7 лекция\fotor6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6424"/>
            <a:ext cx="8170118" cy="54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Малого входа хор начинает петь </a:t>
            </a:r>
            <a:r>
              <a:rPr lang="ru-RU" b="1" dirty="0" smtClean="0"/>
              <a:t>тропари</a:t>
            </a:r>
            <a:r>
              <a:rPr lang="ru-RU" dirty="0" smtClean="0"/>
              <a:t> и </a:t>
            </a:r>
            <a:r>
              <a:rPr lang="ru-RU" b="1" dirty="0" smtClean="0"/>
              <a:t>кондаки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Тропарь</a:t>
            </a:r>
            <a:r>
              <a:rPr lang="ru-RU" dirty="0"/>
              <a:t> </a:t>
            </a:r>
            <a:r>
              <a:rPr lang="ru-RU" dirty="0" smtClean="0"/>
              <a:t>(от </a:t>
            </a:r>
            <a:r>
              <a:rPr lang="ru-RU" dirty="0"/>
              <a:t>греч. </a:t>
            </a:r>
            <a:r>
              <a:rPr lang="ru-RU" dirty="0" err="1"/>
              <a:t>τρο</a:t>
            </a:r>
            <a:r>
              <a:rPr lang="ru-RU" dirty="0"/>
              <a:t>πάριον – </a:t>
            </a:r>
            <a:r>
              <a:rPr lang="ru-RU" i="1" dirty="0"/>
              <a:t>тон, лад, мелодия</a:t>
            </a:r>
            <a:r>
              <a:rPr lang="ru-RU" dirty="0"/>
              <a:t>, или</a:t>
            </a:r>
            <a:r>
              <a:rPr lang="ru-RU" i="1" dirty="0"/>
              <a:t>трофей</a:t>
            </a:r>
            <a:r>
              <a:rPr lang="ru-RU" dirty="0"/>
              <a:t>) – краткое песнопение, в котором раскрывается сущность праздника или прославляется </a:t>
            </a:r>
            <a:r>
              <a:rPr lang="ru-RU" dirty="0" smtClean="0"/>
              <a:t>святой.</a:t>
            </a:r>
          </a:p>
          <a:p>
            <a:pPr marL="0" indent="0">
              <a:buNone/>
            </a:pPr>
            <a:r>
              <a:rPr lang="ru-RU" b="1" dirty="0"/>
              <a:t>Кондак</a:t>
            </a:r>
            <a:r>
              <a:rPr lang="ru-RU" dirty="0"/>
              <a:t> (греч. </a:t>
            </a:r>
            <a:r>
              <a:rPr lang="ru-RU" dirty="0" err="1"/>
              <a:t>κόντάκιον</a:t>
            </a:r>
            <a:r>
              <a:rPr lang="ru-RU" dirty="0"/>
              <a:t> от </a:t>
            </a:r>
            <a:r>
              <a:rPr lang="ru-RU" dirty="0" err="1"/>
              <a:t>κοντός</a:t>
            </a:r>
            <a:r>
              <a:rPr lang="ru-RU" dirty="0"/>
              <a:t> – палочка, на которую наматывался свиток пергамента) – небольшое песнопение (в одну-две строфы), в </a:t>
            </a:r>
            <a:r>
              <a:rPr lang="ru-RU" dirty="0" smtClean="0"/>
              <a:t>параллель</a:t>
            </a:r>
            <a:r>
              <a:rPr lang="ru-RU" dirty="0"/>
              <a:t> </a:t>
            </a:r>
            <a:r>
              <a:rPr lang="ru-RU" dirty="0" smtClean="0"/>
              <a:t>тропарю раскрывающее </a:t>
            </a:r>
            <a:r>
              <a:rPr lang="ru-RU" dirty="0"/>
              <a:t>сущность праздника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Пример порядка пения тропарей и кондаков в Воскресный день в храме в честь святого.</a:t>
            </a:r>
          </a:p>
          <a:p>
            <a:pPr marL="0" indent="0">
              <a:buNone/>
            </a:pPr>
            <a:r>
              <a:rPr lang="ru-RU" dirty="0" smtClean="0"/>
              <a:t>Воскресный тропарь.</a:t>
            </a:r>
          </a:p>
          <a:p>
            <a:pPr marL="0" indent="0">
              <a:buNone/>
            </a:pPr>
            <a:r>
              <a:rPr lang="ru-RU" dirty="0" smtClean="0"/>
              <a:t>Тропарь храма.</a:t>
            </a:r>
          </a:p>
          <a:p>
            <a:pPr marL="0" indent="0">
              <a:buNone/>
            </a:pPr>
            <a:r>
              <a:rPr lang="ru-RU" dirty="0" smtClean="0"/>
              <a:t>Тропарь святого дня.</a:t>
            </a:r>
          </a:p>
          <a:p>
            <a:pPr marL="0" indent="0">
              <a:buNone/>
            </a:pPr>
            <a:r>
              <a:rPr lang="ru-RU" dirty="0" smtClean="0"/>
              <a:t>Кондак воскресный.</a:t>
            </a:r>
          </a:p>
          <a:p>
            <a:pPr marL="0" indent="0">
              <a:buNone/>
            </a:pPr>
            <a:r>
              <a:rPr lang="ru-RU" dirty="0" smtClean="0"/>
              <a:t>Кондак храма.</a:t>
            </a:r>
          </a:p>
          <a:p>
            <a:pPr marL="0" indent="0">
              <a:buNone/>
            </a:pPr>
            <a:r>
              <a:rPr lang="ru-RU" dirty="0" smtClean="0"/>
              <a:t>Слава: кондак святого дня.</a:t>
            </a:r>
          </a:p>
          <a:p>
            <a:pPr marL="0" indent="0">
              <a:buNone/>
            </a:pPr>
            <a:r>
              <a:rPr lang="ru-RU" dirty="0" smtClean="0"/>
              <a:t>И ныне: кондак Божией Матери «</a:t>
            </a:r>
            <a:r>
              <a:rPr lang="ru-RU" dirty="0" err="1"/>
              <a:t>Предстательство</a:t>
            </a:r>
            <a:r>
              <a:rPr lang="ru-RU" dirty="0"/>
              <a:t> христиан...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Молитва перед пением </a:t>
            </a:r>
            <a:r>
              <a:rPr lang="ru-RU" b="1" dirty="0" err="1" smtClean="0"/>
              <a:t>Трисвятого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Боже </a:t>
            </a:r>
            <a:r>
              <a:rPr lang="ru-RU" dirty="0"/>
              <a:t>святой, во святых почивающий, </a:t>
            </a:r>
            <a:r>
              <a:rPr lang="ru-RU" dirty="0" err="1"/>
              <a:t>Трисвятым</a:t>
            </a:r>
            <a:r>
              <a:rPr lang="ru-RU" dirty="0"/>
              <a:t> возглашением Серафимами воспеваемый и Херувимами </a:t>
            </a:r>
            <a:r>
              <a:rPr lang="ru-RU" dirty="0" err="1"/>
              <a:t>славословимый</a:t>
            </a:r>
            <a:r>
              <a:rPr lang="ru-RU" dirty="0"/>
              <a:t>, и от всех небесных Сил принимающий поклонение! Ты, из небытия в бытие приведший все, создавший человека по образу Своему и по подобию и всеми Твоими дарами его украсивший, дающий просящему премудрость и разум, и не презирающий согрешающего, но установивший покаяние во спасение. Ты удостоил нас, смиренных и недостойных рабов Твоих, и в этот час стать пред славою святого Твоего жертвенника и подобающее Тебе поклонение и славословие приносить. Сам, Владыка, прими и из уст нас, грешных, </a:t>
            </a:r>
            <a:r>
              <a:rPr lang="ru-RU" dirty="0" err="1"/>
              <a:t>Трисвятую</a:t>
            </a:r>
            <a:r>
              <a:rPr lang="ru-RU" dirty="0"/>
              <a:t> песнь и посети нас во благости Твоей, прости нам всякое согрешение как вольное, так и невольное, освяти наши души и тела, и дай нам с благоговением служить Тебе во все дни жизни нашей, по ходатайствам святой Богородицы и всех святых, от века Тебе </a:t>
            </a:r>
            <a:r>
              <a:rPr lang="ru-RU" dirty="0" err="1"/>
              <a:t>благоугодивших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1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0409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Во время пения последнего кондака диакон испрашивает у священника  благословения, говоря: </a:t>
            </a:r>
            <a:r>
              <a:rPr lang="ru-RU" b="1" dirty="0"/>
              <a:t>Благослови, </a:t>
            </a:r>
            <a:r>
              <a:rPr lang="ru-RU" b="1" dirty="0" err="1"/>
              <a:t>владыко</a:t>
            </a:r>
            <a:r>
              <a:rPr lang="ru-RU" b="1" dirty="0"/>
              <a:t>, время </a:t>
            </a:r>
            <a:r>
              <a:rPr lang="ru-RU" b="1" dirty="0" err="1" smtClean="0"/>
              <a:t>Трисвятаго</a:t>
            </a:r>
            <a:r>
              <a:rPr lang="ru-RU" dirty="0"/>
              <a:t>,</a:t>
            </a:r>
            <a:r>
              <a:rPr lang="ru-RU" dirty="0" smtClean="0"/>
              <a:t> и выходит на амвон.</a:t>
            </a:r>
            <a:endParaRPr lang="ru-RU" dirty="0"/>
          </a:p>
        </p:txBody>
      </p:sp>
      <p:pic>
        <p:nvPicPr>
          <p:cNvPr id="9218" name="Picture 2" descr="C:\Users\Василий\Desktop\библейско-богсловские курсы\7 лекция\fotor6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2615"/>
            <a:ext cx="8386142" cy="55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589640" cy="14687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Диакон возглашает: </a:t>
            </a:r>
            <a:r>
              <a:rPr lang="ru-RU" b="1" dirty="0" smtClean="0"/>
              <a:t>Господу помолимся</a:t>
            </a:r>
            <a:r>
              <a:rPr lang="ru-RU" dirty="0" smtClean="0"/>
              <a:t>! </a:t>
            </a:r>
          </a:p>
          <a:p>
            <a:pPr marL="0" indent="0" algn="ctr">
              <a:buNone/>
            </a:pPr>
            <a:r>
              <a:rPr lang="ru-RU" dirty="0" smtClean="0"/>
              <a:t>Хор отвечает: </a:t>
            </a:r>
            <a:r>
              <a:rPr lang="ru-RU" b="1" dirty="0" smtClean="0"/>
              <a:t>Господи помилуй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Священник дает возглас, который является завершением молитвы </a:t>
            </a:r>
            <a:r>
              <a:rPr lang="ru-RU" dirty="0" err="1" smtClean="0"/>
              <a:t>Трисвятого</a:t>
            </a:r>
            <a:r>
              <a:rPr lang="ru-RU" dirty="0" smtClean="0"/>
              <a:t>: </a:t>
            </a:r>
            <a:r>
              <a:rPr lang="ru-RU" b="1" dirty="0"/>
              <a:t>Яко Свят </a:t>
            </a:r>
            <a:r>
              <a:rPr lang="ru-RU" b="1" dirty="0" err="1"/>
              <a:t>еси</a:t>
            </a:r>
            <a:r>
              <a:rPr lang="ru-RU" b="1" dirty="0"/>
              <a:t>, Боже наш, и Тебе славу </a:t>
            </a:r>
            <a:r>
              <a:rPr lang="ru-RU" b="1" dirty="0" err="1"/>
              <a:t>возсылаем</a:t>
            </a:r>
            <a:r>
              <a:rPr lang="ru-RU" b="1" dirty="0"/>
              <a:t>, Отцу и Сыну и Святому Духу, ныне и </a:t>
            </a:r>
            <a:r>
              <a:rPr lang="ru-RU" b="1" dirty="0" smtClean="0"/>
              <a:t>присно.</a:t>
            </a:r>
            <a:endParaRPr lang="ru-RU" b="1" dirty="0"/>
          </a:p>
        </p:txBody>
      </p:sp>
      <p:pic>
        <p:nvPicPr>
          <p:cNvPr id="10242" name="Picture 2" descr="C:\Users\Василий\Desktop\библейско-богсловские курсы\7 лекция\fotor6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8472"/>
            <a:ext cx="7522046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4032448" cy="6478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Затем диакон произносит слова: </a:t>
            </a:r>
            <a:r>
              <a:rPr lang="ru-RU" b="1" dirty="0" smtClean="0"/>
              <a:t>Господи</a:t>
            </a:r>
            <a:r>
              <a:rPr lang="ru-RU" b="1" dirty="0"/>
              <a:t>, спаси </a:t>
            </a:r>
            <a:r>
              <a:rPr lang="ru-RU" b="1" dirty="0" err="1"/>
              <a:t>благочестивыя</a:t>
            </a:r>
            <a:r>
              <a:rPr lang="ru-RU" b="1" dirty="0"/>
              <a:t> и </a:t>
            </a:r>
            <a:r>
              <a:rPr lang="ru-RU" b="1" dirty="0" err="1"/>
              <a:t>услыши</a:t>
            </a:r>
            <a:r>
              <a:rPr lang="ru-RU" b="1" dirty="0"/>
              <a:t> </a:t>
            </a:r>
            <a:r>
              <a:rPr lang="ru-RU" b="1" dirty="0" err="1"/>
              <a:t>ны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Хор повторяет их.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поворачиваясь </a:t>
            </a:r>
            <a:r>
              <a:rPr lang="ru-RU" dirty="0"/>
              <a:t>к молящимся в храме и поводя орарем, </a:t>
            </a:r>
            <a:r>
              <a:rPr lang="ru-RU" dirty="0" smtClean="0"/>
              <a:t>диакон громогласно </a:t>
            </a:r>
            <a:r>
              <a:rPr lang="ru-RU" dirty="0"/>
              <a:t>заканчивает: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 </a:t>
            </a:r>
            <a:r>
              <a:rPr lang="ru-RU" b="1" dirty="0"/>
              <a:t>во веки веков</a:t>
            </a:r>
            <a:r>
              <a:rPr lang="ru-RU" b="1" dirty="0" smtClean="0"/>
              <a:t>!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i="1" dirty="0" smtClean="0"/>
              <a:t>Хор отвечает</a:t>
            </a:r>
            <a:r>
              <a:rPr lang="ru-RU" dirty="0" smtClean="0"/>
              <a:t>: </a:t>
            </a:r>
            <a:r>
              <a:rPr lang="ru-RU" b="1" dirty="0"/>
              <a:t>Аминь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266" name="Picture 2" descr="C:\Users\Василий\Desktop\библейско-богсловские курсы\7 лекция\fotor6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0500"/>
            <a:ext cx="4305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Потом хор начинает пение </a:t>
            </a:r>
            <a:r>
              <a:rPr lang="ru-RU" b="1" dirty="0" err="1" smtClean="0"/>
              <a:t>Трисвятого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dirty="0" err="1" smtClean="0"/>
              <a:t>Святый</a:t>
            </a:r>
            <a:r>
              <a:rPr lang="ru-RU" b="1" dirty="0" smtClean="0"/>
              <a:t> </a:t>
            </a:r>
            <a:r>
              <a:rPr lang="ru-RU" b="1" dirty="0"/>
              <a:t>Боже, </a:t>
            </a:r>
            <a:r>
              <a:rPr lang="ru-RU" b="1" dirty="0" err="1"/>
              <a:t>Святый</a:t>
            </a:r>
            <a:r>
              <a:rPr lang="ru-RU" b="1" dirty="0"/>
              <a:t> Крепкий, </a:t>
            </a:r>
            <a:r>
              <a:rPr lang="ru-RU" b="1" dirty="0" err="1"/>
              <a:t>Святый</a:t>
            </a:r>
            <a:r>
              <a:rPr lang="ru-RU" b="1" dirty="0"/>
              <a:t> </a:t>
            </a:r>
            <a:r>
              <a:rPr lang="ru-RU" b="1" dirty="0" err="1"/>
              <a:t>Безсмертный</a:t>
            </a:r>
            <a:r>
              <a:rPr lang="ru-RU" b="1" dirty="0"/>
              <a:t>, помилуй нас</a:t>
            </a:r>
            <a:r>
              <a:rPr lang="ru-RU" dirty="0"/>
              <a:t>. (</a:t>
            </a:r>
            <a:r>
              <a:rPr lang="ru-RU" i="1" dirty="0"/>
              <a:t>Трижды</a:t>
            </a:r>
            <a:r>
              <a:rPr lang="ru-RU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Слава Отцу и Сыну и Святому Духу, и ныне и присно, и во веки веков Аминь.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Святый</a:t>
            </a:r>
            <a:r>
              <a:rPr lang="ru-RU" dirty="0"/>
              <a:t> </a:t>
            </a:r>
            <a:r>
              <a:rPr lang="ru-RU" dirty="0" err="1"/>
              <a:t>Безсмертный</a:t>
            </a:r>
            <a:r>
              <a:rPr lang="ru-RU" dirty="0"/>
              <a:t>, помилуй нас.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Святый</a:t>
            </a:r>
            <a:r>
              <a:rPr lang="ru-RU" dirty="0"/>
              <a:t> Боже, </a:t>
            </a:r>
            <a:r>
              <a:rPr lang="ru-RU" dirty="0" err="1"/>
              <a:t>Святый</a:t>
            </a:r>
            <a:r>
              <a:rPr lang="ru-RU" dirty="0"/>
              <a:t> Крепкий, </a:t>
            </a:r>
            <a:r>
              <a:rPr lang="ru-RU" dirty="0" err="1"/>
              <a:t>Святый</a:t>
            </a:r>
            <a:r>
              <a:rPr lang="ru-RU" dirty="0"/>
              <a:t> </a:t>
            </a:r>
            <a:r>
              <a:rPr lang="ru-RU" dirty="0" err="1"/>
              <a:t>Безсмертный</a:t>
            </a:r>
            <a:r>
              <a:rPr lang="ru-RU" dirty="0"/>
              <a:t>, помилуй нас.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Иногда вместо </a:t>
            </a:r>
            <a:r>
              <a:rPr lang="ru-RU" dirty="0" err="1" smtClean="0"/>
              <a:t>Трисвятого</a:t>
            </a:r>
            <a:r>
              <a:rPr lang="ru-RU" dirty="0" smtClean="0"/>
              <a:t> полагается петь </a:t>
            </a:r>
            <a:r>
              <a:rPr lang="ru-RU" b="1" dirty="0" err="1" smtClean="0"/>
              <a:t>Елицы</a:t>
            </a:r>
            <a:r>
              <a:rPr lang="ru-RU" b="1" dirty="0" smtClean="0"/>
              <a:t> во Христа </a:t>
            </a:r>
            <a:r>
              <a:rPr lang="ru-RU" b="1" dirty="0" err="1" smtClean="0"/>
              <a:t>крестистеся</a:t>
            </a:r>
            <a:r>
              <a:rPr lang="ru-RU" b="1" dirty="0" smtClean="0"/>
              <a:t>, во Христа </a:t>
            </a:r>
            <a:r>
              <a:rPr lang="ru-RU" b="1" dirty="0" err="1" smtClean="0"/>
              <a:t>облекостеся</a:t>
            </a:r>
            <a:r>
              <a:rPr lang="ru-RU" b="1" dirty="0" smtClean="0"/>
              <a:t>. </a:t>
            </a:r>
            <a:r>
              <a:rPr lang="ru-RU" b="1" dirty="0" err="1" smtClean="0"/>
              <a:t>Алилуия</a:t>
            </a:r>
            <a:r>
              <a:rPr lang="ru-RU" dirty="0" smtClean="0"/>
              <a:t>. (На праздник св. Пасхи, Светлую седмицу, </a:t>
            </a:r>
            <a:r>
              <a:rPr lang="ru-RU" dirty="0" err="1" smtClean="0"/>
              <a:t>Рождесто</a:t>
            </a:r>
            <a:r>
              <a:rPr lang="ru-RU" dirty="0" smtClean="0"/>
              <a:t> Христово, Богоявление,  Пятидесятницу, </a:t>
            </a:r>
            <a:r>
              <a:rPr lang="ru-RU" dirty="0" err="1" smtClean="0"/>
              <a:t>Лазаревую</a:t>
            </a:r>
            <a:r>
              <a:rPr lang="ru-RU" dirty="0" smtClean="0"/>
              <a:t> субботу и Великую субботу).</a:t>
            </a:r>
          </a:p>
          <a:p>
            <a:pPr marL="0" indent="0">
              <a:buNone/>
            </a:pPr>
            <a:r>
              <a:rPr lang="ru-RU" dirty="0" smtClean="0"/>
              <a:t>На Воздвижение Креста Господня и неделю Крестопоклонную Великого поста, </a:t>
            </a:r>
            <a:r>
              <a:rPr lang="ru-RU" dirty="0"/>
              <a:t>когда бывает поклонение Животворящему Кресту Господню, вместо </a:t>
            </a:r>
            <a:r>
              <a:rPr lang="ru-RU" dirty="0" err="1" smtClean="0"/>
              <a:t>Трисвятого</a:t>
            </a:r>
            <a:r>
              <a:rPr lang="ru-RU" dirty="0" smtClean="0"/>
              <a:t> поется</a:t>
            </a:r>
            <a:r>
              <a:rPr lang="ru-RU" dirty="0"/>
              <a:t>: "</a:t>
            </a:r>
            <a:r>
              <a:rPr lang="ru-RU" b="1" dirty="0"/>
              <a:t>Кресту Твоему покланяемся, </a:t>
            </a:r>
            <a:r>
              <a:rPr lang="ru-RU" b="1" dirty="0" smtClean="0"/>
              <a:t>Владыко и Святое Воскресение Твое славим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 время пения </a:t>
            </a:r>
            <a:r>
              <a:rPr lang="ru-RU" dirty="0" err="1"/>
              <a:t>Трисвятого</a:t>
            </a:r>
            <a:r>
              <a:rPr lang="ru-RU" dirty="0"/>
              <a:t> священник и диакон и сами читают </a:t>
            </a:r>
            <a:r>
              <a:rPr lang="ru-RU" dirty="0" err="1"/>
              <a:t>Трисвятое</a:t>
            </a:r>
            <a:r>
              <a:rPr lang="ru-RU" dirty="0"/>
              <a:t>, совершая и три поклона перед св. престолом.</a:t>
            </a:r>
          </a:p>
          <a:p>
            <a:pPr marL="0" indent="0">
              <a:buNone/>
            </a:pPr>
            <a:r>
              <a:rPr lang="ru-RU" dirty="0"/>
              <a:t>Затем диакон обращается к священнику: </a:t>
            </a:r>
            <a:r>
              <a:rPr lang="ru-RU" b="1" dirty="0"/>
              <a:t>Повели, </a:t>
            </a:r>
            <a:r>
              <a:rPr lang="ru-RU" b="1" dirty="0" err="1"/>
              <a:t>владыко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После этого священнослужители отходят </a:t>
            </a:r>
            <a:r>
              <a:rPr lang="ru-RU" dirty="0"/>
              <a:t>к </a:t>
            </a:r>
            <a:r>
              <a:rPr lang="ru-RU" dirty="0" smtClean="0"/>
              <a:t>Горнему </a:t>
            </a:r>
            <a:r>
              <a:rPr lang="ru-RU" dirty="0"/>
              <a:t>месту. Священник при этом произносит</a:t>
            </a:r>
            <a:r>
              <a:rPr lang="ru-RU" b="1" dirty="0"/>
              <a:t>: Благословен </a:t>
            </a:r>
            <a:r>
              <a:rPr lang="ru-RU" b="1" dirty="0" err="1"/>
              <a:t>Грядый</a:t>
            </a:r>
            <a:r>
              <a:rPr lang="ru-RU" b="1" dirty="0"/>
              <a:t> во имя Господне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Диакон: </a:t>
            </a:r>
            <a:r>
              <a:rPr lang="ru-RU" b="1" dirty="0"/>
              <a:t>Благослови, </a:t>
            </a:r>
            <a:r>
              <a:rPr lang="ru-RU" b="1" dirty="0" err="1"/>
              <a:t>владыко</a:t>
            </a:r>
            <a:r>
              <a:rPr lang="ru-RU" b="1" dirty="0"/>
              <a:t>, Горний престол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Священник же, [благословляя горнее </a:t>
            </a:r>
            <a:r>
              <a:rPr lang="ru-RU" dirty="0" smtClean="0"/>
              <a:t>место</a:t>
            </a:r>
            <a:r>
              <a:rPr lang="en-US" dirty="0" smtClean="0"/>
              <a:t>]</a:t>
            </a:r>
            <a:r>
              <a:rPr lang="ru-RU" b="1" dirty="0" smtClean="0"/>
              <a:t>: </a:t>
            </a:r>
            <a:r>
              <a:rPr lang="ru-RU" b="1" dirty="0"/>
              <a:t> Благословен </a:t>
            </a:r>
            <a:r>
              <a:rPr lang="ru-RU" b="1" dirty="0" err="1"/>
              <a:t>еси</a:t>
            </a:r>
            <a:r>
              <a:rPr lang="ru-RU" b="1" dirty="0"/>
              <a:t> на престоле славы Царствия Твоего, </a:t>
            </a:r>
            <a:r>
              <a:rPr lang="ru-RU" b="1" dirty="0" err="1"/>
              <a:t>Седяй</a:t>
            </a:r>
            <a:r>
              <a:rPr lang="ru-RU" b="1" dirty="0"/>
              <a:t> на </a:t>
            </a:r>
            <a:r>
              <a:rPr lang="ru-RU" b="1" dirty="0" err="1"/>
              <a:t>Херувимех</a:t>
            </a:r>
            <a:r>
              <a:rPr lang="ru-RU" b="1" dirty="0"/>
              <a:t>, всегда, ныне и присно, и во веки веков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7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Краткая схема литургия </a:t>
            </a:r>
            <a:r>
              <a:rPr lang="ru-RU" sz="4000" dirty="0"/>
              <a:t>О</a:t>
            </a:r>
            <a:r>
              <a:rPr lang="ru-RU" sz="4000" dirty="0" smtClean="0"/>
              <a:t>глашенных от </a:t>
            </a:r>
            <a:r>
              <a:rPr lang="ru-RU" sz="4000" dirty="0"/>
              <a:t>М</a:t>
            </a:r>
            <a:r>
              <a:rPr lang="ru-RU" sz="4000" dirty="0" smtClean="0"/>
              <a:t>алого входа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Малый </a:t>
            </a:r>
            <a:r>
              <a:rPr lang="ru-RU" sz="2800" dirty="0"/>
              <a:t>вход</a:t>
            </a:r>
          </a:p>
          <a:p>
            <a:pPr algn="ctr"/>
            <a:r>
              <a:rPr lang="ru-RU" sz="2800" dirty="0"/>
              <a:t>Пение тропарей и кондаков</a:t>
            </a:r>
          </a:p>
          <a:p>
            <a:pPr algn="ctr"/>
            <a:r>
              <a:rPr lang="ru-RU" sz="2800" dirty="0"/>
              <a:t>Пение </a:t>
            </a:r>
            <a:r>
              <a:rPr lang="ru-RU" sz="2800" dirty="0" err="1" smtClean="0"/>
              <a:t>Трисвятого</a:t>
            </a:r>
            <a:endParaRPr lang="ru-RU" sz="2800" dirty="0"/>
          </a:p>
          <a:p>
            <a:pPr algn="ctr"/>
            <a:r>
              <a:rPr lang="ru-RU" sz="2800" dirty="0"/>
              <a:t>Чтение Апостола и Евангелия</a:t>
            </a:r>
          </a:p>
          <a:p>
            <a:pPr algn="ctr"/>
            <a:r>
              <a:rPr lang="ru-RU" sz="2800" dirty="0"/>
              <a:t>Сугубая </a:t>
            </a:r>
            <a:r>
              <a:rPr lang="ru-RU" sz="2800" dirty="0" err="1"/>
              <a:t>ектения</a:t>
            </a:r>
            <a:endParaRPr lang="ru-RU" sz="2800" dirty="0"/>
          </a:p>
          <a:p>
            <a:pPr algn="ctr"/>
            <a:r>
              <a:rPr lang="ru-RU" sz="2800" dirty="0"/>
              <a:t>Заупокойная </a:t>
            </a:r>
            <a:r>
              <a:rPr lang="ru-RU" sz="2800" dirty="0" err="1"/>
              <a:t>ектения</a:t>
            </a:r>
            <a:endParaRPr lang="ru-RU" sz="2800" dirty="0"/>
          </a:p>
          <a:p>
            <a:pPr algn="ctr"/>
            <a:r>
              <a:rPr lang="ru-RU" sz="2800" dirty="0" err="1"/>
              <a:t>Ектения</a:t>
            </a:r>
            <a:r>
              <a:rPr lang="ru-RU" sz="2800" dirty="0"/>
              <a:t> об оглашенных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3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1"/>
            <a:ext cx="8856984" cy="10801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священник </a:t>
            </a:r>
            <a:r>
              <a:rPr lang="ru-RU" dirty="0" smtClean="0"/>
              <a:t>встанет на </a:t>
            </a:r>
            <a:r>
              <a:rPr lang="ru-RU" dirty="0"/>
              <a:t>Горнее место, а хор </a:t>
            </a:r>
            <a:r>
              <a:rPr lang="ru-RU" dirty="0" smtClean="0"/>
              <a:t>допевает</a:t>
            </a:r>
            <a:r>
              <a:rPr lang="ru-RU" dirty="0"/>
              <a:t> </a:t>
            </a:r>
            <a:r>
              <a:rPr lang="ru-RU" i="1" dirty="0" err="1"/>
              <a:t>Трисвятое</a:t>
            </a:r>
            <a:r>
              <a:rPr lang="ru-RU" dirty="0"/>
              <a:t>, диакон (или чтец) берет благословение на чтение </a:t>
            </a:r>
            <a:r>
              <a:rPr lang="ru-RU" dirty="0" smtClean="0"/>
              <a:t>Апостола, произнося  </a:t>
            </a:r>
            <a:r>
              <a:rPr lang="ru-RU" dirty="0"/>
              <a:t>«</a:t>
            </a:r>
            <a:r>
              <a:rPr lang="ru-RU" b="1" dirty="0"/>
              <a:t>Благослови, </a:t>
            </a:r>
            <a:r>
              <a:rPr lang="ru-RU" b="1" dirty="0" err="1"/>
              <a:t>владыко</a:t>
            </a:r>
            <a:r>
              <a:rPr lang="ru-RU" b="1" dirty="0"/>
              <a:t>, </a:t>
            </a:r>
            <a:r>
              <a:rPr lang="ru-RU" b="1" dirty="0" err="1" smtClean="0"/>
              <a:t>святый</a:t>
            </a:r>
            <a:r>
              <a:rPr lang="ru-RU" b="1" dirty="0" smtClean="0"/>
              <a:t> Апостол </a:t>
            </a:r>
            <a:r>
              <a:rPr lang="ru-RU" b="1" dirty="0" err="1" smtClean="0"/>
              <a:t>прочести</a:t>
            </a:r>
            <a:r>
              <a:rPr lang="ru-RU" dirty="0" smtClean="0"/>
              <a:t>». Священник благословляет чтеца.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Затем чтец выходит из алтаря и спускается по ступенькам с амвона.</a:t>
            </a:r>
            <a:endParaRPr lang="ru-RU" dirty="0"/>
          </a:p>
        </p:txBody>
      </p:sp>
      <p:pic>
        <p:nvPicPr>
          <p:cNvPr id="12290" name="Picture 2" descr="C:\Users\Василий\Desktop\библейско-богсловские курсы\7 лекция\fotor6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6763"/>
            <a:ext cx="8026102" cy="53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196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Диакон возглашает: </a:t>
            </a:r>
            <a:r>
              <a:rPr lang="ru-RU" b="1" dirty="0" err="1" smtClean="0"/>
              <a:t>Вонмен</a:t>
            </a:r>
            <a:r>
              <a:rPr lang="ru-RU" b="1" dirty="0" smtClean="0"/>
              <a:t>!</a:t>
            </a:r>
          </a:p>
          <a:p>
            <a:pPr marL="0" indent="0" algn="ctr">
              <a:buNone/>
            </a:pPr>
            <a:r>
              <a:rPr lang="ru-RU" dirty="0" smtClean="0"/>
              <a:t>Священник благословляя чтеца и верующих произносит: </a:t>
            </a:r>
            <a:r>
              <a:rPr lang="ru-RU" b="1" dirty="0" smtClean="0"/>
              <a:t>Мир всем!</a:t>
            </a:r>
            <a:endParaRPr lang="ru-RU" b="1" dirty="0"/>
          </a:p>
        </p:txBody>
      </p:sp>
      <p:pic>
        <p:nvPicPr>
          <p:cNvPr id="13314" name="Picture 2" descr="C:\Users\Василий\Desktop\библейско-богсловские курсы\7 лекция\fotor6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8010"/>
            <a:ext cx="8026102" cy="53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/>
              <a:t>Прокимен</a:t>
            </a:r>
            <a:r>
              <a:rPr lang="ru-RU" dirty="0"/>
              <a:t> (греч. π</a:t>
            </a:r>
            <a:r>
              <a:rPr lang="ru-RU" dirty="0" err="1"/>
              <a:t>ροκείμενος</a:t>
            </a:r>
            <a:r>
              <a:rPr lang="ru-RU" dirty="0"/>
              <a:t> – «предлагаемый вперед») – стих из псалмов, который чтец или диакон трёхкратно возглашает перед чтением Священного Писания: Апостола, Евангелия или </a:t>
            </a:r>
            <a:r>
              <a:rPr lang="ru-RU" dirty="0" err="1"/>
              <a:t>паримий</a:t>
            </a:r>
            <a:r>
              <a:rPr lang="ru-RU" dirty="0"/>
              <a:t>. Хор повторяет первый </a:t>
            </a:r>
            <a:r>
              <a:rPr lang="ru-RU" dirty="0" smtClean="0"/>
              <a:t>стих.</a:t>
            </a:r>
          </a:p>
          <a:p>
            <a:pPr marL="0" indent="0" algn="just">
              <a:buNone/>
            </a:pPr>
            <a:r>
              <a:rPr lang="ru-RU" b="1" dirty="0" smtClean="0"/>
              <a:t>Апостол</a:t>
            </a:r>
            <a:r>
              <a:rPr lang="ru-RU" dirty="0" smtClean="0"/>
              <a:t> – богослужебная книга, содержащая в себе часть Священного Писания Нового Завета, а именно: Деяния Святых Апостол, 7 Соборных Посланий и 14 посланий св. ап. Павла.  Эта книга, как  и богослужебное Евангелие, имеет деление на </a:t>
            </a:r>
            <a:r>
              <a:rPr lang="ru-RU" b="1" dirty="0" smtClean="0"/>
              <a:t>зачала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Зачало</a:t>
            </a:r>
            <a:r>
              <a:rPr lang="ru-RU" dirty="0" smtClean="0"/>
              <a:t> – пронумерованный фрагмент (отрывок ) текста Священного писания, который читается за богослужением. Книга Апостол разделена на 335 зачал. </a:t>
            </a:r>
          </a:p>
          <a:p>
            <a:pPr marL="0" indent="0" algn="just">
              <a:buNone/>
            </a:pPr>
            <a:r>
              <a:rPr lang="ru-RU" b="1" dirty="0" err="1"/>
              <a:t>Аллилуиарий</a:t>
            </a:r>
            <a:r>
              <a:rPr lang="ru-RU" dirty="0"/>
              <a:t> (греч. </a:t>
            </a:r>
            <a:r>
              <a:rPr lang="ru-RU" dirty="0" err="1"/>
              <a:t>άλληλουι</a:t>
            </a:r>
            <a:r>
              <a:rPr lang="ru-RU" dirty="0"/>
              <a:t>αριον от аллилуйя») – </a:t>
            </a:r>
            <a:r>
              <a:rPr lang="ru-RU" dirty="0" smtClean="0"/>
              <a:t>стихи псалмов</a:t>
            </a:r>
            <a:r>
              <a:rPr lang="ru-RU" dirty="0"/>
              <a:t>, произносимые и воспеваемые на </a:t>
            </a:r>
            <a:r>
              <a:rPr lang="ru-RU" dirty="0" smtClean="0"/>
              <a:t>литургии после </a:t>
            </a:r>
            <a:r>
              <a:rPr lang="ru-RU" dirty="0"/>
              <a:t>чтения Апостола в сопровождении пения «аллилуйя».</a:t>
            </a:r>
          </a:p>
        </p:txBody>
      </p:sp>
    </p:spTree>
    <p:extLst>
      <p:ext uri="{BB962C8B-B14F-4D97-AF65-F5344CB8AC3E}">
        <p14:creationId xmlns:p14="http://schemas.microsoft.com/office/powerpoint/2010/main" val="3893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07504"/>
          </a:xfrm>
        </p:spPr>
        <p:txBody>
          <a:bodyPr/>
          <a:lstStyle/>
          <a:p>
            <a:r>
              <a:rPr lang="ru-RU" dirty="0" smtClean="0"/>
              <a:t>Чтение Апостола</a:t>
            </a:r>
            <a:endParaRPr lang="ru-RU" dirty="0"/>
          </a:p>
        </p:txBody>
      </p:sp>
      <p:pic>
        <p:nvPicPr>
          <p:cNvPr id="14338" name="Picture 2" descr="C:\Users\Василий\Desktop\библейско-богсловские курсы\7 лекция\fotor66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86960" cy="51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Каждение на </a:t>
            </a:r>
            <a:r>
              <a:rPr lang="ru-RU" sz="5000" dirty="0" err="1" smtClean="0"/>
              <a:t>аллилуарии</a:t>
            </a:r>
            <a:endParaRPr lang="ru-RU" sz="5000" dirty="0"/>
          </a:p>
        </p:txBody>
      </p:sp>
      <p:pic>
        <p:nvPicPr>
          <p:cNvPr id="15363" name="Picture 3" descr="C:\Users\Василий\Desktop\библейско-богсловские курсы\7 лекция\fotor66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26164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3888432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</a:t>
            </a:r>
            <a:r>
              <a:rPr lang="ru-RU" dirty="0" smtClean="0"/>
              <a:t>вященники</a:t>
            </a:r>
            <a:r>
              <a:rPr lang="ru-RU" dirty="0"/>
              <a:t>, согласно древнему правилу, во время чтения Апостола сидят.</a:t>
            </a:r>
            <a:endParaRPr lang="ru-RU" dirty="0"/>
          </a:p>
        </p:txBody>
      </p:sp>
      <p:pic>
        <p:nvPicPr>
          <p:cNvPr id="16386" name="Picture 2" descr="C:\Users\Василий\Desktop\библейско-богсловские курсы\7 лекция\fotor6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45" y="190500"/>
            <a:ext cx="43148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 время чтения Апостола</a:t>
            </a:r>
            <a:endParaRPr lang="ru-RU" dirty="0"/>
          </a:p>
        </p:txBody>
      </p:sp>
      <p:pic>
        <p:nvPicPr>
          <p:cNvPr id="17410" name="Picture 2" descr="C:\Users\Василий\Desktop\библейско-богсловские курсы\7 лекция\fotor6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49208" cy="56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асилий\Desktop\библейско-богсловские курсы\7 лекция\fotor66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38988" cy="535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9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Во время исполнения </a:t>
            </a:r>
            <a:r>
              <a:rPr lang="ru-RU" dirty="0" err="1" smtClean="0"/>
              <a:t>аллилуария</a:t>
            </a:r>
            <a:r>
              <a:rPr lang="ru-RU" dirty="0" smtClean="0"/>
              <a:t> священник подает диакону Евангелие и тот, обходя престол через Горнее место, выходит через Царские врата на амвон. </a:t>
            </a:r>
            <a:endParaRPr lang="ru-RU" dirty="0"/>
          </a:p>
        </p:txBody>
      </p:sp>
      <p:pic>
        <p:nvPicPr>
          <p:cNvPr id="19458" name="Picture 2" descr="C:\Users\Василий\Desktop\библейско-богсловские курсы\7 лекция\fotor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42126" cy="54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асилий\Desktop\библейско-богсловские курсы\7 лекция\fotor66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55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9685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Предстоятель целует Евангелие на Горнем месте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26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Начинается пение третьего антифона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7 лекция\fotor6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6" y="1469073"/>
            <a:ext cx="7800432" cy="52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/>
          <a:lstStyle/>
          <a:p>
            <a:r>
              <a:rPr lang="ru-RU" sz="3600" b="1" dirty="0" smtClean="0">
                <a:effectLst/>
              </a:rPr>
              <a:t>Молитва перед чтением Евангелия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Зажги в сердцах наших, человеколюбивый Владыка, Твоего </a:t>
            </a:r>
            <a:r>
              <a:rPr lang="ru-RU" sz="2800" dirty="0" err="1"/>
              <a:t>Богопознания</a:t>
            </a:r>
            <a:r>
              <a:rPr lang="ru-RU" sz="2800" dirty="0"/>
              <a:t> нетленный свет и открой очи ума нашего для уразумения евангельской Твоей проповеди! Вложи в нас и страх пред блаженными Твоими заповедями, дабы мы, все плотские влечения поправ, проводили духовную жизнь, о всём, что к угождению Тебе, мысля и то совершая. Ибо Ты – просвещение душ и тел наших, Христе Боже, и Тебе славу воссылаем, со безначальным Твоим Отцом, и </a:t>
            </a:r>
            <a:r>
              <a:rPr lang="ru-RU" sz="2800" dirty="0" err="1"/>
              <a:t>всесвятым</a:t>
            </a:r>
            <a:r>
              <a:rPr lang="ru-RU" sz="2800" dirty="0"/>
              <a:t> и благим и животворящим Твоим Духом, ныне и всегда и во веки веков. Аминь.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16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6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Диакон несет Евангелие на амвон. Впереди идут свещеносцы.</a:t>
            </a:r>
            <a:endParaRPr lang="ru-RU" dirty="0"/>
          </a:p>
        </p:txBody>
      </p:sp>
      <p:pic>
        <p:nvPicPr>
          <p:cNvPr id="21506" name="Picture 2" descr="C:\Users\Василий\Desktop\библейско-богсловские курсы\7 лекция\fotor6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098110" cy="53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477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 архиерейском богослужении</a:t>
            </a:r>
            <a:endParaRPr lang="ru-RU" dirty="0"/>
          </a:p>
        </p:txBody>
      </p:sp>
      <p:pic>
        <p:nvPicPr>
          <p:cNvPr id="22530" name="Picture 2" descr="C:\Users\Василий\Desktop\библейско-богсловские курсы\7 лекция\fotor6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0" y="980728"/>
            <a:ext cx="8189168" cy="54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8229600" cy="820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Диакон: </a:t>
            </a:r>
            <a:r>
              <a:rPr lang="ru-RU" b="1" dirty="0" smtClean="0"/>
              <a:t>Благослови</a:t>
            </a:r>
            <a:r>
              <a:rPr lang="ru-RU" b="1" dirty="0"/>
              <a:t>, </a:t>
            </a:r>
            <a:r>
              <a:rPr lang="ru-RU" b="1" dirty="0" err="1"/>
              <a:t>владыко</a:t>
            </a:r>
            <a:r>
              <a:rPr lang="ru-RU" b="1" dirty="0"/>
              <a:t>, </a:t>
            </a:r>
            <a:r>
              <a:rPr lang="ru-RU" b="1" dirty="0" err="1"/>
              <a:t>Благовестителя</a:t>
            </a:r>
            <a:r>
              <a:rPr lang="ru-RU" b="1" dirty="0"/>
              <a:t>, </a:t>
            </a:r>
            <a:r>
              <a:rPr lang="ru-RU" b="1" dirty="0" err="1"/>
              <a:t>святаго</a:t>
            </a:r>
            <a:r>
              <a:rPr lang="ru-RU" b="1" dirty="0"/>
              <a:t>, славного и </a:t>
            </a:r>
            <a:r>
              <a:rPr lang="ru-RU" b="1" dirty="0" err="1"/>
              <a:t>всехвального</a:t>
            </a:r>
            <a:r>
              <a:rPr lang="ru-RU" b="1" dirty="0"/>
              <a:t> Апостола и Евангелиста (</a:t>
            </a:r>
            <a:r>
              <a:rPr lang="ru-RU" b="1" i="1" dirty="0"/>
              <a:t>имя</a:t>
            </a:r>
            <a:r>
              <a:rPr lang="ru-RU" b="1" dirty="0"/>
              <a:t>).</a:t>
            </a:r>
            <a:endParaRPr lang="ru-RU" b="1" dirty="0"/>
          </a:p>
        </p:txBody>
      </p:sp>
      <p:pic>
        <p:nvPicPr>
          <p:cNvPr id="23554" name="Picture 2" descr="C:\Users\Василий\Desktop\библейско-богсловские курсы\7 лекция\fotor6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4" y="1340768"/>
            <a:ext cx="7882086" cy="52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332656"/>
            <a:ext cx="3888432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Благословляя диакона на чтение, священник произносит: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Бог</a:t>
            </a:r>
            <a:r>
              <a:rPr lang="ru-RU" b="1" dirty="0"/>
              <a:t>, молитвами </a:t>
            </a:r>
            <a:r>
              <a:rPr lang="ru-RU" b="1" dirty="0" err="1"/>
              <a:t>святаго</a:t>
            </a:r>
            <a:r>
              <a:rPr lang="ru-RU" b="1" dirty="0"/>
              <a:t>, </a:t>
            </a:r>
            <a:r>
              <a:rPr lang="ru-RU" b="1" dirty="0" err="1"/>
              <a:t>славнаго</a:t>
            </a:r>
            <a:r>
              <a:rPr lang="ru-RU" b="1" dirty="0"/>
              <a:t>, </a:t>
            </a:r>
            <a:r>
              <a:rPr lang="ru-RU" b="1" dirty="0" err="1"/>
              <a:t>всехвальнаго</a:t>
            </a:r>
            <a:r>
              <a:rPr lang="ru-RU" b="1" dirty="0"/>
              <a:t> Апостола и Евангелиста (</a:t>
            </a:r>
            <a:r>
              <a:rPr lang="ru-RU" b="1" i="1" dirty="0"/>
              <a:t>имя</a:t>
            </a:r>
            <a:r>
              <a:rPr lang="ru-RU" b="1" dirty="0"/>
              <a:t>), да даст тебе глагол, благовествующему силою многою, во исполнение </a:t>
            </a:r>
            <a:r>
              <a:rPr lang="ru-RU" b="1" dirty="0" err="1"/>
              <a:t>Евангелиа</a:t>
            </a:r>
            <a:r>
              <a:rPr lang="ru-RU" b="1" dirty="0"/>
              <a:t> Возлюбленного Сына Своего, Господа нашего Иисуса Христа. </a:t>
            </a:r>
            <a:endParaRPr lang="ru-RU" b="1" dirty="0"/>
          </a:p>
        </p:txBody>
      </p:sp>
      <p:pic>
        <p:nvPicPr>
          <p:cNvPr id="24578" name="Picture 2" descr="C:\Users\Василий\Desktop\библейско-богсловские курсы\7 лекция\fotor6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070"/>
            <a:ext cx="4467027" cy="67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374441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Диакон</a:t>
            </a:r>
            <a:r>
              <a:rPr lang="ru-RU" dirty="0"/>
              <a:t>: </a:t>
            </a:r>
            <a:r>
              <a:rPr lang="ru-RU" b="1" dirty="0"/>
              <a:t>Аминь</a:t>
            </a:r>
            <a:r>
              <a:rPr lang="ru-RU" dirty="0"/>
              <a:t>.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Другой </a:t>
            </a:r>
            <a:r>
              <a:rPr lang="ru-RU" dirty="0"/>
              <a:t>диакон или, если его нет, священник: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Премудрость, прости, услышим </a:t>
            </a:r>
            <a:r>
              <a:rPr lang="ru-RU" b="1" dirty="0" err="1"/>
              <a:t>святаго</a:t>
            </a:r>
            <a:r>
              <a:rPr lang="ru-RU" b="1" dirty="0"/>
              <a:t> </a:t>
            </a:r>
            <a:r>
              <a:rPr lang="ru-RU" b="1" dirty="0" err="1"/>
              <a:t>Евангелиа</a:t>
            </a:r>
            <a:r>
              <a:rPr lang="ru-RU" dirty="0"/>
              <a:t>…</a:t>
            </a:r>
            <a:endParaRPr lang="ru-RU" dirty="0"/>
          </a:p>
        </p:txBody>
      </p:sp>
      <p:pic>
        <p:nvPicPr>
          <p:cNvPr id="25602" name="Picture 2" descr="C:\Users\Василий\Desktop\библейско-богсловские курсы\7 лекция\fotor6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97" y="190500"/>
            <a:ext cx="43148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Иерей: Премудрость, прости, услышим </a:t>
            </a:r>
            <a:r>
              <a:rPr lang="ru-RU" dirty="0" err="1"/>
              <a:t>святаго</a:t>
            </a:r>
            <a:r>
              <a:rPr lang="ru-RU" dirty="0"/>
              <a:t> Евангелия. </a:t>
            </a:r>
            <a:r>
              <a:rPr lang="ru-RU" b="1" dirty="0"/>
              <a:t>Мир всем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Хор: И </a:t>
            </a:r>
            <a:r>
              <a:rPr lang="ru-RU" dirty="0" err="1"/>
              <a:t>духови</a:t>
            </a:r>
            <a:r>
              <a:rPr lang="ru-RU" dirty="0"/>
              <a:t> твоему.</a:t>
            </a:r>
          </a:p>
          <a:p>
            <a:pPr marL="0" indent="0">
              <a:buNone/>
            </a:pPr>
            <a:r>
              <a:rPr lang="ru-RU" dirty="0"/>
              <a:t>Диакон: От </a:t>
            </a:r>
            <a:r>
              <a:rPr lang="ru-RU" i="1" dirty="0"/>
              <a:t>(имя)</a:t>
            </a:r>
            <a:r>
              <a:rPr lang="ru-RU" dirty="0"/>
              <a:t> </a:t>
            </a:r>
            <a:r>
              <a:rPr lang="ru-RU" dirty="0" err="1"/>
              <a:t>святаго</a:t>
            </a:r>
            <a:r>
              <a:rPr lang="ru-RU" dirty="0"/>
              <a:t> Евангелия чтение.</a:t>
            </a:r>
          </a:p>
          <a:p>
            <a:pPr marL="0" indent="0">
              <a:buNone/>
            </a:pPr>
            <a:r>
              <a:rPr lang="ru-RU" dirty="0"/>
              <a:t>Хор: Слава Тебе, Господи, слава Тебе.</a:t>
            </a:r>
          </a:p>
          <a:p>
            <a:pPr marL="0" indent="0">
              <a:buNone/>
            </a:pPr>
            <a:r>
              <a:rPr lang="ru-RU" dirty="0"/>
              <a:t>Иерей: </a:t>
            </a:r>
            <a:r>
              <a:rPr lang="ru-RU" dirty="0" err="1"/>
              <a:t>Вонмем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Чтение Евангелия.</a:t>
            </a:r>
          </a:p>
          <a:p>
            <a:pPr marL="0" indent="0">
              <a:buNone/>
            </a:pPr>
            <a:r>
              <a:rPr lang="ru-RU" dirty="0"/>
              <a:t>Иерей: Мир </a:t>
            </a:r>
            <a:r>
              <a:rPr lang="ru-RU" dirty="0" err="1"/>
              <a:t>ти</a:t>
            </a:r>
            <a:r>
              <a:rPr lang="ru-RU" dirty="0"/>
              <a:t>, благовествующему!</a:t>
            </a:r>
          </a:p>
          <a:p>
            <a:pPr marL="0" indent="0">
              <a:buNone/>
            </a:pPr>
            <a:r>
              <a:rPr lang="ru-RU" dirty="0"/>
              <a:t>Хор: Слава Тебе, Господи, слава Тебе.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2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1480"/>
          </a:xfrm>
        </p:spPr>
        <p:txBody>
          <a:bodyPr/>
          <a:lstStyle/>
          <a:p>
            <a:r>
              <a:rPr lang="ru-RU" sz="3600" dirty="0" smtClean="0"/>
              <a:t>Чтение Евангелия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Василий\Desktop\библейско-богсловские курсы\7 лекция\fotor6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2561"/>
            <a:ext cx="8890198" cy="59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211"/>
            <a:ext cx="8229600" cy="676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Окончив чтение Евангелия, диакон передает его </a:t>
            </a:r>
            <a:r>
              <a:rPr lang="ru-RU" dirty="0" smtClean="0"/>
              <a:t>священнику.</a:t>
            </a:r>
            <a:endParaRPr lang="ru-RU" dirty="0"/>
          </a:p>
        </p:txBody>
      </p:sp>
      <p:pic>
        <p:nvPicPr>
          <p:cNvPr id="27650" name="Picture 2" descr="C:\Users\Василий\Desktop\библейско-богсловские курсы\7 лекция\fotor6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5" y="782549"/>
            <a:ext cx="8709223" cy="60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16024"/>
          </a:xfrm>
        </p:spPr>
        <p:txBody>
          <a:bodyPr/>
          <a:lstStyle/>
          <a:p>
            <a:r>
              <a:rPr lang="ru-RU" sz="2000" dirty="0" smtClean="0"/>
              <a:t>Сугубая </a:t>
            </a:r>
            <a:r>
              <a:rPr lang="ru-RU" sz="2000" dirty="0" err="1" smtClean="0"/>
              <a:t>ектения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Диакон</a:t>
            </a:r>
            <a:r>
              <a:rPr lang="ru-RU" sz="1400" dirty="0"/>
              <a:t>: </a:t>
            </a:r>
            <a:r>
              <a:rPr lang="ru-RU" sz="1400" dirty="0" err="1"/>
              <a:t>Рцем</a:t>
            </a:r>
            <a:r>
              <a:rPr lang="ru-RU" sz="1400" dirty="0"/>
              <a:t> </a:t>
            </a:r>
            <a:r>
              <a:rPr lang="ru-RU" sz="1400" dirty="0" err="1"/>
              <a:t>вси</a:t>
            </a:r>
            <a:r>
              <a:rPr lang="ru-RU" sz="1400" dirty="0"/>
              <a:t> от всея души, и от всего помышления нашего </a:t>
            </a:r>
            <a:r>
              <a:rPr lang="ru-RU" sz="1400" dirty="0" err="1"/>
              <a:t>рцем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r>
              <a:rPr lang="ru-RU" sz="1400" b="1" dirty="0"/>
              <a:t>Хор</a:t>
            </a:r>
            <a:r>
              <a:rPr lang="ru-RU" sz="1400" dirty="0"/>
              <a:t>: Господи, помилуй.</a:t>
            </a:r>
          </a:p>
          <a:p>
            <a:pPr marL="0" indent="0" algn="just">
              <a:buNone/>
            </a:pPr>
            <a:r>
              <a:rPr lang="ru-RU" sz="1400" b="1" dirty="0"/>
              <a:t>Диакон</a:t>
            </a:r>
            <a:r>
              <a:rPr lang="ru-RU" sz="1400" dirty="0"/>
              <a:t>: Господи Вседержителю, Боже отец наших, молим </a:t>
            </a:r>
            <a:r>
              <a:rPr lang="ru-RU" sz="1400" dirty="0" err="1"/>
              <a:t>Ти</a:t>
            </a:r>
            <a:r>
              <a:rPr lang="ru-RU" sz="1400" dirty="0"/>
              <a:t> </a:t>
            </a:r>
            <a:r>
              <a:rPr lang="ru-RU" sz="1400" dirty="0" err="1"/>
              <a:t>ся</a:t>
            </a:r>
            <a:r>
              <a:rPr lang="ru-RU" sz="1400" dirty="0"/>
              <a:t>, </a:t>
            </a:r>
            <a:r>
              <a:rPr lang="ru-RU" sz="1400" dirty="0" err="1"/>
              <a:t>услыши</a:t>
            </a:r>
            <a:r>
              <a:rPr lang="ru-RU" sz="1400" dirty="0"/>
              <a:t> и помилуй.</a:t>
            </a:r>
          </a:p>
          <a:p>
            <a:pPr marL="0" indent="0" algn="just">
              <a:buNone/>
            </a:pPr>
            <a:r>
              <a:rPr lang="ru-RU" sz="1400" b="1" dirty="0"/>
              <a:t>Хор</a:t>
            </a:r>
            <a:r>
              <a:rPr lang="ru-RU" sz="1400" dirty="0"/>
              <a:t>: Господи, помилуй.</a:t>
            </a:r>
          </a:p>
          <a:p>
            <a:pPr marL="0" indent="0" algn="just">
              <a:buNone/>
            </a:pPr>
            <a:r>
              <a:rPr lang="ru-RU" sz="1400" b="1" dirty="0"/>
              <a:t>Диакон</a:t>
            </a:r>
            <a:r>
              <a:rPr lang="ru-RU" sz="1400" dirty="0"/>
              <a:t>: Помилуй нас. Боже, по </a:t>
            </a:r>
            <a:r>
              <a:rPr lang="ru-RU" sz="1400" dirty="0" err="1"/>
              <a:t>велицей</a:t>
            </a:r>
            <a:r>
              <a:rPr lang="ru-RU" sz="1400" dirty="0"/>
              <a:t> милости Твоей, молим </a:t>
            </a:r>
            <a:r>
              <a:rPr lang="ru-RU" sz="1400" dirty="0" err="1"/>
              <a:t>Ти</a:t>
            </a:r>
            <a:r>
              <a:rPr lang="ru-RU" sz="1400" dirty="0"/>
              <a:t> </a:t>
            </a:r>
            <a:r>
              <a:rPr lang="ru-RU" sz="1400" dirty="0" err="1"/>
              <a:t>ся</a:t>
            </a:r>
            <a:r>
              <a:rPr lang="ru-RU" sz="1400" dirty="0"/>
              <a:t>, </a:t>
            </a:r>
            <a:r>
              <a:rPr lang="ru-RU" sz="1400" dirty="0" err="1"/>
              <a:t>услыши</a:t>
            </a:r>
            <a:r>
              <a:rPr lang="ru-RU" sz="1400" dirty="0"/>
              <a:t> и помилуй.</a:t>
            </a:r>
          </a:p>
          <a:p>
            <a:pPr marL="0" indent="0" algn="just">
              <a:buNone/>
            </a:pPr>
            <a:r>
              <a:rPr lang="ru-RU" sz="1400" b="1" dirty="0"/>
              <a:t>Хор</a:t>
            </a:r>
            <a:r>
              <a:rPr lang="ru-RU" sz="1400" dirty="0"/>
              <a:t>: Господи, помилуй. </a:t>
            </a:r>
            <a:r>
              <a:rPr lang="ru-RU" sz="1400" i="1" dirty="0"/>
              <a:t>(Трижды, на каждое прошение.)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b="1" dirty="0" smtClean="0"/>
              <a:t>Диакон</a:t>
            </a:r>
            <a:r>
              <a:rPr lang="ru-RU" sz="1400" dirty="0" smtClean="0"/>
              <a:t>: Еще </a:t>
            </a:r>
            <a:r>
              <a:rPr lang="ru-RU" sz="1400" dirty="0"/>
              <a:t>молимся о Великом Господине и Отце нашем Святейшем Патриархе Алексии, и о Господине нашем </a:t>
            </a:r>
            <a:r>
              <a:rPr lang="ru-RU" sz="1400" dirty="0" err="1"/>
              <a:t>Высокопреосвященнейшем</a:t>
            </a:r>
            <a:r>
              <a:rPr lang="ru-RU" sz="1400" dirty="0"/>
              <a:t> митрополите (или: архиепископе, или: епископе) </a:t>
            </a:r>
            <a:r>
              <a:rPr lang="ru-RU" sz="1400" i="1" dirty="0"/>
              <a:t>(имярек)</a:t>
            </a:r>
            <a:r>
              <a:rPr lang="ru-RU" sz="1400" dirty="0"/>
              <a:t>, и всей во Христе братии нашей.</a:t>
            </a:r>
          </a:p>
          <a:p>
            <a:pPr marL="0" indent="0" algn="just">
              <a:buNone/>
            </a:pPr>
            <a:r>
              <a:rPr lang="ru-RU" sz="1400" dirty="0"/>
              <a:t>Еще молимся о </a:t>
            </a:r>
            <a:r>
              <a:rPr lang="ru-RU" sz="1400" dirty="0" err="1"/>
              <a:t>Богохранимей</a:t>
            </a:r>
            <a:r>
              <a:rPr lang="ru-RU" sz="1400" dirty="0"/>
              <a:t> стране нашей, </a:t>
            </a:r>
            <a:r>
              <a:rPr lang="ru-RU" sz="1400" dirty="0" err="1"/>
              <a:t>властех</a:t>
            </a:r>
            <a:r>
              <a:rPr lang="ru-RU" sz="1400" dirty="0"/>
              <a:t> и воинстве </a:t>
            </a:r>
            <a:r>
              <a:rPr lang="ru-RU" sz="1400" dirty="0" err="1"/>
              <a:t>ея</a:t>
            </a:r>
            <a:r>
              <a:rPr lang="ru-RU" sz="1400" dirty="0"/>
              <a:t>, да тихое и безмолвное житие поживем во всяком благочестии и чистоте.</a:t>
            </a:r>
          </a:p>
          <a:p>
            <a:pPr marL="0" indent="0" algn="just">
              <a:buNone/>
            </a:pPr>
            <a:r>
              <a:rPr lang="ru-RU" sz="1400" dirty="0"/>
              <a:t>Еще молимся о </a:t>
            </a:r>
            <a:r>
              <a:rPr lang="ru-RU" sz="1400" dirty="0" err="1"/>
              <a:t>братиях</a:t>
            </a:r>
            <a:r>
              <a:rPr lang="ru-RU" sz="1400" dirty="0"/>
              <a:t> наших, </a:t>
            </a:r>
            <a:r>
              <a:rPr lang="ru-RU" sz="1400" dirty="0" err="1"/>
              <a:t>священницех</a:t>
            </a:r>
            <a:r>
              <a:rPr lang="ru-RU" sz="1400" dirty="0"/>
              <a:t>, </a:t>
            </a:r>
            <a:r>
              <a:rPr lang="ru-RU" sz="1400" dirty="0" err="1"/>
              <a:t>священномонасех</a:t>
            </a:r>
            <a:r>
              <a:rPr lang="ru-RU" sz="1400" dirty="0"/>
              <a:t> и всем во Христе братстве нашем.</a:t>
            </a:r>
          </a:p>
          <a:p>
            <a:pPr marL="0" indent="0" algn="just">
              <a:buNone/>
            </a:pPr>
            <a:r>
              <a:rPr lang="ru-RU" sz="1400" dirty="0"/>
              <a:t>Еще молимся о блаженных и приснопамятных святейших </a:t>
            </a:r>
            <a:r>
              <a:rPr lang="ru-RU" sz="1400" dirty="0" err="1"/>
              <a:t>Патриарсех</a:t>
            </a:r>
            <a:r>
              <a:rPr lang="ru-RU" sz="1400" dirty="0"/>
              <a:t> православных, и </a:t>
            </a:r>
            <a:r>
              <a:rPr lang="ru-RU" sz="1400" dirty="0" err="1"/>
              <a:t>создателех</a:t>
            </a:r>
            <a:r>
              <a:rPr lang="ru-RU" sz="1400" dirty="0"/>
              <a:t> </a:t>
            </a:r>
            <a:r>
              <a:rPr lang="ru-RU" sz="1400" dirty="0" err="1"/>
              <a:t>святаго</a:t>
            </a:r>
            <a:r>
              <a:rPr lang="ru-RU" sz="1400" dirty="0"/>
              <a:t> храма сего (если в монастыре: </a:t>
            </a:r>
            <a:r>
              <a:rPr lang="ru-RU" sz="1400" dirty="0" err="1"/>
              <a:t>святыя</a:t>
            </a:r>
            <a:r>
              <a:rPr lang="ru-RU" sz="1400" dirty="0"/>
              <a:t> обители сея), и о всех </a:t>
            </a:r>
            <a:r>
              <a:rPr lang="ru-RU" sz="1400" dirty="0" err="1"/>
              <a:t>преждепочивших</a:t>
            </a:r>
            <a:r>
              <a:rPr lang="ru-RU" sz="1400" dirty="0"/>
              <a:t> </a:t>
            </a:r>
            <a:r>
              <a:rPr lang="ru-RU" sz="1400" dirty="0" err="1"/>
              <a:t>отцех</a:t>
            </a:r>
            <a:r>
              <a:rPr lang="ru-RU" sz="1400" dirty="0"/>
              <a:t> и </a:t>
            </a:r>
            <a:r>
              <a:rPr lang="ru-RU" sz="1400" dirty="0" err="1"/>
              <a:t>братиях</a:t>
            </a:r>
            <a:r>
              <a:rPr lang="ru-RU" sz="1400" dirty="0"/>
              <a:t>, </a:t>
            </a:r>
            <a:r>
              <a:rPr lang="ru-RU" sz="1400" dirty="0" err="1"/>
              <a:t>зде</a:t>
            </a:r>
            <a:r>
              <a:rPr lang="ru-RU" sz="1400" dirty="0"/>
              <a:t> лежащих и повсюду, православных.</a:t>
            </a:r>
          </a:p>
          <a:p>
            <a:pPr marL="0" indent="0" algn="just">
              <a:buNone/>
            </a:pPr>
            <a:r>
              <a:rPr lang="ru-RU" sz="1400" dirty="0"/>
              <a:t>Еще молимся о милости, жизни, мире, здравии, спасении, посещении, прощении и оставлении грехов рабов Божиих, братии </a:t>
            </a:r>
            <a:r>
              <a:rPr lang="ru-RU" sz="1400" dirty="0" err="1"/>
              <a:t>святаго</a:t>
            </a:r>
            <a:r>
              <a:rPr lang="ru-RU" sz="1400" dirty="0"/>
              <a:t> храма сего (если в монастыре: </a:t>
            </a:r>
            <a:r>
              <a:rPr lang="ru-RU" sz="1400" dirty="0" err="1"/>
              <a:t>святыя</a:t>
            </a:r>
            <a:r>
              <a:rPr lang="ru-RU" sz="1400" dirty="0"/>
              <a:t> обители сея).</a:t>
            </a:r>
          </a:p>
          <a:p>
            <a:pPr marL="0" indent="0" algn="just">
              <a:buNone/>
            </a:pPr>
            <a:r>
              <a:rPr lang="ru-RU" sz="1400" dirty="0"/>
              <a:t>Еще молимся о плодоносящих и </a:t>
            </a:r>
            <a:r>
              <a:rPr lang="ru-RU" sz="1400" dirty="0" err="1"/>
              <a:t>добродеющих</a:t>
            </a:r>
            <a:r>
              <a:rPr lang="ru-RU" sz="1400" dirty="0"/>
              <a:t> во </a:t>
            </a:r>
            <a:r>
              <a:rPr lang="ru-RU" sz="1400" dirty="0" err="1"/>
              <a:t>святем</a:t>
            </a:r>
            <a:r>
              <a:rPr lang="ru-RU" sz="1400" dirty="0"/>
              <a:t> и </a:t>
            </a:r>
            <a:r>
              <a:rPr lang="ru-RU" sz="1400" dirty="0" err="1"/>
              <a:t>всечестнем</a:t>
            </a:r>
            <a:r>
              <a:rPr lang="ru-RU" sz="1400" dirty="0"/>
              <a:t> храме сем, </a:t>
            </a:r>
            <a:r>
              <a:rPr lang="ru-RU" sz="1400" dirty="0" err="1"/>
              <a:t>труждающихся</a:t>
            </a:r>
            <a:r>
              <a:rPr lang="ru-RU" sz="1400" dirty="0"/>
              <a:t>, поющих и предстоящих </a:t>
            </a:r>
            <a:r>
              <a:rPr lang="ru-RU" sz="1400" dirty="0" err="1"/>
              <a:t>людех</a:t>
            </a:r>
            <a:r>
              <a:rPr lang="ru-RU" sz="1400" dirty="0"/>
              <a:t>, ожидающих от Тебе </a:t>
            </a:r>
            <a:r>
              <a:rPr lang="ru-RU" sz="1400" dirty="0" err="1"/>
              <a:t>великия</a:t>
            </a:r>
            <a:r>
              <a:rPr lang="ru-RU" sz="1400" dirty="0"/>
              <a:t> и </a:t>
            </a:r>
            <a:r>
              <a:rPr lang="ru-RU" sz="1400" dirty="0" err="1"/>
              <a:t>богатыя</a:t>
            </a:r>
            <a:r>
              <a:rPr lang="ru-RU" sz="1400" dirty="0"/>
              <a:t> милости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/>
              <a:t>Иерей</a:t>
            </a:r>
            <a:r>
              <a:rPr lang="ru-RU" sz="1400" dirty="0"/>
              <a:t>: </a:t>
            </a:r>
            <a:r>
              <a:rPr lang="ru-RU" sz="1400" b="1" i="1" dirty="0">
                <a:solidFill>
                  <a:schemeClr val="tx1"/>
                </a:solidFill>
              </a:rPr>
              <a:t>Молитва усердного </a:t>
            </a:r>
            <a:r>
              <a:rPr lang="ru-RU" sz="1400" b="1" i="1" dirty="0" smtClean="0">
                <a:solidFill>
                  <a:schemeClr val="tx1"/>
                </a:solidFill>
              </a:rPr>
              <a:t>моления</a:t>
            </a:r>
            <a:r>
              <a:rPr lang="ru-RU" sz="1400" b="1" dirty="0" smtClean="0">
                <a:solidFill>
                  <a:schemeClr val="tx1"/>
                </a:solidFill>
              </a:rPr>
              <a:t>: </a:t>
            </a:r>
            <a:r>
              <a:rPr lang="ru-RU" sz="1400" b="1" dirty="0">
                <a:solidFill>
                  <a:schemeClr val="tx1"/>
                </a:solidFill>
              </a:rPr>
              <a:t>Господи Боже наш, прими это усердное моление от Твоих рабов, и помилуй нас по множеству милости Твоей, и щедроты Твои ниспошли на нас и на весь народ Твой, ожидающий от Тебя неистощимой милости.</a:t>
            </a:r>
          </a:p>
          <a:p>
            <a:pPr marL="0" indent="0" algn="just">
              <a:buNone/>
            </a:pPr>
            <a:r>
              <a:rPr lang="ru-RU" sz="1400" dirty="0" smtClean="0"/>
              <a:t>Возглас: Яко </a:t>
            </a:r>
            <a:r>
              <a:rPr lang="ru-RU" sz="1400" dirty="0"/>
              <a:t>милостив и Человеколюбец Бог </a:t>
            </a:r>
            <a:r>
              <a:rPr lang="ru-RU" sz="1400" dirty="0" err="1"/>
              <a:t>еси</a:t>
            </a:r>
            <a:r>
              <a:rPr lang="ru-RU" sz="1400" dirty="0"/>
              <a:t>, и Тебе славу </a:t>
            </a:r>
            <a:r>
              <a:rPr lang="ru-RU" sz="1400" dirty="0" err="1"/>
              <a:t>возсылаем</a:t>
            </a:r>
            <a:r>
              <a:rPr lang="ru-RU" sz="1400" dirty="0"/>
              <a:t>, Отцу и Сыну и Святому духу, ныне и присно и во веки веков.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62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046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Открываются Царские Врата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7 лекция\fotor6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4715"/>
            <a:ext cx="8674174" cy="57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 время Сугубой </a:t>
            </a:r>
            <a:r>
              <a:rPr lang="ru-RU" dirty="0" err="1" smtClean="0"/>
              <a:t>ектении</a:t>
            </a:r>
            <a:r>
              <a:rPr lang="ru-RU" dirty="0" smtClean="0"/>
              <a:t> священник  разворачивает антиминс (не до конца)</a:t>
            </a:r>
            <a:endParaRPr lang="ru-RU" dirty="0"/>
          </a:p>
        </p:txBody>
      </p:sp>
      <p:pic>
        <p:nvPicPr>
          <p:cNvPr id="28675" name="Picture 3" descr="C:\Users\Василий\Desktop\библейско-богсловские курсы\7 лекция\3dcmlvisi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0987"/>
            <a:ext cx="8568952" cy="57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Поминовение о здравии на сугубой </a:t>
            </a:r>
            <a:r>
              <a:rPr lang="ru-RU" dirty="0" err="1" smtClean="0"/>
              <a:t>ектении</a:t>
            </a:r>
            <a:endParaRPr lang="ru-RU" dirty="0"/>
          </a:p>
        </p:txBody>
      </p:sp>
      <p:pic>
        <p:nvPicPr>
          <p:cNvPr id="29699" name="Picture 3" descr="C:\Users\Василий\Desktop\библейско-богсловские курсы\7 лекция\fotor6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1271"/>
            <a:ext cx="8314134" cy="55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349"/>
            <a:ext cx="8229600" cy="547464"/>
          </a:xfrm>
        </p:spPr>
        <p:txBody>
          <a:bodyPr/>
          <a:lstStyle/>
          <a:p>
            <a:r>
              <a:rPr lang="ru-RU" sz="3200" dirty="0" smtClean="0"/>
              <a:t>Заупокойная </a:t>
            </a:r>
            <a:r>
              <a:rPr lang="ru-RU" sz="3200" dirty="0" err="1" smtClean="0"/>
              <a:t>ектения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79525" y="329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3813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Диакон</a:t>
            </a:r>
            <a:r>
              <a:rPr lang="ru-RU" dirty="0" smtClean="0"/>
              <a:t>: Помилуй </a:t>
            </a:r>
            <a:r>
              <a:rPr lang="ru-RU" dirty="0"/>
              <a:t>нас, Боже, по </a:t>
            </a:r>
            <a:r>
              <a:rPr lang="ru-RU" dirty="0" err="1"/>
              <a:t>велицей</a:t>
            </a:r>
            <a:r>
              <a:rPr lang="ru-RU" dirty="0"/>
              <a:t> милости Твоей, молим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ся</a:t>
            </a:r>
            <a:r>
              <a:rPr lang="ru-RU" dirty="0"/>
              <a:t>, </a:t>
            </a:r>
            <a:r>
              <a:rPr lang="ru-RU" dirty="0" err="1"/>
              <a:t>услыши</a:t>
            </a:r>
            <a:r>
              <a:rPr lang="ru-RU" dirty="0"/>
              <a:t> и помилуй.</a:t>
            </a:r>
          </a:p>
          <a:p>
            <a:pPr marL="0" indent="0" algn="just">
              <a:buNone/>
            </a:pPr>
            <a:r>
              <a:rPr lang="ru-RU" b="1" dirty="0" smtClean="0"/>
              <a:t>Хор</a:t>
            </a:r>
            <a:r>
              <a:rPr lang="ru-RU" dirty="0" smtClean="0"/>
              <a:t>: </a:t>
            </a:r>
            <a:r>
              <a:rPr lang="ru-RU" dirty="0"/>
              <a:t>Господи, помилуй, трижды.</a:t>
            </a:r>
          </a:p>
          <a:p>
            <a:pPr marL="0" indent="0" algn="just">
              <a:buNone/>
            </a:pPr>
            <a:r>
              <a:rPr lang="ru-RU" b="1" dirty="0" smtClean="0"/>
              <a:t>Диакон</a:t>
            </a:r>
            <a:r>
              <a:rPr lang="ru-RU" dirty="0" smtClean="0"/>
              <a:t>: Еще </a:t>
            </a:r>
            <a:r>
              <a:rPr lang="ru-RU" dirty="0"/>
              <a:t>молимся о упокоении душ усопших рабов Божиих (имярек), и о еже </a:t>
            </a:r>
            <a:r>
              <a:rPr lang="ru-RU" dirty="0" err="1"/>
              <a:t>проститися</a:t>
            </a:r>
            <a:r>
              <a:rPr lang="ru-RU" dirty="0"/>
              <a:t> им всякому прегрешению, вольному же и невольному. </a:t>
            </a:r>
          </a:p>
          <a:p>
            <a:pPr marL="0" indent="0" algn="just">
              <a:buNone/>
            </a:pPr>
            <a:r>
              <a:rPr lang="ru-RU" b="1" dirty="0" smtClean="0"/>
              <a:t>Хор</a:t>
            </a:r>
            <a:r>
              <a:rPr lang="ru-RU" dirty="0" smtClean="0"/>
              <a:t>:</a:t>
            </a:r>
            <a:r>
              <a:rPr lang="ru-RU" dirty="0"/>
              <a:t> Господи, помилуй, трижды.</a:t>
            </a:r>
          </a:p>
          <a:p>
            <a:pPr marL="0" indent="0" algn="just">
              <a:buNone/>
            </a:pPr>
            <a:r>
              <a:rPr lang="ru-RU" b="1" dirty="0" smtClean="0"/>
              <a:t>Диакон</a:t>
            </a:r>
            <a:r>
              <a:rPr lang="ru-RU" dirty="0" smtClean="0"/>
              <a:t>: Яко </a:t>
            </a:r>
            <a:r>
              <a:rPr lang="ru-RU" dirty="0"/>
              <a:t>да Господь Бог учинит души их, </a:t>
            </a:r>
            <a:r>
              <a:rPr lang="ru-RU" dirty="0" err="1"/>
              <a:t>идеже</a:t>
            </a:r>
            <a:r>
              <a:rPr lang="ru-RU" dirty="0"/>
              <a:t> </a:t>
            </a:r>
            <a:r>
              <a:rPr lang="ru-RU" dirty="0" err="1"/>
              <a:t>праведнии</a:t>
            </a:r>
            <a:r>
              <a:rPr lang="ru-RU" dirty="0"/>
              <a:t> </a:t>
            </a:r>
            <a:r>
              <a:rPr lang="ru-RU" dirty="0" err="1"/>
              <a:t>упокояются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Хор</a:t>
            </a:r>
            <a:r>
              <a:rPr lang="ru-RU" dirty="0" smtClean="0"/>
              <a:t>:</a:t>
            </a:r>
            <a:r>
              <a:rPr lang="ru-RU" dirty="0"/>
              <a:t> Господи, помилуй, трижды.</a:t>
            </a:r>
          </a:p>
          <a:p>
            <a:pPr marL="0" indent="0" algn="just">
              <a:buNone/>
            </a:pPr>
            <a:r>
              <a:rPr lang="ru-RU" b="1" dirty="0" smtClean="0"/>
              <a:t>Диакон</a:t>
            </a:r>
            <a:r>
              <a:rPr lang="ru-RU" dirty="0" smtClean="0"/>
              <a:t>: Милости </a:t>
            </a:r>
            <a:r>
              <a:rPr lang="ru-RU" dirty="0"/>
              <a:t>Божия, Царства </a:t>
            </a:r>
            <a:r>
              <a:rPr lang="ru-RU" dirty="0" err="1"/>
              <a:t>Небеснаго</a:t>
            </a:r>
            <a:r>
              <a:rPr lang="ru-RU" dirty="0"/>
              <a:t> и оставления грехов их у Христа, </a:t>
            </a:r>
            <a:r>
              <a:rPr lang="ru-RU" dirty="0" err="1"/>
              <a:t>безсмертнаго</a:t>
            </a:r>
            <a:r>
              <a:rPr lang="ru-RU" dirty="0"/>
              <a:t> Царя и Бога нашего, просим.</a:t>
            </a:r>
          </a:p>
          <a:p>
            <a:pPr marL="0" indent="0" algn="just">
              <a:buNone/>
            </a:pPr>
            <a:r>
              <a:rPr lang="ru-RU" b="1" dirty="0" smtClean="0"/>
              <a:t>Хор</a:t>
            </a:r>
            <a:r>
              <a:rPr lang="ru-RU" dirty="0" smtClean="0"/>
              <a:t>:</a:t>
            </a:r>
            <a:r>
              <a:rPr lang="ru-RU" dirty="0"/>
              <a:t> Подай, Господи.</a:t>
            </a:r>
          </a:p>
          <a:p>
            <a:pPr marL="0" indent="0" algn="just">
              <a:buNone/>
            </a:pPr>
            <a:r>
              <a:rPr lang="ru-RU" b="1" dirty="0"/>
              <a:t>Диакон</a:t>
            </a:r>
            <a:r>
              <a:rPr lang="ru-RU" dirty="0"/>
              <a:t>: Господу помолимся.</a:t>
            </a:r>
          </a:p>
          <a:p>
            <a:pPr marL="0" indent="0" algn="just">
              <a:buNone/>
            </a:pPr>
            <a:r>
              <a:rPr lang="ru-RU" b="1" dirty="0" smtClean="0"/>
              <a:t>Хор</a:t>
            </a:r>
            <a:r>
              <a:rPr lang="ru-RU" dirty="0" smtClean="0"/>
              <a:t>:</a:t>
            </a:r>
            <a:r>
              <a:rPr lang="ru-RU" dirty="0"/>
              <a:t> Господи, помилуй.</a:t>
            </a:r>
          </a:p>
          <a:p>
            <a:pPr marL="0" indent="0" algn="just">
              <a:buNone/>
            </a:pPr>
            <a:r>
              <a:rPr lang="ru-RU" b="1" dirty="0"/>
              <a:t>Священник</a:t>
            </a:r>
            <a:r>
              <a:rPr lang="ru-RU" dirty="0"/>
              <a:t>: </a:t>
            </a:r>
            <a:r>
              <a:rPr lang="ru-RU" dirty="0">
                <a:solidFill>
                  <a:schemeClr val="tx1"/>
                </a:solidFill>
              </a:rPr>
              <a:t>Боже духов, и </a:t>
            </a:r>
            <a:r>
              <a:rPr lang="ru-RU" dirty="0" err="1">
                <a:solidFill>
                  <a:schemeClr val="tx1"/>
                </a:solidFill>
              </a:rPr>
              <a:t>всякия</a:t>
            </a:r>
            <a:r>
              <a:rPr lang="ru-RU" dirty="0">
                <a:solidFill>
                  <a:schemeClr val="tx1"/>
                </a:solidFill>
              </a:rPr>
              <a:t> плоти, смерть </a:t>
            </a:r>
            <a:r>
              <a:rPr lang="ru-RU" dirty="0" err="1">
                <a:solidFill>
                  <a:schemeClr val="tx1"/>
                </a:solidFill>
              </a:rPr>
              <a:t>поправый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диавола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упразднивый</a:t>
            </a:r>
            <a:r>
              <a:rPr lang="ru-RU" dirty="0">
                <a:solidFill>
                  <a:schemeClr val="tx1"/>
                </a:solidFill>
              </a:rPr>
              <a:t>, и живот </a:t>
            </a:r>
            <a:r>
              <a:rPr lang="ru-RU" dirty="0" smtClean="0">
                <a:solidFill>
                  <a:schemeClr val="tx1"/>
                </a:solidFill>
              </a:rPr>
              <a:t>миру </a:t>
            </a:r>
            <a:r>
              <a:rPr lang="ru-RU" dirty="0">
                <a:solidFill>
                  <a:schemeClr val="tx1"/>
                </a:solidFill>
              </a:rPr>
              <a:t>Твоему </a:t>
            </a:r>
            <a:r>
              <a:rPr lang="ru-RU" dirty="0" err="1">
                <a:solidFill>
                  <a:schemeClr val="tx1"/>
                </a:solidFill>
              </a:rPr>
              <a:t>даровавый</a:t>
            </a:r>
            <a:r>
              <a:rPr lang="ru-RU" dirty="0">
                <a:solidFill>
                  <a:schemeClr val="tx1"/>
                </a:solidFill>
              </a:rPr>
              <a:t>: Сам, Господи, покой души усопших раб Твоих, (имярек), в месте </a:t>
            </a:r>
            <a:r>
              <a:rPr lang="ru-RU" dirty="0" err="1">
                <a:solidFill>
                  <a:schemeClr val="tx1"/>
                </a:solidFill>
              </a:rPr>
              <a:t>светле</a:t>
            </a:r>
            <a:r>
              <a:rPr lang="ru-RU" dirty="0">
                <a:solidFill>
                  <a:schemeClr val="tx1"/>
                </a:solidFill>
              </a:rPr>
              <a:t>, в месте </a:t>
            </a:r>
            <a:r>
              <a:rPr lang="ru-RU" dirty="0" err="1">
                <a:solidFill>
                  <a:schemeClr val="tx1"/>
                </a:solidFill>
              </a:rPr>
              <a:t>злачне</a:t>
            </a:r>
            <a:r>
              <a:rPr lang="ru-RU" dirty="0">
                <a:solidFill>
                  <a:schemeClr val="tx1"/>
                </a:solidFill>
              </a:rPr>
              <a:t>, в месте </a:t>
            </a:r>
            <a:r>
              <a:rPr lang="ru-RU" dirty="0" err="1">
                <a:solidFill>
                  <a:schemeClr val="tx1"/>
                </a:solidFill>
              </a:rPr>
              <a:t>покойне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отнюдуже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отбеже</a:t>
            </a:r>
            <a:r>
              <a:rPr lang="ru-RU" dirty="0">
                <a:solidFill>
                  <a:schemeClr val="tx1"/>
                </a:solidFill>
              </a:rPr>
              <a:t> болезнь, печаль и воздыхание. Всякое согрешение, содеянное ими словом, или делом, или помышлением, яко </a:t>
            </a:r>
            <a:r>
              <a:rPr lang="ru-RU" dirty="0" err="1">
                <a:solidFill>
                  <a:schemeClr val="tx1"/>
                </a:solidFill>
              </a:rPr>
              <a:t>благий</a:t>
            </a:r>
            <a:r>
              <a:rPr lang="ru-RU" dirty="0">
                <a:solidFill>
                  <a:schemeClr val="tx1"/>
                </a:solidFill>
              </a:rPr>
              <a:t> человеколюбец Бог, прости. Яко несть человек, иже жив будет и не согрешит. Ты </a:t>
            </a:r>
            <a:r>
              <a:rPr lang="ru-RU" dirty="0" err="1">
                <a:solidFill>
                  <a:schemeClr val="tx1"/>
                </a:solidFill>
              </a:rPr>
              <a:t>бо</a:t>
            </a:r>
            <a:r>
              <a:rPr lang="ru-RU" dirty="0">
                <a:solidFill>
                  <a:schemeClr val="tx1"/>
                </a:solidFill>
              </a:rPr>
              <a:t> Един кроме греха, правда Твоя правда во веки, и слово Твое истина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Возглас</a:t>
            </a:r>
            <a:r>
              <a:rPr lang="ru-RU" dirty="0"/>
              <a:t>: Яко Ты </a:t>
            </a:r>
            <a:r>
              <a:rPr lang="ru-RU" dirty="0" err="1"/>
              <a:t>еси</a:t>
            </a:r>
            <a:r>
              <a:rPr lang="ru-RU" dirty="0"/>
              <a:t> воскресение и живот и покой усопших раб Твоих,(имярек), Христе Боже наш, и Тебе славу </a:t>
            </a:r>
            <a:r>
              <a:rPr lang="ru-RU" dirty="0" err="1"/>
              <a:t>возсылаем</a:t>
            </a:r>
            <a:r>
              <a:rPr lang="ru-RU" dirty="0"/>
              <a:t>, со безначальным Твоим </a:t>
            </a:r>
            <a:r>
              <a:rPr lang="ru-RU" dirty="0" err="1"/>
              <a:t>Отцем</a:t>
            </a:r>
            <a:r>
              <a:rPr lang="ru-RU" dirty="0"/>
              <a:t>, и пресвятым и благим и животворящим Твоим Духом, ныне и присно, и во веки веков.</a:t>
            </a:r>
          </a:p>
          <a:p>
            <a:pPr marL="0" indent="0" algn="just">
              <a:buNone/>
            </a:pPr>
            <a:r>
              <a:rPr lang="ru-RU" b="1" dirty="0" smtClean="0"/>
              <a:t>Хор</a:t>
            </a:r>
            <a:r>
              <a:rPr lang="ru-RU" dirty="0" smtClean="0"/>
              <a:t>:</a:t>
            </a:r>
            <a:r>
              <a:rPr lang="ru-RU" dirty="0"/>
              <a:t> Аминь.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748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После Сугубой </a:t>
            </a:r>
            <a:r>
              <a:rPr lang="ru-RU" dirty="0" err="1" smtClean="0"/>
              <a:t>ектении</a:t>
            </a:r>
            <a:r>
              <a:rPr lang="ru-RU" dirty="0" smtClean="0"/>
              <a:t> Царские врата затворяются и диакон произносит </a:t>
            </a:r>
            <a:r>
              <a:rPr lang="ru-RU" dirty="0" err="1" smtClean="0"/>
              <a:t>ектению</a:t>
            </a:r>
            <a:r>
              <a:rPr lang="ru-RU" dirty="0" smtClean="0"/>
              <a:t> об оглашенных:</a:t>
            </a:r>
            <a:endParaRPr lang="ru-RU" dirty="0"/>
          </a:p>
        </p:txBody>
      </p:sp>
      <p:pic>
        <p:nvPicPr>
          <p:cNvPr id="30722" name="Picture 2" descr="C:\Users\Василий\Desktop\библейско-богсловские курсы\7 лекция\fotor6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8476910" cy="510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19472"/>
          </a:xfrm>
        </p:spPr>
        <p:txBody>
          <a:bodyPr/>
          <a:lstStyle/>
          <a:p>
            <a:r>
              <a:rPr lang="ru-RU" sz="3600" dirty="0" err="1" smtClean="0"/>
              <a:t>Ектения</a:t>
            </a:r>
            <a:r>
              <a:rPr lang="ru-RU" sz="3600" dirty="0" smtClean="0"/>
              <a:t> об оглашенных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76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Диакон</a:t>
            </a:r>
            <a:r>
              <a:rPr lang="ru-RU" dirty="0"/>
              <a:t>: </a:t>
            </a:r>
            <a:r>
              <a:rPr lang="ru-RU" dirty="0" err="1"/>
              <a:t>Помолитеся</a:t>
            </a:r>
            <a:r>
              <a:rPr lang="ru-RU" dirty="0"/>
              <a:t>, </a:t>
            </a:r>
            <a:r>
              <a:rPr lang="ru-RU" dirty="0" err="1"/>
              <a:t>оглашеннии</a:t>
            </a:r>
            <a:r>
              <a:rPr lang="ru-RU" dirty="0"/>
              <a:t>, </a:t>
            </a:r>
            <a:r>
              <a:rPr lang="ru-RU" dirty="0" err="1"/>
              <a:t>Господеви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Хор</a:t>
            </a:r>
            <a:r>
              <a:rPr lang="ru-RU" dirty="0"/>
              <a:t>: Господи, помилуй. </a:t>
            </a:r>
            <a:r>
              <a:rPr lang="ru-RU" i="1" dirty="0"/>
              <a:t>(На каждое прошение.)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Диакон</a:t>
            </a:r>
            <a:r>
              <a:rPr lang="ru-RU" dirty="0" smtClean="0"/>
              <a:t>: </a:t>
            </a:r>
            <a:r>
              <a:rPr lang="ru-RU" dirty="0" err="1" smtClean="0"/>
              <a:t>Вернии</a:t>
            </a:r>
            <a:r>
              <a:rPr lang="ru-RU" dirty="0"/>
              <a:t>, о оглашенных помолимся, да </a:t>
            </a:r>
            <a:r>
              <a:rPr lang="ru-RU" dirty="0" smtClean="0"/>
              <a:t>Господь помилует </a:t>
            </a:r>
            <a:r>
              <a:rPr lang="ru-RU" dirty="0"/>
              <a:t>их.</a:t>
            </a:r>
          </a:p>
          <a:p>
            <a:pPr marL="0" indent="0">
              <a:buNone/>
            </a:pPr>
            <a:r>
              <a:rPr lang="ru-RU" dirty="0"/>
              <a:t>Огласит их словом истины.</a:t>
            </a:r>
          </a:p>
          <a:p>
            <a:pPr marL="0" indent="0">
              <a:buNone/>
            </a:pPr>
            <a:r>
              <a:rPr lang="ru-RU" dirty="0" err="1"/>
              <a:t>Открыет</a:t>
            </a:r>
            <a:r>
              <a:rPr lang="ru-RU" dirty="0"/>
              <a:t> им Евангелие правды.</a:t>
            </a:r>
          </a:p>
          <a:p>
            <a:pPr marL="0" indent="0">
              <a:buNone/>
            </a:pPr>
            <a:r>
              <a:rPr lang="ru-RU" dirty="0"/>
              <a:t>Соединит их Святей Своей, </a:t>
            </a:r>
            <a:r>
              <a:rPr lang="ru-RU" dirty="0" err="1"/>
              <a:t>Соборней</a:t>
            </a:r>
            <a:r>
              <a:rPr lang="ru-RU" dirty="0"/>
              <a:t> и </a:t>
            </a:r>
            <a:r>
              <a:rPr lang="ru-RU" dirty="0" err="1"/>
              <a:t>Апостольстей</a:t>
            </a:r>
            <a:r>
              <a:rPr lang="ru-RU" dirty="0"/>
              <a:t> Церкви.</a:t>
            </a:r>
          </a:p>
          <a:p>
            <a:pPr marL="0" indent="0">
              <a:buNone/>
            </a:pPr>
            <a:r>
              <a:rPr lang="ru-RU" dirty="0"/>
              <a:t>Спаси, помилуй, заступи и сохрани их. Боже, Твоею </a:t>
            </a:r>
            <a:r>
              <a:rPr lang="ru-RU" dirty="0" err="1"/>
              <a:t>благодатию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Оглашеннии</a:t>
            </a:r>
            <a:r>
              <a:rPr lang="ru-RU" dirty="0"/>
              <a:t>, главы ваша </a:t>
            </a:r>
            <a:r>
              <a:rPr lang="ru-RU" dirty="0" err="1"/>
              <a:t>Господеви</a:t>
            </a:r>
            <a:r>
              <a:rPr lang="ru-RU" dirty="0"/>
              <a:t> приклоните.</a:t>
            </a:r>
          </a:p>
          <a:p>
            <a:pPr marL="0" indent="0">
              <a:buNone/>
            </a:pPr>
            <a:r>
              <a:rPr lang="ru-RU" b="1" dirty="0"/>
              <a:t>Хор</a:t>
            </a:r>
            <a:r>
              <a:rPr lang="ru-RU" dirty="0"/>
              <a:t>: Тебе, Господи.</a:t>
            </a:r>
          </a:p>
          <a:p>
            <a:pPr marL="0" indent="0">
              <a:buNone/>
            </a:pPr>
            <a:r>
              <a:rPr lang="ru-RU" b="1" dirty="0"/>
              <a:t>Иерей</a:t>
            </a:r>
            <a:r>
              <a:rPr lang="ru-RU" dirty="0"/>
              <a:t>: </a:t>
            </a:r>
            <a:r>
              <a:rPr lang="ru-RU" dirty="0">
                <a:solidFill>
                  <a:schemeClr val="tx1"/>
                </a:solidFill>
              </a:rPr>
              <a:t>Господи Боже наш, на высотах обитающий, и дольнее озирающий, Ты, во спасение рода человеческого пославший единородного Сына Твоего и Бога, Господа нашего Иисуса Христа! Воззри на рабов Твоих оглашаемых, склонивших пред Тобою главы свои, и удостой их в надлежащее время купели возрождения, прощения грехов и одежды нетления. Соедини их со святой Твоей, соборной и апостольской Церковью и сопричисли их ко избранному Твоему стаду.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Возглас</a:t>
            </a:r>
            <a:r>
              <a:rPr lang="ru-RU" dirty="0" smtClean="0"/>
              <a:t>: Да </a:t>
            </a:r>
            <a:r>
              <a:rPr lang="ru-RU" dirty="0"/>
              <a:t>и </a:t>
            </a:r>
            <a:r>
              <a:rPr lang="ru-RU" dirty="0" err="1"/>
              <a:t>тии</a:t>
            </a:r>
            <a:r>
              <a:rPr lang="ru-RU" dirty="0"/>
              <a:t> с нами славят пречестное и </a:t>
            </a:r>
            <a:r>
              <a:rPr lang="ru-RU" dirty="0" err="1"/>
              <a:t>великолепоеИмя</a:t>
            </a:r>
            <a:r>
              <a:rPr lang="ru-RU" dirty="0"/>
              <a:t> Твое, Отца и Сына и </a:t>
            </a:r>
            <a:r>
              <a:rPr lang="ru-RU" dirty="0" err="1"/>
              <a:t>Святаго</a:t>
            </a:r>
            <a:r>
              <a:rPr lang="ru-RU" dirty="0"/>
              <a:t> Духа, ныне и присно и во веки веков.</a:t>
            </a:r>
          </a:p>
          <a:p>
            <a:pPr marL="0" indent="0">
              <a:buNone/>
            </a:pPr>
            <a:r>
              <a:rPr lang="ru-RU" b="1" dirty="0"/>
              <a:t>Хор</a:t>
            </a:r>
            <a:r>
              <a:rPr lang="ru-RU" dirty="0"/>
              <a:t>: Аминь.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326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Священник раскрывает антиминс до конца на словах: </a:t>
            </a:r>
            <a:r>
              <a:rPr lang="ru-RU" b="1" dirty="0" err="1"/>
              <a:t>Открыет</a:t>
            </a:r>
            <a:r>
              <a:rPr lang="ru-RU" b="1" dirty="0"/>
              <a:t> им Евангелие </a:t>
            </a:r>
            <a:r>
              <a:rPr lang="ru-RU" b="1" dirty="0" smtClean="0"/>
              <a:t>правды.</a:t>
            </a:r>
            <a:endParaRPr lang="ru-RU" b="1" dirty="0"/>
          </a:p>
        </p:txBody>
      </p:sp>
      <p:pic>
        <p:nvPicPr>
          <p:cNvPr id="32770" name="Picture 2" descr="C:\Users\Василий\Desktop\библейско-богсловские курсы\7 лекция\0_7fac1_1d85471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1411"/>
            <a:ext cx="767634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019"/>
            <a:ext cx="7992888" cy="663677"/>
          </a:xfrm>
        </p:spPr>
        <p:txBody>
          <a:bodyPr/>
          <a:lstStyle/>
          <a:p>
            <a:r>
              <a:rPr lang="ru-RU" dirty="0" smtClean="0"/>
              <a:t>Священник дает диакону Святое Евангелие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7 лекция\fotor6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4194" cy="59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009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На Малом входе впереди несут свечу, за нею Евангелие и далее следует священник. Свеча обозначает Предтечу Господня Иоанна, Евангелие – Самого Христа.</a:t>
            </a:r>
            <a:endParaRPr lang="ru-RU" sz="2000" dirty="0"/>
          </a:p>
        </p:txBody>
      </p:sp>
      <p:pic>
        <p:nvPicPr>
          <p:cNvPr id="4098" name="Picture 2" descr="C:\Users\Василий\Desktop\библейско-богсловские курсы\7 лекция\fotor6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8612"/>
            <a:ext cx="8314134" cy="55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Во время Малого входа священник произносит особую </a:t>
            </a:r>
            <a:r>
              <a:rPr lang="ru-RU" sz="2800" b="1" dirty="0" smtClean="0"/>
              <a:t>молитву входа</a:t>
            </a:r>
            <a:r>
              <a:rPr lang="ru-RU" sz="2800" dirty="0" smtClean="0"/>
              <a:t>: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/>
              <a:t>Владыка, Господи Боже наш, установивший на небесах полки и воинства Ангелов и Архангелов для служения Твоей Славе! Сделай, чтобы со входом нашим совершился вход святых Ангелов, с нами служащих и славословящих Твою благость. Ибо Тебе подобает вся слава, честь и поклонение, Отцу и Сыну и Святому Духу, ныне и всегда, и во веки веков.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14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0"/>
            <a:ext cx="8784977" cy="18496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Диакон, встав боком к царским вратам и показывая орарем на восток, обращается к священнику: </a:t>
            </a:r>
            <a:r>
              <a:rPr lang="ru-RU" sz="1800" b="1" dirty="0" smtClean="0"/>
              <a:t>Благослови</a:t>
            </a:r>
            <a:r>
              <a:rPr lang="ru-RU" sz="1800" b="1" dirty="0"/>
              <a:t>, </a:t>
            </a:r>
            <a:r>
              <a:rPr lang="ru-RU" sz="1800" b="1" dirty="0" err="1"/>
              <a:t>владыко</a:t>
            </a:r>
            <a:r>
              <a:rPr lang="ru-RU" sz="1800" b="1" dirty="0"/>
              <a:t>, </a:t>
            </a:r>
            <a:r>
              <a:rPr lang="ru-RU" sz="1800" b="1" dirty="0" err="1"/>
              <a:t>святый</a:t>
            </a:r>
            <a:r>
              <a:rPr lang="ru-RU" sz="1800" b="1" dirty="0"/>
              <a:t> вход.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Священник</a:t>
            </a:r>
            <a:r>
              <a:rPr lang="ru-RU" sz="1800" dirty="0"/>
              <a:t>, стоя лицом к алтарю и благословляя пространство перед собою</a:t>
            </a:r>
            <a:r>
              <a:rPr lang="ru-RU" sz="1800" dirty="0" smtClean="0"/>
              <a:t>: </a:t>
            </a:r>
            <a:r>
              <a:rPr lang="ru-RU" sz="1800" b="1" dirty="0" smtClean="0"/>
              <a:t>Благословен </a:t>
            </a:r>
            <a:r>
              <a:rPr lang="ru-RU" sz="1800" b="1" dirty="0"/>
              <a:t>вход святых Твоих, всегда, ныне и присно и во веки веков</a:t>
            </a:r>
            <a:r>
              <a:rPr lang="ru-RU" sz="1800" dirty="0"/>
              <a:t>. </a:t>
            </a:r>
            <a:r>
              <a:rPr lang="ru-RU" sz="1800" dirty="0" smtClean="0"/>
              <a:t>Затем диакон </a:t>
            </a:r>
            <a:r>
              <a:rPr lang="ru-RU" sz="1800" dirty="0"/>
              <a:t>дает священнику поцеловать Евангелие и подходит к отверстым </a:t>
            </a:r>
            <a:r>
              <a:rPr lang="ru-RU" sz="1800" dirty="0" smtClean="0"/>
              <a:t>Царским </a:t>
            </a:r>
            <a:r>
              <a:rPr lang="ru-RU" sz="1800" dirty="0"/>
              <a:t>В</a:t>
            </a:r>
            <a:r>
              <a:rPr lang="ru-RU" sz="1800" dirty="0" smtClean="0"/>
              <a:t>ратам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5122" name="Picture 2" descr="C:\Users\Василий\Desktop\библейско-богсловские курсы\7 лекция\fotor6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6407"/>
            <a:ext cx="7450038" cy="49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368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После окончания пения третьего антифона диакон возглашает: </a:t>
            </a:r>
            <a:r>
              <a:rPr lang="ru-RU" b="1" dirty="0" smtClean="0"/>
              <a:t>Премудрость, прости</a:t>
            </a:r>
            <a:r>
              <a:rPr lang="ru-RU" dirty="0" smtClean="0"/>
              <a:t>! При этом он крестообразно </a:t>
            </a:r>
            <a:r>
              <a:rPr lang="ru-RU" dirty="0"/>
              <a:t>осеняет Евангелием вход в алтарь и </a:t>
            </a:r>
            <a:r>
              <a:rPr lang="ru-RU" dirty="0" smtClean="0"/>
              <a:t>затем входит в него.</a:t>
            </a:r>
            <a:endParaRPr lang="ru-RU" dirty="0"/>
          </a:p>
        </p:txBody>
      </p:sp>
      <p:pic>
        <p:nvPicPr>
          <p:cNvPr id="6146" name="Picture 2" descr="C:\Users\Василий\Desktop\библейско-богсловские курсы\7 лекция\fotor6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50038" cy="49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656</TotalTime>
  <Words>1091</Words>
  <Application>Microsoft Office PowerPoint</Application>
  <PresentationFormat>Экран (4:3)</PresentationFormat>
  <Paragraphs>142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Исполнительная</vt:lpstr>
      <vt:lpstr>Лекция 7. Литургия Оглашенных (продолжение)</vt:lpstr>
      <vt:lpstr>Краткая схема литургия Оглашенных от Малого входа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Апостола</vt:lpstr>
      <vt:lpstr>Каждение на аллилуарии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Молитва перед чтением Евангелия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Евангелия</vt:lpstr>
      <vt:lpstr>Презентация PowerPoint</vt:lpstr>
      <vt:lpstr>Сугубая ектения</vt:lpstr>
      <vt:lpstr>Презентация PowerPoint</vt:lpstr>
      <vt:lpstr>Презентация PowerPoint</vt:lpstr>
      <vt:lpstr>Заупокойная ектения</vt:lpstr>
      <vt:lpstr>Презентация PowerPoint</vt:lpstr>
      <vt:lpstr>Ектения об оглашенных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Литургия Оглашенных (продолжение)</dc:title>
  <dc:creator>Василий</dc:creator>
  <cp:lastModifiedBy>Василий</cp:lastModifiedBy>
  <cp:revision>41</cp:revision>
  <dcterms:created xsi:type="dcterms:W3CDTF">2013-11-08T07:34:56Z</dcterms:created>
  <dcterms:modified xsi:type="dcterms:W3CDTF">2013-11-08T18:34:45Z</dcterms:modified>
</cp:coreProperties>
</file>