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0" r:id="rId7"/>
    <p:sldId id="266" r:id="rId8"/>
    <p:sldId id="267" r:id="rId9"/>
    <p:sldId id="259"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5" r:id="rId25"/>
    <p:sldId id="282" r:id="rId26"/>
    <p:sldId id="286" r:id="rId27"/>
    <p:sldId id="287" r:id="rId28"/>
    <p:sldId id="288" r:id="rId29"/>
    <p:sldId id="283" r:id="rId30"/>
    <p:sldId id="284" r:id="rId31"/>
    <p:sldId id="2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txBody>
          <a:bodyPr lIns="360000" rIns="360000">
            <a:noAutofit/>
          </a:bodyPr>
          <a:lstStyle/>
          <a:p>
            <a:r>
              <a:rPr lang="ru-RU" sz="3600" b="1" dirty="0" smtClean="0"/>
              <a:t>Лекция 7. </a:t>
            </a:r>
            <a:r>
              <a:rPr lang="ru-RU" sz="3600" b="1" dirty="0"/>
              <a:t>Начало общественного служения </a:t>
            </a:r>
            <a:r>
              <a:rPr lang="ru-RU" sz="3600" b="1" dirty="0" smtClean="0"/>
              <a:t>Господа Иисуса Христа. Христос на первой Пасхе в Иерусалиме.</a:t>
            </a:r>
            <a:endParaRPr lang="ru-RU" sz="3600" b="1" dirty="0"/>
          </a:p>
        </p:txBody>
      </p:sp>
    </p:spTree>
    <p:extLst>
      <p:ext uri="{BB962C8B-B14F-4D97-AF65-F5344CB8AC3E}">
        <p14:creationId xmlns:p14="http://schemas.microsoft.com/office/powerpoint/2010/main" val="20644038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5" name="Picture 3" descr="I:\лекции по Н. З\7\1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244" y="1539946"/>
            <a:ext cx="3425924" cy="5185182"/>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683568" y="158205"/>
            <a:ext cx="7776864" cy="11825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b="1" dirty="0" smtClean="0">
                <a:solidFill>
                  <a:schemeClr val="tx1"/>
                </a:solidFill>
              </a:rPr>
              <a:t>45-46: «Филипп </a:t>
            </a:r>
            <a:r>
              <a:rPr lang="ru-RU" b="1" dirty="0">
                <a:solidFill>
                  <a:schemeClr val="tx1"/>
                </a:solidFill>
              </a:rPr>
              <a:t>находит </a:t>
            </a:r>
            <a:r>
              <a:rPr lang="ru-RU" b="1" dirty="0" err="1">
                <a:solidFill>
                  <a:schemeClr val="tx1"/>
                </a:solidFill>
              </a:rPr>
              <a:t>Нафанаила</a:t>
            </a:r>
            <a:r>
              <a:rPr lang="ru-RU" b="1" dirty="0">
                <a:solidFill>
                  <a:schemeClr val="tx1"/>
                </a:solidFill>
              </a:rPr>
              <a:t> и говорит ему: мы нашли Того, о Котором писали Моисей в законе и пророки, Иисуса, сына </a:t>
            </a:r>
            <a:r>
              <a:rPr lang="ru-RU" b="1" dirty="0" err="1">
                <a:solidFill>
                  <a:schemeClr val="tx1"/>
                </a:solidFill>
              </a:rPr>
              <a:t>Иосифова</a:t>
            </a:r>
            <a:r>
              <a:rPr lang="ru-RU" b="1" dirty="0">
                <a:solidFill>
                  <a:schemeClr val="tx1"/>
                </a:solidFill>
              </a:rPr>
              <a:t>, из Назарета. Но </a:t>
            </a:r>
            <a:r>
              <a:rPr lang="ru-RU" b="1" dirty="0" err="1">
                <a:solidFill>
                  <a:schemeClr val="tx1"/>
                </a:solidFill>
              </a:rPr>
              <a:t>Нафанаил</a:t>
            </a:r>
            <a:r>
              <a:rPr lang="ru-RU" b="1" dirty="0">
                <a:solidFill>
                  <a:schemeClr val="tx1"/>
                </a:solidFill>
              </a:rPr>
              <a:t> сказал ему: из Назарета может ли быть что доброе? Филипп говорит ему: пойди и </a:t>
            </a:r>
            <a:r>
              <a:rPr lang="ru-RU" b="1" dirty="0" smtClean="0">
                <a:solidFill>
                  <a:schemeClr val="tx1"/>
                </a:solidFill>
              </a:rPr>
              <a:t>посмотри».</a:t>
            </a:r>
            <a:endParaRPr lang="ru-RU" b="1" dirty="0">
              <a:solidFill>
                <a:schemeClr val="tx1"/>
              </a:solidFill>
            </a:endParaRPr>
          </a:p>
        </p:txBody>
      </p:sp>
      <p:sp>
        <p:nvSpPr>
          <p:cNvPr id="11" name="Скругленный прямоугольник 10"/>
          <p:cNvSpPr/>
          <p:nvPr/>
        </p:nvSpPr>
        <p:spPr>
          <a:xfrm>
            <a:off x="6228184" y="1539946"/>
            <a:ext cx="2808312" cy="116897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err="1" smtClean="0">
                <a:solidFill>
                  <a:schemeClr val="tx1"/>
                </a:solidFill>
              </a:rPr>
              <a:t>Нафанаил</a:t>
            </a:r>
            <a:r>
              <a:rPr lang="ru-RU" sz="1600" b="1" i="1" dirty="0" smtClean="0">
                <a:solidFill>
                  <a:schemeClr val="tx1"/>
                </a:solidFill>
              </a:rPr>
              <a:t> </a:t>
            </a:r>
            <a:r>
              <a:rPr lang="ru-RU" sz="1600" b="1" i="1" dirty="0">
                <a:solidFill>
                  <a:schemeClr val="tx1"/>
                </a:solidFill>
              </a:rPr>
              <a:t>был человек точный и во всем </a:t>
            </a:r>
            <a:r>
              <a:rPr lang="ru-RU" sz="1600" b="1" i="1" dirty="0" err="1">
                <a:solidFill>
                  <a:schemeClr val="tx1"/>
                </a:solidFill>
              </a:rPr>
              <a:t>дознавал</a:t>
            </a:r>
            <a:r>
              <a:rPr lang="ru-RU" sz="1600" b="1" i="1" dirty="0">
                <a:solidFill>
                  <a:schemeClr val="tx1"/>
                </a:solidFill>
              </a:rPr>
              <a:t> истину</a:t>
            </a:r>
            <a:r>
              <a:rPr lang="ru-RU" sz="1600" b="1" dirty="0">
                <a:solidFill>
                  <a:schemeClr val="tx1"/>
                </a:solidFill>
              </a:rPr>
              <a:t>»</a:t>
            </a:r>
          </a:p>
        </p:txBody>
      </p:sp>
      <p:sp>
        <p:nvSpPr>
          <p:cNvPr id="12" name="Скругленный прямоугольник 11"/>
          <p:cNvSpPr/>
          <p:nvPr/>
        </p:nvSpPr>
        <p:spPr>
          <a:xfrm>
            <a:off x="6228184" y="3501008"/>
            <a:ext cx="2808312" cy="208823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dirty="0">
                <a:solidFill>
                  <a:schemeClr val="tx1"/>
                </a:solidFill>
              </a:rPr>
              <a:t>«</a:t>
            </a:r>
            <a:r>
              <a:rPr lang="ru-RU" sz="1600" b="1" i="1" dirty="0" err="1">
                <a:solidFill>
                  <a:schemeClr val="tx1"/>
                </a:solidFill>
              </a:rPr>
              <a:t>Нафанаил</a:t>
            </a:r>
            <a:r>
              <a:rPr lang="ru-RU" sz="1600" b="1" i="1" dirty="0">
                <a:solidFill>
                  <a:schemeClr val="tx1"/>
                </a:solidFill>
              </a:rPr>
              <a:t> ожидал Иисуса Христа из Вифлеема, слыша же теперь, что Он из Назарета, смутился и недоумевал, находя слова Филиппа несогласными с </a:t>
            </a:r>
            <a:r>
              <a:rPr lang="ru-RU" sz="1600" b="1" i="1" dirty="0" smtClean="0">
                <a:solidFill>
                  <a:schemeClr val="tx1"/>
                </a:solidFill>
              </a:rPr>
              <a:t>пророчеством»</a:t>
            </a:r>
            <a:endParaRPr lang="ru-RU" sz="1600" b="1" i="1" dirty="0">
              <a:solidFill>
                <a:schemeClr val="tx1"/>
              </a:solidFill>
            </a:endParaRPr>
          </a:p>
        </p:txBody>
      </p:sp>
    </p:spTree>
    <p:extLst>
      <p:ext uri="{BB962C8B-B14F-4D97-AF65-F5344CB8AC3E}">
        <p14:creationId xmlns:p14="http://schemas.microsoft.com/office/powerpoint/2010/main" val="3125099341"/>
      </p:ext>
    </p:extLst>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33214" y="188640"/>
            <a:ext cx="8568952" cy="122413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80000"/>
              </a:lnSpc>
            </a:pPr>
            <a:r>
              <a:rPr lang="ru-RU" b="1" dirty="0" smtClean="0">
                <a:solidFill>
                  <a:schemeClr val="tx1"/>
                </a:solidFill>
              </a:rPr>
              <a:t>47-48 ст.: «Иисус</a:t>
            </a:r>
            <a:r>
              <a:rPr lang="ru-RU" b="1" dirty="0">
                <a:solidFill>
                  <a:schemeClr val="tx1"/>
                </a:solidFill>
              </a:rPr>
              <a:t>, увидев идущего к Нему </a:t>
            </a:r>
            <a:r>
              <a:rPr lang="ru-RU" b="1" dirty="0" err="1">
                <a:solidFill>
                  <a:schemeClr val="tx1"/>
                </a:solidFill>
              </a:rPr>
              <a:t>Нафанаила</a:t>
            </a:r>
            <a:r>
              <a:rPr lang="ru-RU" b="1" dirty="0">
                <a:solidFill>
                  <a:schemeClr val="tx1"/>
                </a:solidFill>
              </a:rPr>
              <a:t>, говорит о нем: вот подлинно Израильтянин, в котором нет </a:t>
            </a:r>
            <a:r>
              <a:rPr lang="ru-RU" b="1" dirty="0" smtClean="0">
                <a:solidFill>
                  <a:schemeClr val="tx1"/>
                </a:solidFill>
              </a:rPr>
              <a:t>лукавства. </a:t>
            </a:r>
            <a:r>
              <a:rPr lang="ru-RU" b="1" dirty="0" err="1">
                <a:solidFill>
                  <a:schemeClr val="tx1"/>
                </a:solidFill>
              </a:rPr>
              <a:t>Нафанаил</a:t>
            </a:r>
            <a:r>
              <a:rPr lang="ru-RU" b="1" dirty="0">
                <a:solidFill>
                  <a:schemeClr val="tx1"/>
                </a:solidFill>
              </a:rPr>
              <a:t> говорит Ему: почему Ты знаешь меня? Иисус сказал ему в ответ: прежде нежели позвал тебя Филипп, когда ты был под смоковницею, Я видел </a:t>
            </a:r>
            <a:r>
              <a:rPr lang="ru-RU" b="1" dirty="0" smtClean="0">
                <a:solidFill>
                  <a:schemeClr val="tx1"/>
                </a:solidFill>
              </a:rPr>
              <a:t>тебя. </a:t>
            </a:r>
            <a:r>
              <a:rPr lang="ru-RU" b="1" dirty="0" err="1">
                <a:solidFill>
                  <a:schemeClr val="tx1"/>
                </a:solidFill>
              </a:rPr>
              <a:t>Нафанаил</a:t>
            </a:r>
            <a:r>
              <a:rPr lang="ru-RU" b="1" dirty="0">
                <a:solidFill>
                  <a:schemeClr val="tx1"/>
                </a:solidFill>
              </a:rPr>
              <a:t> отвечал Ему: Равви! Ты Сын Божий, Ты Царь </a:t>
            </a:r>
            <a:r>
              <a:rPr lang="ru-RU" b="1" dirty="0" err="1" smtClean="0">
                <a:solidFill>
                  <a:schemeClr val="tx1"/>
                </a:solidFill>
              </a:rPr>
              <a:t>Израилев</a:t>
            </a:r>
            <a:r>
              <a:rPr lang="ru-RU" b="1" dirty="0" smtClean="0">
                <a:solidFill>
                  <a:schemeClr val="tx1"/>
                </a:solidFill>
              </a:rPr>
              <a:t>».</a:t>
            </a:r>
            <a:endParaRPr lang="ru-RU" b="1" dirty="0">
              <a:solidFill>
                <a:schemeClr val="tx1"/>
              </a:solidFill>
            </a:endParaRPr>
          </a:p>
        </p:txBody>
      </p:sp>
      <p:pic>
        <p:nvPicPr>
          <p:cNvPr id="8" name="Picture 3" descr="I:\лекции по Н. З\7\146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929562"/>
            <a:ext cx="5904656" cy="4439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5508104" y="4437112"/>
            <a:ext cx="3635896" cy="216024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ru-RU" sz="1600" b="1" dirty="0">
                <a:solidFill>
                  <a:schemeClr val="tx1"/>
                </a:solidFill>
              </a:rPr>
              <a:t>Есть предположение, что </a:t>
            </a:r>
            <a:r>
              <a:rPr lang="ru-RU" sz="1600" b="1" dirty="0" err="1">
                <a:solidFill>
                  <a:schemeClr val="tx1"/>
                </a:solidFill>
              </a:rPr>
              <a:t>Нафанаил</a:t>
            </a:r>
            <a:r>
              <a:rPr lang="ru-RU" sz="1600" b="1" dirty="0">
                <a:solidFill>
                  <a:schemeClr val="tx1"/>
                </a:solidFill>
              </a:rPr>
              <a:t> имел обычай совершать установленную молитву под смоковницей и, вероятно, в тот раз во время молитвы испытал какие-то особенные переживания, которые ярко отложились у него в памяти и о которых не мог знать никто из людей.</a:t>
            </a:r>
            <a:endParaRPr lang="ru-RU" sz="1600" b="1" dirty="0">
              <a:solidFill>
                <a:schemeClr val="tx1"/>
              </a:solidFill>
            </a:endParaRPr>
          </a:p>
        </p:txBody>
      </p:sp>
      <p:sp>
        <p:nvSpPr>
          <p:cNvPr id="9" name="Скругленный прямоугольник 8"/>
          <p:cNvSpPr/>
          <p:nvPr/>
        </p:nvSpPr>
        <p:spPr>
          <a:xfrm>
            <a:off x="5508104" y="1772816"/>
            <a:ext cx="3672408" cy="22322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a:t>
            </a:r>
            <a:r>
              <a:rPr lang="ru-RU" sz="1600" b="1" i="1" dirty="0" smtClean="0">
                <a:solidFill>
                  <a:schemeClr val="tx1"/>
                </a:solidFill>
              </a:rPr>
              <a:t> «Христос </a:t>
            </a:r>
            <a:r>
              <a:rPr lang="ru-RU" sz="1600" b="1" i="1" dirty="0">
                <a:solidFill>
                  <a:schemeClr val="tx1"/>
                </a:solidFill>
              </a:rPr>
              <a:t>хвалит </a:t>
            </a:r>
            <a:r>
              <a:rPr lang="ru-RU" sz="1600" b="1" i="1" dirty="0" err="1">
                <a:solidFill>
                  <a:schemeClr val="tx1"/>
                </a:solidFill>
              </a:rPr>
              <a:t>Нафанаила</a:t>
            </a:r>
            <a:r>
              <a:rPr lang="ru-RU" sz="1600" b="1" i="1" dirty="0">
                <a:solidFill>
                  <a:schemeClr val="tx1"/>
                </a:solidFill>
              </a:rPr>
              <a:t> как истинного израильтянина, потому что он не сказал ничего ни в пользу, ни против Его; ибо слова его происходили не от неверия, а от осмотрительности и от ума, знавшего из закона, что Христос придет не из Назарета, а из </a:t>
            </a:r>
            <a:r>
              <a:rPr lang="ru-RU" sz="1600" b="1" i="1" dirty="0" smtClean="0">
                <a:solidFill>
                  <a:schemeClr val="tx1"/>
                </a:solidFill>
              </a:rPr>
              <a:t>Вифлеема».</a:t>
            </a:r>
            <a:endParaRPr lang="ru-RU" sz="1600" b="1" i="1" dirty="0">
              <a:solidFill>
                <a:schemeClr val="tx1"/>
              </a:solidFill>
            </a:endParaRPr>
          </a:p>
        </p:txBody>
      </p:sp>
      <p:sp>
        <p:nvSpPr>
          <p:cNvPr id="10" name="Скругленный прямоугольник 9"/>
          <p:cNvSpPr/>
          <p:nvPr/>
        </p:nvSpPr>
        <p:spPr>
          <a:xfrm>
            <a:off x="5508104" y="3212976"/>
            <a:ext cx="3635896"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dirty="0" err="1" smtClean="0">
                <a:solidFill>
                  <a:schemeClr val="tx1"/>
                </a:solidFill>
              </a:rPr>
              <a:t>Нафанаил</a:t>
            </a:r>
            <a:r>
              <a:rPr lang="ru-RU" sz="1600" b="1" dirty="0" smtClean="0">
                <a:solidFill>
                  <a:schemeClr val="tx1"/>
                </a:solidFill>
              </a:rPr>
              <a:t> называет Христа Богом </a:t>
            </a:r>
            <a:r>
              <a:rPr lang="ru-RU" sz="1600" b="1" dirty="0">
                <a:solidFill>
                  <a:schemeClr val="tx1"/>
                </a:solidFill>
              </a:rPr>
              <a:t>по благодати. Это видно из присоединения слов: Ты </a:t>
            </a:r>
            <a:r>
              <a:rPr lang="ru-RU" sz="1600" b="1" dirty="0" err="1">
                <a:solidFill>
                  <a:schemeClr val="tx1"/>
                </a:solidFill>
              </a:rPr>
              <a:t>еси</a:t>
            </a:r>
            <a:r>
              <a:rPr lang="ru-RU" sz="1600" b="1" dirty="0">
                <a:solidFill>
                  <a:schemeClr val="tx1"/>
                </a:solidFill>
              </a:rPr>
              <a:t> Царь </a:t>
            </a:r>
            <a:r>
              <a:rPr lang="ru-RU" sz="1600" b="1" dirty="0" err="1">
                <a:solidFill>
                  <a:schemeClr val="tx1"/>
                </a:solidFill>
              </a:rPr>
              <a:t>Израилев</a:t>
            </a:r>
            <a:r>
              <a:rPr lang="ru-RU" sz="1600" b="1" dirty="0">
                <a:solidFill>
                  <a:schemeClr val="tx1"/>
                </a:solidFill>
              </a:rPr>
              <a:t>, потому что Сын Божий по естеству есть Царь не только израильтян, но и всех </a:t>
            </a:r>
            <a:r>
              <a:rPr lang="ru-RU" sz="1600" b="1" dirty="0" smtClean="0">
                <a:solidFill>
                  <a:schemeClr val="tx1"/>
                </a:solidFill>
              </a:rPr>
              <a:t>людей</a:t>
            </a:r>
            <a:r>
              <a:rPr lang="ru-RU" sz="1600" b="1" dirty="0">
                <a:solidFill>
                  <a:schemeClr val="tx1"/>
                </a:solidFill>
              </a:rPr>
              <a:t>»</a:t>
            </a:r>
          </a:p>
        </p:txBody>
      </p:sp>
    </p:spTree>
    <p:extLst>
      <p:ext uri="{BB962C8B-B14F-4D97-AF65-F5344CB8AC3E}">
        <p14:creationId xmlns:p14="http://schemas.microsoft.com/office/powerpoint/2010/main" val="30249426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37" presetClass="path" presetSubtype="0" accel="50000" decel="50000" fill="hold" nodeType="withEffect">
                                  <p:stCondLst>
                                    <p:cond delay="0"/>
                                  </p:stCondLst>
                                  <p:childTnLst>
                                    <p:animMotion origin="layout" path="M -0.12604 0.01065 L -0.07344 0.04954 C -0.06233 0.05833 -0.04583 0.0632 -0.02847 0.0632 C -0.00886 0.0632 0.00677 0.05833 0.01788 0.04954 L 0.07083 0.01065 " pathEditMode="relative" rAng="0" ptsTypes="FffFF">
                                      <p:cBhvr>
                                        <p:cTn id="17" dur="2000" spd="-100000" fill="hold"/>
                                        <p:tgtEl>
                                          <p:spTgt spid="8"/>
                                        </p:tgtEl>
                                        <p:attrNameLst>
                                          <p:attrName>ppt_x</p:attrName>
                                          <p:attrName>ppt_y</p:attrName>
                                        </p:attrNameLst>
                                      </p:cBhvr>
                                      <p:rCtr x="9844" y="2616"/>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9" grpId="0" animBg="1"/>
      <p:bldP spid="9"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15727" y="260648"/>
            <a:ext cx="8352928"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ct val="80000"/>
              </a:lnSpc>
            </a:pPr>
            <a:r>
              <a:rPr lang="ru-RU" sz="2000" b="1" dirty="0" smtClean="0">
                <a:solidFill>
                  <a:schemeClr val="tx1"/>
                </a:solidFill>
              </a:rPr>
              <a:t>50-51 ст.: «Иисус </a:t>
            </a:r>
            <a:r>
              <a:rPr lang="ru-RU" sz="2000" b="1" dirty="0">
                <a:solidFill>
                  <a:schemeClr val="tx1"/>
                </a:solidFill>
              </a:rPr>
              <a:t>сказал ему в ответ: ты веришь, потому что Я тебе сказал: Я видел тебя под смоковницею; увидишь больше сего</a:t>
            </a:r>
            <a:r>
              <a:rPr lang="ru-RU" sz="2000" b="1" dirty="0" smtClean="0">
                <a:solidFill>
                  <a:schemeClr val="tx1"/>
                </a:solidFill>
              </a:rPr>
              <a:t>. И </a:t>
            </a:r>
            <a:r>
              <a:rPr lang="ru-RU" sz="2000" b="1" dirty="0">
                <a:solidFill>
                  <a:schemeClr val="tx1"/>
                </a:solidFill>
              </a:rPr>
              <a:t>говорит ему: истинно, истинно говорю вам: отныне будете видеть небо отверстым и Ангелов Божиих восходящих и нисходящих к Сыну </a:t>
            </a:r>
            <a:r>
              <a:rPr lang="ru-RU" sz="2000" b="1" dirty="0" smtClean="0">
                <a:solidFill>
                  <a:schemeClr val="tx1"/>
                </a:solidFill>
              </a:rPr>
              <a:t>Человеческому».</a:t>
            </a:r>
            <a:endParaRPr lang="ru-RU" sz="2000" b="1" dirty="0">
              <a:solidFill>
                <a:schemeClr val="tx1"/>
              </a:solidFill>
            </a:endParaRPr>
          </a:p>
        </p:txBody>
      </p:sp>
      <p:pic>
        <p:nvPicPr>
          <p:cNvPr id="5" name="Picture 2" descr="I:\лекции по Н. З\7\00854ch.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621319"/>
            <a:ext cx="2952328" cy="5209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3995936" y="4797152"/>
            <a:ext cx="5040560" cy="1656184"/>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chemeClr val="tx1"/>
                </a:solidFill>
              </a:rPr>
              <a:t>Призвание учеников</a:t>
            </a:r>
            <a:r>
              <a:rPr lang="ru-RU" sz="1600" b="1" dirty="0">
                <a:solidFill>
                  <a:schemeClr val="tx1"/>
                </a:solidFill>
              </a:rPr>
              <a:t>, в этот раз не было еще призванием их к постоянному следованию за Христом или тем более призванием к апостольскому служению. Ученики после того первого призвания еще уходили домой и временами занимались своими делами </a:t>
            </a:r>
          </a:p>
        </p:txBody>
      </p:sp>
      <p:sp>
        <p:nvSpPr>
          <p:cNvPr id="7" name="Скругленный прямоугольник 6"/>
          <p:cNvSpPr/>
          <p:nvPr/>
        </p:nvSpPr>
        <p:spPr>
          <a:xfrm>
            <a:off x="3995936" y="1916832"/>
            <a:ext cx="4896544" cy="2448272"/>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chemeClr val="tx1"/>
                </a:solidFill>
              </a:rPr>
              <a:t>Господь подразумевает, что Его ученики духовными очами узрят </a:t>
            </a:r>
            <a:r>
              <a:rPr lang="ru-RU" sz="1600" b="1" dirty="0" smtClean="0">
                <a:solidFill>
                  <a:schemeClr val="tx1"/>
                </a:solidFill>
              </a:rPr>
              <a:t>Его славу, </a:t>
            </a:r>
            <a:r>
              <a:rPr lang="ru-RU" sz="1600" b="1" dirty="0">
                <a:solidFill>
                  <a:schemeClr val="tx1"/>
                </a:solidFill>
              </a:rPr>
              <a:t>что </a:t>
            </a:r>
            <a:r>
              <a:rPr lang="ru-RU" sz="1600" b="1" dirty="0" smtClean="0">
                <a:solidFill>
                  <a:schemeClr val="tx1"/>
                </a:solidFill>
              </a:rPr>
              <a:t>отныне исполняется </a:t>
            </a:r>
            <a:r>
              <a:rPr lang="ru-RU" sz="1600" b="1" dirty="0">
                <a:solidFill>
                  <a:schemeClr val="tx1"/>
                </a:solidFill>
              </a:rPr>
              <a:t>древнее пророчество о соединении неба с землей таинственной лестницей, которую видел во сне ветхозаветный патриарх Иаков (Быт 28:11-17), через воплощение Сына Божьего, ставшего теперь «Сыном Человеческим»</a:t>
            </a:r>
            <a:endParaRPr lang="ru-RU" sz="1600" b="1" dirty="0">
              <a:solidFill>
                <a:schemeClr val="tx1"/>
              </a:solidFill>
            </a:endParaRPr>
          </a:p>
        </p:txBody>
      </p:sp>
    </p:spTree>
    <p:extLst>
      <p:ext uri="{BB962C8B-B14F-4D97-AF65-F5344CB8AC3E}">
        <p14:creationId xmlns:p14="http://schemas.microsoft.com/office/powerpoint/2010/main" val="16735692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sp>
        <p:nvSpPr>
          <p:cNvPr id="4" name="Скругленный прямоугольник 3"/>
          <p:cNvSpPr/>
          <p:nvPr/>
        </p:nvSpPr>
        <p:spPr>
          <a:xfrm>
            <a:off x="1331640" y="260648"/>
            <a:ext cx="6480720" cy="576064"/>
          </a:xfrm>
          <a:prstGeom prst="roundRect">
            <a:avLst/>
          </a:prstGeom>
          <a:pattFill prst="narHorz">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Чудо </a:t>
            </a:r>
            <a:r>
              <a:rPr lang="ru-RU" sz="2800" b="1" dirty="0">
                <a:solidFill>
                  <a:schemeClr val="tx1"/>
                </a:solidFill>
              </a:rPr>
              <a:t>в Кане Галилейской (Ин. 2, 1-12)</a:t>
            </a:r>
            <a:endParaRPr lang="ru-RU" sz="2800" b="1" dirty="0">
              <a:solidFill>
                <a:schemeClr val="tx1"/>
              </a:solidFill>
            </a:endParaRPr>
          </a:p>
        </p:txBody>
      </p:sp>
      <p:pic>
        <p:nvPicPr>
          <p:cNvPr id="9218" name="Picture 2" descr="I:\лекции по Н. З\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17" y="1045441"/>
            <a:ext cx="7255966" cy="551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6559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 y="0"/>
            <a:ext cx="9144000" cy="6858000"/>
          </a:xfrm>
        </p:spPr>
        <p:style>
          <a:lnRef idx="1">
            <a:schemeClr val="accent6"/>
          </a:lnRef>
          <a:fillRef idx="2">
            <a:schemeClr val="accent6"/>
          </a:fillRef>
          <a:effectRef idx="1">
            <a:schemeClr val="accent6"/>
          </a:effectRef>
          <a:fontRef idx="minor">
            <a:schemeClr val="dk1"/>
          </a:fontRef>
        </p:style>
        <p:txBody>
          <a:bodyPr lIns="360000" tIns="180000" rIns="360000" bIns="180000">
            <a:normAutofit fontScale="62500" lnSpcReduction="20000"/>
          </a:bodyPr>
          <a:lstStyle/>
          <a:p>
            <a:pPr marL="0" indent="0" algn="ctr">
              <a:buNone/>
            </a:pPr>
            <a:r>
              <a:rPr lang="ru-RU" sz="3400" b="1" dirty="0"/>
              <a:t>Ин. 2, </a:t>
            </a:r>
            <a:r>
              <a:rPr lang="ru-RU" sz="3400" b="1" dirty="0" smtClean="0"/>
              <a:t>1-12:</a:t>
            </a:r>
          </a:p>
          <a:p>
            <a:pPr marL="0" indent="0" algn="ctr">
              <a:buNone/>
            </a:pPr>
            <a:endParaRPr lang="ru-RU" sz="3400" b="1" dirty="0" smtClean="0"/>
          </a:p>
          <a:p>
            <a:pPr marL="0" indent="0">
              <a:buNone/>
            </a:pPr>
            <a:r>
              <a:rPr lang="ru-RU" b="1" dirty="0" smtClean="0"/>
              <a:t>1. На </a:t>
            </a:r>
            <a:r>
              <a:rPr lang="ru-RU" b="1" dirty="0"/>
              <a:t>третий день был брак в Кане Галилейской, и Матерь Иисуса была там.</a:t>
            </a:r>
          </a:p>
          <a:p>
            <a:pPr marL="0" indent="0">
              <a:buNone/>
            </a:pPr>
            <a:r>
              <a:rPr lang="ru-RU" b="1" dirty="0" smtClean="0"/>
              <a:t>2. Был </a:t>
            </a:r>
            <a:r>
              <a:rPr lang="ru-RU" b="1" dirty="0"/>
              <a:t>также зван Иисус и ученики Его на брак.</a:t>
            </a:r>
          </a:p>
          <a:p>
            <a:pPr marL="0" indent="0">
              <a:buNone/>
            </a:pPr>
            <a:r>
              <a:rPr lang="ru-RU" b="1" dirty="0" smtClean="0"/>
              <a:t>3. И </a:t>
            </a:r>
            <a:r>
              <a:rPr lang="ru-RU" b="1" dirty="0"/>
              <a:t>как недоставало вина, то Матерь Иисуса говорит Ему: вина нет у них.</a:t>
            </a:r>
          </a:p>
          <a:p>
            <a:pPr marL="0" indent="0">
              <a:buNone/>
            </a:pPr>
            <a:r>
              <a:rPr lang="ru-RU" b="1" dirty="0" smtClean="0"/>
              <a:t>4. Иисус </a:t>
            </a:r>
            <a:r>
              <a:rPr lang="ru-RU" b="1" dirty="0"/>
              <a:t>говорит Ей: что Мне и Тебе, </a:t>
            </a:r>
            <a:r>
              <a:rPr lang="ru-RU" b="1" dirty="0" err="1"/>
              <a:t>Жено</a:t>
            </a:r>
            <a:r>
              <a:rPr lang="ru-RU" b="1" dirty="0"/>
              <a:t>? еще не пришел час Мой.</a:t>
            </a:r>
          </a:p>
          <a:p>
            <a:pPr marL="0" indent="0">
              <a:buNone/>
            </a:pPr>
            <a:r>
              <a:rPr lang="ru-RU" b="1" dirty="0" smtClean="0"/>
              <a:t>5. Матерь </a:t>
            </a:r>
            <a:r>
              <a:rPr lang="ru-RU" b="1" dirty="0"/>
              <a:t>Его сказала служителям: что скажет Он вам, то сделайте.</a:t>
            </a:r>
          </a:p>
          <a:p>
            <a:pPr marL="0" indent="0">
              <a:buNone/>
            </a:pPr>
            <a:r>
              <a:rPr lang="ru-RU" b="1" dirty="0" smtClean="0"/>
              <a:t>6. Было </a:t>
            </a:r>
            <a:r>
              <a:rPr lang="ru-RU" b="1" dirty="0"/>
              <a:t>же тут шесть каменных водоносов, стоявших по обычаю очищения Иудейского, вмещавших по две или по три меры.</a:t>
            </a:r>
          </a:p>
          <a:p>
            <a:pPr marL="0" indent="0">
              <a:buNone/>
            </a:pPr>
            <a:r>
              <a:rPr lang="ru-RU" b="1" dirty="0" smtClean="0"/>
              <a:t>7. Иисус </a:t>
            </a:r>
            <a:r>
              <a:rPr lang="ru-RU" b="1" dirty="0"/>
              <a:t>говорит им: наполните сосуды водою. И наполнили их до верха.</a:t>
            </a:r>
          </a:p>
          <a:p>
            <a:pPr marL="0" indent="0">
              <a:buNone/>
            </a:pPr>
            <a:r>
              <a:rPr lang="ru-RU" b="1" dirty="0" smtClean="0"/>
              <a:t>8. И </a:t>
            </a:r>
            <a:r>
              <a:rPr lang="ru-RU" b="1" dirty="0"/>
              <a:t>говорит им: теперь почерпните и несите к распорядителю пира. И понесли.</a:t>
            </a:r>
          </a:p>
          <a:p>
            <a:pPr marL="0" indent="0">
              <a:buNone/>
            </a:pPr>
            <a:r>
              <a:rPr lang="ru-RU" b="1" dirty="0" smtClean="0"/>
              <a:t>9. Когда </a:t>
            </a:r>
            <a:r>
              <a:rPr lang="ru-RU" b="1" dirty="0"/>
              <a:t>же распорядитель отведал воды, сделавшейся вином, — а он не знал, откуда это вино, знали только служители, почерпавшие воду, — тогда распорядитель зовет жениха</a:t>
            </a:r>
          </a:p>
          <a:p>
            <a:pPr marL="0" indent="0">
              <a:buNone/>
            </a:pPr>
            <a:r>
              <a:rPr lang="ru-RU" b="1" dirty="0" smtClean="0"/>
              <a:t>10. и </a:t>
            </a:r>
            <a:r>
              <a:rPr lang="ru-RU" b="1" dirty="0"/>
              <a:t>говорит ему: всякий человек подает сперва хорошее вино, а когда напьются, тогда худшее; а ты хорошее вино сберег доселе.</a:t>
            </a:r>
          </a:p>
          <a:p>
            <a:pPr marL="0" indent="0">
              <a:buNone/>
            </a:pPr>
            <a:r>
              <a:rPr lang="ru-RU" b="1" dirty="0" smtClean="0"/>
              <a:t>11. Так </a:t>
            </a:r>
            <a:r>
              <a:rPr lang="ru-RU" b="1" dirty="0"/>
              <a:t>положил Иисус начало чудесам в Кане Галилейской и явил славу Свою; и уверовали в Него ученики Его.</a:t>
            </a:r>
          </a:p>
          <a:p>
            <a:pPr marL="0" indent="0">
              <a:buNone/>
            </a:pPr>
            <a:r>
              <a:rPr lang="ru-RU" b="1" dirty="0" smtClean="0"/>
              <a:t>12. После </a:t>
            </a:r>
            <a:r>
              <a:rPr lang="ru-RU" b="1" dirty="0"/>
              <a:t>сего пришел Он в </a:t>
            </a:r>
            <a:r>
              <a:rPr lang="ru-RU" b="1" dirty="0" err="1"/>
              <a:t>Капернаум</a:t>
            </a:r>
            <a:r>
              <a:rPr lang="ru-RU" b="1" dirty="0"/>
              <a:t>, Сам и Матерь Его, и братья его, и ученики Его; и там пробыли немного дней.</a:t>
            </a:r>
          </a:p>
        </p:txBody>
      </p:sp>
    </p:spTree>
    <p:extLst>
      <p:ext uri="{BB962C8B-B14F-4D97-AF65-F5344CB8AC3E}">
        <p14:creationId xmlns:p14="http://schemas.microsoft.com/office/powerpoint/2010/main" val="192231607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132856"/>
            <a:ext cx="5122912" cy="399330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1"/>
          </a:fillRef>
          <a:effectRef idx="0">
            <a:scrgbClr r="0" g="0" b="0"/>
          </a:effectRef>
          <a:fontRef idx="major"/>
        </p:style>
        <p:txBody>
          <a:bodyPr/>
          <a:lstStyle/>
          <a:p>
            <a:endParaRPr lang="ru-RU" dirty="0"/>
          </a:p>
        </p:txBody>
      </p:sp>
      <p:sp>
        <p:nvSpPr>
          <p:cNvPr id="4" name="Скругленный прямоугольник 3"/>
          <p:cNvSpPr/>
          <p:nvPr/>
        </p:nvSpPr>
        <p:spPr>
          <a:xfrm>
            <a:off x="467544" y="222931"/>
            <a:ext cx="8208912" cy="104582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2000" b="1" dirty="0" smtClean="0">
                <a:solidFill>
                  <a:schemeClr val="tx1"/>
                </a:solidFill>
              </a:rPr>
              <a:t>1-2 ст.: «На </a:t>
            </a:r>
            <a:r>
              <a:rPr lang="ru-RU" sz="2000" b="1" dirty="0">
                <a:solidFill>
                  <a:schemeClr val="tx1"/>
                </a:solidFill>
              </a:rPr>
              <a:t>третий день был брак в Кане Галилейской, и Матерь Иисуса была там</a:t>
            </a:r>
            <a:r>
              <a:rPr lang="ru-RU" sz="2000" b="1" dirty="0" smtClean="0">
                <a:solidFill>
                  <a:schemeClr val="tx1"/>
                </a:solidFill>
              </a:rPr>
              <a:t>. Был </a:t>
            </a:r>
            <a:r>
              <a:rPr lang="ru-RU" sz="2000" b="1" dirty="0">
                <a:solidFill>
                  <a:schemeClr val="tx1"/>
                </a:solidFill>
              </a:rPr>
              <a:t>также зван Иисус и ученики Его на </a:t>
            </a:r>
            <a:r>
              <a:rPr lang="ru-RU" sz="2000" b="1" dirty="0" smtClean="0">
                <a:solidFill>
                  <a:schemeClr val="tx1"/>
                </a:solidFill>
              </a:rPr>
              <a:t>брак».</a:t>
            </a:r>
            <a:endParaRPr lang="ru-RU" sz="2000" b="1" dirty="0">
              <a:solidFill>
                <a:schemeClr val="tx1"/>
              </a:solidFill>
            </a:endParaRPr>
          </a:p>
        </p:txBody>
      </p:sp>
      <p:sp>
        <p:nvSpPr>
          <p:cNvPr id="5" name="Скругленный прямоугольник 4"/>
          <p:cNvSpPr/>
          <p:nvPr/>
        </p:nvSpPr>
        <p:spPr>
          <a:xfrm>
            <a:off x="5796136" y="1508299"/>
            <a:ext cx="3168352" cy="134463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«на третий день после того, как Иисус Христос вышел из </a:t>
            </a:r>
            <a:r>
              <a:rPr lang="ru-RU" sz="1600" b="1" i="1" dirty="0" smtClean="0">
                <a:solidFill>
                  <a:schemeClr val="tx1"/>
                </a:solidFill>
              </a:rPr>
              <a:t>пустыни». </a:t>
            </a:r>
            <a:r>
              <a:rPr lang="ru-RU" sz="1600" b="1" dirty="0" smtClean="0">
                <a:solidFill>
                  <a:schemeClr val="tx1"/>
                </a:solidFill>
              </a:rPr>
              <a:t>Но вероятнее на 3 день после призвания </a:t>
            </a:r>
            <a:r>
              <a:rPr lang="ru-RU" sz="1600" b="1" dirty="0" err="1" smtClean="0">
                <a:solidFill>
                  <a:schemeClr val="tx1"/>
                </a:solidFill>
              </a:rPr>
              <a:t>Нафанаила</a:t>
            </a:r>
            <a:endParaRPr lang="ru-RU" sz="1600" b="1" dirty="0">
              <a:solidFill>
                <a:schemeClr val="tx1"/>
              </a:solidFill>
            </a:endParaRPr>
          </a:p>
        </p:txBody>
      </p:sp>
      <p:pic>
        <p:nvPicPr>
          <p:cNvPr id="10242" name="Picture 2" descr="I:\лекции по Н. З\7\s2598_1239103138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1262"/>
            <a:ext cx="5299779" cy="4756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1003">
            <a:schemeClr val="lt1"/>
          </a:fillRef>
          <a:effectRef idx="0">
            <a:scrgbClr r="0" g="0" b="0"/>
          </a:effectRef>
          <a:fontRef idx="major"/>
        </p:style>
      </p:pic>
      <p:sp>
        <p:nvSpPr>
          <p:cNvPr id="6" name="Скругленный прямоугольник 5"/>
          <p:cNvSpPr/>
          <p:nvPr/>
        </p:nvSpPr>
        <p:spPr>
          <a:xfrm>
            <a:off x="5796136" y="2929600"/>
            <a:ext cx="3168352" cy="186755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lIns="0" rIns="0" rtlCol="0" anchor="ctr"/>
          <a:lstStyle/>
          <a:p>
            <a:pPr algn="ctr"/>
            <a:r>
              <a:rPr lang="ru-RU" sz="1600" b="1" dirty="0">
                <a:solidFill>
                  <a:schemeClr val="tx1"/>
                </a:solidFill>
              </a:rPr>
              <a:t>Кана, маленький городок, находившийся в 2-3 часах ходьбы к северу от Назарета, называлась Галилейской в отличии от другой – располагавшейся близ города Тира. </a:t>
            </a:r>
            <a:endParaRPr lang="ru-RU" sz="1600" b="1" dirty="0">
              <a:solidFill>
                <a:schemeClr val="tx1"/>
              </a:solidFill>
            </a:endParaRPr>
          </a:p>
        </p:txBody>
      </p:sp>
      <p:sp>
        <p:nvSpPr>
          <p:cNvPr id="7" name="Скругленный прямоугольник 6"/>
          <p:cNvSpPr/>
          <p:nvPr/>
        </p:nvSpPr>
        <p:spPr>
          <a:xfrm>
            <a:off x="5764460" y="4951212"/>
            <a:ext cx="3168352" cy="17181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1600" b="1" dirty="0" smtClean="0">
                <a:solidFill>
                  <a:schemeClr val="tx1"/>
                </a:solidFill>
              </a:rPr>
              <a:t>По Преданию это был брак Симона </a:t>
            </a:r>
            <a:r>
              <a:rPr lang="ru-RU" sz="1600" b="1" dirty="0" err="1" smtClean="0">
                <a:solidFill>
                  <a:schemeClr val="tx1"/>
                </a:solidFill>
              </a:rPr>
              <a:t>Зилота</a:t>
            </a:r>
            <a:r>
              <a:rPr lang="ru-RU" sz="1600" b="1" dirty="0" smtClean="0">
                <a:solidFill>
                  <a:schemeClr val="tx1"/>
                </a:solidFill>
              </a:rPr>
              <a:t>, сына Иосифа </a:t>
            </a:r>
            <a:r>
              <a:rPr lang="ru-RU" sz="1600" b="1" dirty="0" err="1" smtClean="0">
                <a:solidFill>
                  <a:schemeClr val="tx1"/>
                </a:solidFill>
              </a:rPr>
              <a:t>Обручника</a:t>
            </a:r>
            <a:r>
              <a:rPr lang="ru-RU" sz="1600" b="1" dirty="0" smtClean="0">
                <a:solidFill>
                  <a:schemeClr val="tx1"/>
                </a:solidFill>
              </a:rPr>
              <a:t>, поэтому Пресвятая Дева и Сам Спаситель были приглашены на него как родственники</a:t>
            </a:r>
            <a:endParaRPr lang="ru-RU" sz="1600" b="1" dirty="0">
              <a:solidFill>
                <a:schemeClr val="tx1"/>
              </a:solidFill>
            </a:endParaRPr>
          </a:p>
        </p:txBody>
      </p:sp>
    </p:spTree>
    <p:extLst>
      <p:ext uri="{BB962C8B-B14F-4D97-AF65-F5344CB8AC3E}">
        <p14:creationId xmlns:p14="http://schemas.microsoft.com/office/powerpoint/2010/main" val="3317935315"/>
      </p:ext>
    </p:extLst>
  </p:cSld>
  <p:clrMapOvr>
    <a:masterClrMapping/>
  </p:clrMapOvr>
  <mc:AlternateContent xmlns:mc="http://schemas.openxmlformats.org/markup-compatibility/2006">
    <mc:Choice xmlns:p14="http://schemas.microsoft.com/office/powerpoint/2010/main" Requires="p14">
      <p:transition spd="slow" p14:dur="1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22" presetClass="entr" presetSubtype="4"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3">
            <a:schemeClr val="accent4"/>
          </a:fillRef>
          <a:effectRef idx="2">
            <a:schemeClr val="accent4"/>
          </a:effectRef>
          <a:fontRef idx="minor">
            <a:schemeClr val="lt1"/>
          </a:fontRef>
        </p:style>
        <p:txBody>
          <a:bodyPr/>
          <a:lstStyle/>
          <a:p>
            <a:endParaRPr lang="ru-RU" dirty="0"/>
          </a:p>
        </p:txBody>
      </p:sp>
      <p:sp>
        <p:nvSpPr>
          <p:cNvPr id="4" name="Скругленный прямоугольник 3"/>
          <p:cNvSpPr/>
          <p:nvPr/>
        </p:nvSpPr>
        <p:spPr>
          <a:xfrm>
            <a:off x="395536" y="188640"/>
            <a:ext cx="8496944" cy="108012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3-5 ст.: «</a:t>
            </a:r>
            <a:r>
              <a:rPr lang="ru-RU" sz="2000" b="1" dirty="0">
                <a:solidFill>
                  <a:schemeClr val="tx1"/>
                </a:solidFill>
              </a:rPr>
              <a:t>И как недоставало вина, то Матерь Иисуса говорит Ему: вина нет у них</a:t>
            </a:r>
            <a:r>
              <a:rPr lang="ru-RU" sz="2000" b="1" dirty="0" smtClean="0">
                <a:solidFill>
                  <a:schemeClr val="tx1"/>
                </a:solidFill>
              </a:rPr>
              <a:t>. Иисус </a:t>
            </a:r>
            <a:r>
              <a:rPr lang="ru-RU" sz="2000" b="1" dirty="0">
                <a:solidFill>
                  <a:schemeClr val="tx1"/>
                </a:solidFill>
              </a:rPr>
              <a:t>говорит Ей: что Мне и Тебе, </a:t>
            </a:r>
            <a:r>
              <a:rPr lang="ru-RU" sz="2000" b="1" dirty="0" err="1">
                <a:solidFill>
                  <a:schemeClr val="tx1"/>
                </a:solidFill>
              </a:rPr>
              <a:t>Жено</a:t>
            </a:r>
            <a:r>
              <a:rPr lang="ru-RU" sz="2000" b="1" dirty="0">
                <a:solidFill>
                  <a:schemeClr val="tx1"/>
                </a:solidFill>
              </a:rPr>
              <a:t>? еще не пришел час Мой</a:t>
            </a:r>
            <a:r>
              <a:rPr lang="ru-RU" sz="2000" b="1" dirty="0" smtClean="0">
                <a:solidFill>
                  <a:schemeClr val="tx1"/>
                </a:solidFill>
              </a:rPr>
              <a:t>. Матерь </a:t>
            </a:r>
            <a:r>
              <a:rPr lang="ru-RU" sz="2000" b="1" dirty="0">
                <a:solidFill>
                  <a:schemeClr val="tx1"/>
                </a:solidFill>
              </a:rPr>
              <a:t>Его сказала служителям: что скажет Он вам, то </a:t>
            </a:r>
            <a:r>
              <a:rPr lang="ru-RU" sz="2000" b="1" dirty="0" smtClean="0">
                <a:solidFill>
                  <a:schemeClr val="tx1"/>
                </a:solidFill>
              </a:rPr>
              <a:t>сделайте».</a:t>
            </a:r>
            <a:endParaRPr lang="ru-RU" sz="2000" b="1" dirty="0">
              <a:solidFill>
                <a:schemeClr val="tx1"/>
              </a:solidFill>
            </a:endParaRPr>
          </a:p>
        </p:txBody>
      </p:sp>
      <p:pic>
        <p:nvPicPr>
          <p:cNvPr id="11266" name="Picture 2" descr="I:\лекции по Н. З\7\8898418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5407073" cy="4372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796136" y="1556792"/>
            <a:ext cx="3240360" cy="32403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«Она хотела и гостям угодить, и Себя прославить чрез Сына. Может быть, Она при этом имела в мыслях что-либо человеческое, подобно Его братьям, которые говорили: яви Себе </a:t>
            </a:r>
            <a:r>
              <a:rPr lang="ru-RU" sz="1600" b="1" i="1" dirty="0" err="1">
                <a:solidFill>
                  <a:schemeClr val="tx1"/>
                </a:solidFill>
              </a:rPr>
              <a:t>мирови</a:t>
            </a:r>
            <a:r>
              <a:rPr lang="ru-RU" sz="1600" b="1" i="1" dirty="0">
                <a:solidFill>
                  <a:schemeClr val="tx1"/>
                </a:solidFill>
              </a:rPr>
              <a:t> (Ин. 7, 4), желая приобрести и себе славу Его чудесами. Поэтому-то и Христос так сильно отвечал ей: что Мне и Тебе, </a:t>
            </a:r>
            <a:r>
              <a:rPr lang="ru-RU" sz="1600" b="1" i="1" dirty="0" err="1">
                <a:solidFill>
                  <a:schemeClr val="tx1"/>
                </a:solidFill>
              </a:rPr>
              <a:t>Жено</a:t>
            </a:r>
            <a:r>
              <a:rPr lang="ru-RU" sz="1600" b="1" i="1" dirty="0">
                <a:solidFill>
                  <a:schemeClr val="tx1"/>
                </a:solidFill>
              </a:rPr>
              <a:t>? не у </a:t>
            </a:r>
            <a:r>
              <a:rPr lang="ru-RU" sz="1600" b="1" i="1" dirty="0" err="1">
                <a:solidFill>
                  <a:schemeClr val="tx1"/>
                </a:solidFill>
              </a:rPr>
              <a:t>прииде</a:t>
            </a:r>
            <a:r>
              <a:rPr lang="ru-RU" sz="1600" b="1" i="1" dirty="0">
                <a:solidFill>
                  <a:schemeClr val="tx1"/>
                </a:solidFill>
              </a:rPr>
              <a:t> час Мой»</a:t>
            </a:r>
          </a:p>
        </p:txBody>
      </p:sp>
      <p:sp>
        <p:nvSpPr>
          <p:cNvPr id="6" name="Скругленный прямоугольник 5"/>
          <p:cNvSpPr/>
          <p:nvPr/>
        </p:nvSpPr>
        <p:spPr>
          <a:xfrm>
            <a:off x="5796136" y="4941168"/>
            <a:ext cx="3240360" cy="5760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Он делает Ей упрек, и не без основания</a:t>
            </a:r>
            <a:r>
              <a:rPr lang="ru-RU" sz="1600" b="1" dirty="0">
                <a:solidFill>
                  <a:schemeClr val="tx1"/>
                </a:solidFill>
              </a:rPr>
              <a:t>»</a:t>
            </a:r>
          </a:p>
        </p:txBody>
      </p:sp>
      <p:sp>
        <p:nvSpPr>
          <p:cNvPr id="7" name="Скругленный прямоугольник 6"/>
          <p:cNvSpPr/>
          <p:nvPr/>
        </p:nvSpPr>
        <p:spPr>
          <a:xfrm>
            <a:off x="5796136" y="5733256"/>
            <a:ext cx="3240360"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Однако здесь </a:t>
            </a:r>
            <a:r>
              <a:rPr lang="ru-RU" sz="1600" b="1" dirty="0">
                <a:solidFill>
                  <a:schemeClr val="tx1"/>
                </a:solidFill>
              </a:rPr>
              <a:t>в слове </a:t>
            </a:r>
            <a:r>
              <a:rPr lang="ru-RU" sz="1600" b="1" dirty="0" err="1" smtClean="0">
                <a:solidFill>
                  <a:schemeClr val="tx1"/>
                </a:solidFill>
              </a:rPr>
              <a:t>Жено</a:t>
            </a:r>
            <a:r>
              <a:rPr lang="ru-RU" sz="1600" b="1" dirty="0" smtClean="0">
                <a:solidFill>
                  <a:schemeClr val="tx1"/>
                </a:solidFill>
              </a:rPr>
              <a:t> нет непочтительности</a:t>
            </a:r>
            <a:r>
              <a:rPr lang="ru-RU" sz="1600" b="1" dirty="0">
                <a:solidFill>
                  <a:schemeClr val="tx1"/>
                </a:solidFill>
              </a:rPr>
              <a:t>, – это обычное обращение, принятое на Востоке</a:t>
            </a:r>
            <a:endParaRPr lang="ru-RU" sz="1600" b="1" dirty="0">
              <a:solidFill>
                <a:schemeClr val="tx1"/>
              </a:solidFill>
            </a:endParaRPr>
          </a:p>
        </p:txBody>
      </p:sp>
      <p:sp>
        <p:nvSpPr>
          <p:cNvPr id="8" name="Скругленный прямоугольник 7"/>
          <p:cNvSpPr/>
          <p:nvPr/>
        </p:nvSpPr>
        <p:spPr>
          <a:xfrm>
            <a:off x="5774432" y="1628800"/>
            <a:ext cx="3246833" cy="254621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Игнатий Кавказский: </a:t>
            </a:r>
            <a:r>
              <a:rPr lang="ru-RU" sz="1600" b="1" dirty="0" smtClean="0">
                <a:solidFill>
                  <a:schemeClr val="tx1"/>
                </a:solidFill>
              </a:rPr>
              <a:t>«</a:t>
            </a:r>
            <a:r>
              <a:rPr lang="ru-RU" sz="1600" b="1" i="1" dirty="0">
                <a:solidFill>
                  <a:schemeClr val="tx1"/>
                </a:solidFill>
              </a:rPr>
              <a:t>Божия Матерь милосердствует и желает исправить недостаток. Иисус Христос от недостатка пищи и пития духовных, принес Себя как пищу и питие. Прошение  </a:t>
            </a:r>
            <a:r>
              <a:rPr lang="ru-RU" sz="1600" b="1" i="1" dirty="0" smtClean="0">
                <a:solidFill>
                  <a:schemeClr val="tx1"/>
                </a:solidFill>
              </a:rPr>
              <a:t>Божией Матери </a:t>
            </a:r>
            <a:r>
              <a:rPr lang="ru-RU" sz="1600" b="1" i="1" dirty="0">
                <a:solidFill>
                  <a:schemeClr val="tx1"/>
                </a:solidFill>
              </a:rPr>
              <a:t>не заключало в себе ничего не предосудительного и было исполнено</a:t>
            </a:r>
            <a:r>
              <a:rPr lang="ru-RU" sz="1600" b="1" dirty="0">
                <a:solidFill>
                  <a:schemeClr val="tx1"/>
                </a:solidFill>
              </a:rPr>
              <a:t>». </a:t>
            </a:r>
            <a:endParaRPr lang="ru-RU" sz="1600" b="1" dirty="0">
              <a:solidFill>
                <a:schemeClr val="tx1"/>
              </a:solidFill>
            </a:endParaRPr>
          </a:p>
        </p:txBody>
      </p:sp>
      <p:sp>
        <p:nvSpPr>
          <p:cNvPr id="9" name="Скругленный прямоугольник 8"/>
          <p:cNvSpPr/>
          <p:nvPr/>
        </p:nvSpPr>
        <p:spPr>
          <a:xfrm>
            <a:off x="5796136" y="4665710"/>
            <a:ext cx="3240360" cy="128356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a:solidFill>
                  <a:schemeClr val="tx1"/>
                </a:solidFill>
              </a:rPr>
              <a:t>«</a:t>
            </a:r>
            <a:r>
              <a:rPr lang="ru-RU" sz="1600" b="1" i="1" dirty="0">
                <a:solidFill>
                  <a:schemeClr val="tx1"/>
                </a:solidFill>
              </a:rPr>
              <a:t>Как человечество пало  в связи с ходатайством </a:t>
            </a:r>
            <a:r>
              <a:rPr lang="ru-RU" sz="1600" b="1" i="1" dirty="0" err="1">
                <a:solidFill>
                  <a:schemeClr val="tx1"/>
                </a:solidFill>
              </a:rPr>
              <a:t>первозаветной</a:t>
            </a:r>
            <a:r>
              <a:rPr lang="ru-RU" sz="1600" b="1" i="1" dirty="0">
                <a:solidFill>
                  <a:schemeClr val="tx1"/>
                </a:solidFill>
              </a:rPr>
              <a:t> Евы, так и здесь сейчас ходатайство Евой Новозаветной</a:t>
            </a:r>
            <a:r>
              <a:rPr lang="ru-RU" sz="1600" b="1" dirty="0">
                <a:solidFill>
                  <a:schemeClr val="tx1"/>
                </a:solidFill>
              </a:rPr>
              <a:t>»</a:t>
            </a:r>
            <a:endParaRPr lang="ru-RU" sz="1600" b="1" dirty="0">
              <a:solidFill>
                <a:schemeClr val="tx1"/>
              </a:solidFill>
            </a:endParaRPr>
          </a:p>
        </p:txBody>
      </p:sp>
      <p:sp>
        <p:nvSpPr>
          <p:cNvPr id="10" name="Скругленный прямоугольник 9"/>
          <p:cNvSpPr/>
          <p:nvPr/>
        </p:nvSpPr>
        <p:spPr>
          <a:xfrm>
            <a:off x="5708897" y="1556792"/>
            <a:ext cx="3312368" cy="197014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smtClean="0">
                <a:solidFill>
                  <a:schemeClr val="tx1"/>
                </a:solidFill>
              </a:rPr>
              <a:t>«Еще </a:t>
            </a:r>
            <a:r>
              <a:rPr lang="ru-RU" sz="1600" b="1" i="1" dirty="0">
                <a:solidFill>
                  <a:schemeClr val="tx1"/>
                </a:solidFill>
              </a:rPr>
              <a:t>не пришел час Мой", – сказал не потому, будто подлежит зависимости от времени или наблюдает известные часы (ибо как прилично сие Творцу времен и веков?), но потому, что все совершает в приличное </a:t>
            </a:r>
            <a:r>
              <a:rPr lang="ru-RU" sz="1600" b="1" i="1" dirty="0" smtClean="0">
                <a:solidFill>
                  <a:schemeClr val="tx1"/>
                </a:solidFill>
              </a:rPr>
              <a:t>время».</a:t>
            </a:r>
            <a:endParaRPr lang="ru-RU" sz="1600" b="1" dirty="0">
              <a:solidFill>
                <a:schemeClr val="tx1"/>
              </a:solidFill>
            </a:endParaRPr>
          </a:p>
        </p:txBody>
      </p:sp>
      <p:sp>
        <p:nvSpPr>
          <p:cNvPr id="11" name="Скругленный прямоугольник 10"/>
          <p:cNvSpPr/>
          <p:nvPr/>
        </p:nvSpPr>
        <p:spPr>
          <a:xfrm>
            <a:off x="5677668" y="3697980"/>
            <a:ext cx="3312368" cy="17876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Св. Иоанн </a:t>
            </a:r>
            <a:r>
              <a:rPr lang="ru-RU" sz="1600" b="1" dirty="0">
                <a:solidFill>
                  <a:schemeClr val="tx1"/>
                </a:solidFill>
              </a:rPr>
              <a:t>Златоуст объединяет эти слова по смыслу с такими выражениями, как «</a:t>
            </a:r>
            <a:r>
              <a:rPr lang="ru-RU" sz="1600" b="1" i="1" dirty="0">
                <a:solidFill>
                  <a:schemeClr val="tx1"/>
                </a:solidFill>
              </a:rPr>
              <a:t>Никто же не возложил на него руки, так как не пришел час Его</a:t>
            </a:r>
            <a:r>
              <a:rPr lang="ru-RU" sz="1600" b="1" dirty="0">
                <a:solidFill>
                  <a:schemeClr val="tx1"/>
                </a:solidFill>
              </a:rPr>
              <a:t>» и т.д. Таким образом, час Иисуса Христа есть час Его Страстей. </a:t>
            </a:r>
            <a:endParaRPr lang="ru-RU" sz="1600" b="1" dirty="0">
              <a:solidFill>
                <a:schemeClr val="tx1"/>
              </a:solidFill>
            </a:endParaRPr>
          </a:p>
        </p:txBody>
      </p:sp>
      <p:sp>
        <p:nvSpPr>
          <p:cNvPr id="12" name="Скругленный прямоугольник 11"/>
          <p:cNvSpPr/>
          <p:nvPr/>
        </p:nvSpPr>
        <p:spPr>
          <a:xfrm>
            <a:off x="5735563" y="5625244"/>
            <a:ext cx="3300933" cy="108012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chemeClr val="tx1"/>
                </a:solidFill>
              </a:rPr>
              <a:t>Или Иисус </a:t>
            </a:r>
            <a:r>
              <a:rPr lang="ru-RU" sz="1600" b="1" dirty="0">
                <a:solidFill>
                  <a:schemeClr val="tx1"/>
                </a:solidFill>
              </a:rPr>
              <a:t>имел в виду, что еще не все вино, припасенное на свадьбу, вышло полностью.</a:t>
            </a:r>
            <a:endParaRPr lang="ru-RU" sz="1600" b="1" dirty="0">
              <a:solidFill>
                <a:schemeClr val="tx1"/>
              </a:solidFill>
            </a:endParaRPr>
          </a:p>
        </p:txBody>
      </p:sp>
    </p:spTree>
    <p:extLst>
      <p:ext uri="{BB962C8B-B14F-4D97-AF65-F5344CB8AC3E}">
        <p14:creationId xmlns:p14="http://schemas.microsoft.com/office/powerpoint/2010/main" val="1613502340"/>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22" presetClass="entr" presetSubtype="4" fill="hold" grpId="0" nodeType="afterEffect">
                                  <p:stCondLst>
                                    <p:cond delay="75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narHorz">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Скругленный прямоугольник 3"/>
          <p:cNvSpPr/>
          <p:nvPr/>
        </p:nvSpPr>
        <p:spPr>
          <a:xfrm>
            <a:off x="251520" y="188640"/>
            <a:ext cx="8640960" cy="1800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6-10 ст.: «Было </a:t>
            </a:r>
            <a:r>
              <a:rPr lang="ru-RU" sz="1600" b="1" dirty="0">
                <a:solidFill>
                  <a:schemeClr val="tx1"/>
                </a:solidFill>
              </a:rPr>
              <a:t>же тут шесть каменных водоносов, стоявших по обычаю очищения Иудейского, вмещавших по две или по три меры</a:t>
            </a:r>
            <a:r>
              <a:rPr lang="ru-RU" sz="1600" b="1" dirty="0" smtClean="0">
                <a:solidFill>
                  <a:schemeClr val="tx1"/>
                </a:solidFill>
              </a:rPr>
              <a:t>. Иисус </a:t>
            </a:r>
            <a:r>
              <a:rPr lang="ru-RU" sz="1600" b="1" dirty="0">
                <a:solidFill>
                  <a:schemeClr val="tx1"/>
                </a:solidFill>
              </a:rPr>
              <a:t>говорит им: наполните сосуды водою. И наполнили их до верха</a:t>
            </a:r>
            <a:r>
              <a:rPr lang="ru-RU" sz="1600" b="1" dirty="0" smtClean="0">
                <a:solidFill>
                  <a:schemeClr val="tx1"/>
                </a:solidFill>
              </a:rPr>
              <a:t>. И </a:t>
            </a:r>
            <a:r>
              <a:rPr lang="ru-RU" sz="1600" b="1" dirty="0">
                <a:solidFill>
                  <a:schemeClr val="tx1"/>
                </a:solidFill>
              </a:rPr>
              <a:t>говорит им: теперь почерпните и несите к распорядителю пира. И понесли</a:t>
            </a:r>
            <a:r>
              <a:rPr lang="ru-RU" sz="1600" b="1" dirty="0" smtClean="0">
                <a:solidFill>
                  <a:schemeClr val="tx1"/>
                </a:solidFill>
              </a:rPr>
              <a:t>. Когда </a:t>
            </a:r>
            <a:r>
              <a:rPr lang="ru-RU" sz="1600" b="1" dirty="0">
                <a:solidFill>
                  <a:schemeClr val="tx1"/>
                </a:solidFill>
              </a:rPr>
              <a:t>же распорядитель отведал воды, сделавшейся вином, — а он не знал, откуда это вино, знали только служители, почерпавшие воду, — тогда распорядитель зовет </a:t>
            </a:r>
            <a:r>
              <a:rPr lang="ru-RU" sz="1600" b="1" dirty="0" smtClean="0">
                <a:solidFill>
                  <a:schemeClr val="tx1"/>
                </a:solidFill>
              </a:rPr>
              <a:t>жениха и </a:t>
            </a:r>
            <a:r>
              <a:rPr lang="ru-RU" sz="1600" b="1" dirty="0">
                <a:solidFill>
                  <a:schemeClr val="tx1"/>
                </a:solidFill>
              </a:rPr>
              <a:t>говорит ему: всякий человек подает сперва хорошее вино, а когда напьются, тогда худшее; а ты хорошее вино сберег </a:t>
            </a:r>
            <a:r>
              <a:rPr lang="ru-RU" sz="1600" b="1" dirty="0" smtClean="0">
                <a:solidFill>
                  <a:schemeClr val="tx1"/>
                </a:solidFill>
              </a:rPr>
              <a:t>доселе».</a:t>
            </a:r>
            <a:endParaRPr lang="ru-RU" sz="1600" b="1" dirty="0">
              <a:solidFill>
                <a:schemeClr val="tx1"/>
              </a:solidFill>
            </a:endParaRPr>
          </a:p>
        </p:txBody>
      </p:sp>
      <p:pic>
        <p:nvPicPr>
          <p:cNvPr id="12290" name="Picture 2" descr="I:\лекции по Н. З\7\402995_html_m7fd93c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4968552"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508104" y="2204864"/>
            <a:ext cx="3312368"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a:t>
            </a:r>
            <a:r>
              <a:rPr lang="ru-RU" sz="1600" b="1" dirty="0" smtClean="0">
                <a:solidFill>
                  <a:schemeClr val="tx1"/>
                </a:solidFill>
              </a:rPr>
              <a:t>мера» </a:t>
            </a:r>
            <a:r>
              <a:rPr lang="ru-RU" sz="1600" b="1" dirty="0">
                <a:solidFill>
                  <a:schemeClr val="tx1"/>
                </a:solidFill>
              </a:rPr>
              <a:t>или «</a:t>
            </a:r>
            <a:r>
              <a:rPr lang="ru-RU" sz="1600" b="1" dirty="0" smtClean="0">
                <a:solidFill>
                  <a:schemeClr val="tx1"/>
                </a:solidFill>
              </a:rPr>
              <a:t>бат» </a:t>
            </a:r>
            <a:r>
              <a:rPr lang="ru-RU" sz="1600" b="1" dirty="0">
                <a:solidFill>
                  <a:schemeClr val="tx1"/>
                </a:solidFill>
              </a:rPr>
              <a:t>равнялся, по нашим мерам, полутора ведрам; так что там могло быть от 18 до 27 ведер </a:t>
            </a:r>
            <a:r>
              <a:rPr lang="ru-RU" sz="1600" b="1" dirty="0" smtClean="0">
                <a:solidFill>
                  <a:schemeClr val="tx1"/>
                </a:solidFill>
              </a:rPr>
              <a:t>вина</a:t>
            </a:r>
            <a:endParaRPr lang="ru-RU" sz="1600" b="1" dirty="0">
              <a:solidFill>
                <a:schemeClr val="tx1"/>
              </a:solidFill>
            </a:endParaRPr>
          </a:p>
        </p:txBody>
      </p:sp>
      <p:sp>
        <p:nvSpPr>
          <p:cNvPr id="6" name="Скругленный прямоугольник 5"/>
          <p:cNvSpPr/>
          <p:nvPr/>
        </p:nvSpPr>
        <p:spPr>
          <a:xfrm>
            <a:off x="5508104" y="3573016"/>
            <a:ext cx="3312368" cy="30963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err="1" smtClean="0">
                <a:solidFill>
                  <a:schemeClr val="tx1"/>
                </a:solidFill>
              </a:rPr>
              <a:t>Зигабен</a:t>
            </a:r>
            <a:r>
              <a:rPr lang="ru-RU" sz="1600" b="1" i="1" dirty="0" smtClean="0">
                <a:solidFill>
                  <a:schemeClr val="tx1"/>
                </a:solidFill>
              </a:rPr>
              <a:t>: «Прислужников </a:t>
            </a:r>
            <a:r>
              <a:rPr lang="ru-RU" sz="1600" b="1" i="1" dirty="0">
                <a:solidFill>
                  <a:schemeClr val="tx1"/>
                </a:solidFill>
              </a:rPr>
              <a:t>пира делает прислужниками чуда, чтобы они сами были свидетелями этого дела. Но почему Сам Иисус Христос одним словом не наполнил водоносов, но приказал служителям? Чтобы не показалось это призрачным, чтобы черпавшие воду сами заставили молчать порицающих это </a:t>
            </a:r>
            <a:r>
              <a:rPr lang="ru-RU" sz="1600" b="1" i="1" dirty="0" smtClean="0">
                <a:solidFill>
                  <a:schemeClr val="tx1"/>
                </a:solidFill>
              </a:rPr>
              <a:t>чудо»</a:t>
            </a:r>
            <a:endParaRPr lang="ru-RU" sz="1600" b="1" i="1" dirty="0">
              <a:solidFill>
                <a:schemeClr val="tx1"/>
              </a:solidFill>
            </a:endParaRPr>
          </a:p>
        </p:txBody>
      </p:sp>
      <p:sp>
        <p:nvSpPr>
          <p:cNvPr id="7" name="Скругленный прямоугольник 6"/>
          <p:cNvSpPr/>
          <p:nvPr/>
        </p:nvSpPr>
        <p:spPr>
          <a:xfrm>
            <a:off x="5364088" y="3429000"/>
            <a:ext cx="3600400" cy="19797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i="1" dirty="0">
                <a:solidFill>
                  <a:schemeClr val="tx1"/>
                </a:solidFill>
              </a:rPr>
              <a:t>«Когда напьются»</a:t>
            </a:r>
            <a:r>
              <a:rPr lang="ru-RU" sz="1600" b="1" dirty="0">
                <a:solidFill>
                  <a:schemeClr val="tx1"/>
                </a:solidFill>
              </a:rPr>
              <a:t> не нужно </a:t>
            </a:r>
            <a:r>
              <a:rPr lang="ru-RU" sz="1600" b="1" dirty="0" smtClean="0">
                <a:solidFill>
                  <a:schemeClr val="tx1"/>
                </a:solidFill>
              </a:rPr>
              <a:t>понимать, что на </a:t>
            </a:r>
            <a:r>
              <a:rPr lang="ru-RU" sz="1600" b="1" dirty="0">
                <a:solidFill>
                  <a:schemeClr val="tx1"/>
                </a:solidFill>
              </a:rPr>
              <a:t>этой свадьбе все были пьяны, речь здесь идет об общем обычае, а не в применении к данному случаю</a:t>
            </a:r>
            <a:r>
              <a:rPr lang="ru-RU" sz="1600" b="1" dirty="0" smtClean="0">
                <a:solidFill>
                  <a:schemeClr val="tx1"/>
                </a:solidFill>
              </a:rPr>
              <a:t>. Господь </a:t>
            </a:r>
            <a:r>
              <a:rPr lang="ru-RU" sz="1600" b="1" dirty="0">
                <a:solidFill>
                  <a:schemeClr val="tx1"/>
                </a:solidFill>
              </a:rPr>
              <a:t>Иисус Христос не принял бы участия в пиршестве, где многие могли быть пьяны.</a:t>
            </a:r>
            <a:endParaRPr lang="ru-RU" sz="1600" b="1" dirty="0">
              <a:solidFill>
                <a:schemeClr val="tx1"/>
              </a:solidFill>
            </a:endParaRPr>
          </a:p>
        </p:txBody>
      </p:sp>
    </p:spTree>
    <p:extLst>
      <p:ext uri="{BB962C8B-B14F-4D97-AF65-F5344CB8AC3E}">
        <p14:creationId xmlns:p14="http://schemas.microsoft.com/office/powerpoint/2010/main" val="903852421"/>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wipe(down)">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15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pattFill prst="pct70">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endParaRPr lang="ru-RU" dirty="0"/>
          </a:p>
        </p:txBody>
      </p:sp>
      <p:sp>
        <p:nvSpPr>
          <p:cNvPr id="4" name="Скругленный прямоугольник 3"/>
          <p:cNvSpPr/>
          <p:nvPr/>
        </p:nvSpPr>
        <p:spPr>
          <a:xfrm>
            <a:off x="395536" y="260648"/>
            <a:ext cx="8280920"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1"/>
                </a:solidFill>
              </a:rPr>
              <a:t>11-12 ст.: «Так </a:t>
            </a:r>
            <a:r>
              <a:rPr lang="ru-RU" b="1" dirty="0">
                <a:solidFill>
                  <a:schemeClr val="tx1"/>
                </a:solidFill>
              </a:rPr>
              <a:t>положил Иисус начало чудесам в Кане Галилейской и явил славу Свою; и уверовали в Него ученики </a:t>
            </a:r>
            <a:r>
              <a:rPr lang="ru-RU" b="1" dirty="0" smtClean="0">
                <a:solidFill>
                  <a:schemeClr val="tx1"/>
                </a:solidFill>
              </a:rPr>
              <a:t>Его. </a:t>
            </a:r>
            <a:r>
              <a:rPr lang="ru-RU" b="1" dirty="0">
                <a:solidFill>
                  <a:schemeClr val="tx1"/>
                </a:solidFill>
              </a:rPr>
              <a:t>После сего пришел Он в </a:t>
            </a:r>
            <a:r>
              <a:rPr lang="ru-RU" b="1" dirty="0" err="1">
                <a:solidFill>
                  <a:schemeClr val="tx1"/>
                </a:solidFill>
              </a:rPr>
              <a:t>Капернаум</a:t>
            </a:r>
            <a:r>
              <a:rPr lang="ru-RU" b="1" dirty="0">
                <a:solidFill>
                  <a:schemeClr val="tx1"/>
                </a:solidFill>
              </a:rPr>
              <a:t>, Сам и Матерь Его, и братья его, и ученики Его; и там пробыли немного </a:t>
            </a:r>
            <a:r>
              <a:rPr lang="ru-RU" b="1" dirty="0" smtClean="0">
                <a:solidFill>
                  <a:schemeClr val="tx1"/>
                </a:solidFill>
              </a:rPr>
              <a:t>дней».</a:t>
            </a:r>
            <a:endParaRPr lang="ru-RU" b="1" dirty="0">
              <a:solidFill>
                <a:schemeClr val="tx1"/>
              </a:solidFill>
            </a:endParaRPr>
          </a:p>
        </p:txBody>
      </p:sp>
      <p:pic>
        <p:nvPicPr>
          <p:cNvPr id="13314" name="Picture 2" descr="I:\лекции по Н. З\7\0_75ab0_8093f686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5688632" cy="4027552"/>
          </a:xfrm>
          <a:prstGeom prst="rect">
            <a:avLst/>
          </a:prstGeom>
          <a:ln>
            <a:noFill/>
          </a:ln>
          <a:effectLst>
            <a:outerShdw blurRad="44450" dist="27940" dir="5400000" algn="ctr">
              <a:srgbClr val="000000">
                <a:alpha val="32000"/>
              </a:srgbClr>
            </a:outerShdw>
            <a:softEdge rad="112500"/>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56176" y="1425377"/>
            <a:ext cx="2736304" cy="135555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chemeClr val="tx1"/>
                </a:solidFill>
              </a:rPr>
              <a:t>Св. Филарет: «</a:t>
            </a:r>
            <a:r>
              <a:rPr lang="ru-RU" sz="1600" b="1" i="1" dirty="0">
                <a:solidFill>
                  <a:schemeClr val="tx1"/>
                </a:solidFill>
              </a:rPr>
              <a:t>Чудо в Кане Галилейской было не первым, до него были еще чудеса, иначе бы </a:t>
            </a:r>
            <a:r>
              <a:rPr lang="ru-RU" sz="1600" b="1" i="1" dirty="0" smtClean="0">
                <a:solidFill>
                  <a:schemeClr val="tx1"/>
                </a:solidFill>
              </a:rPr>
              <a:t>Божия Матерь </a:t>
            </a:r>
            <a:r>
              <a:rPr lang="ru-RU" sz="1600" b="1" i="1" dirty="0">
                <a:solidFill>
                  <a:schemeClr val="tx1"/>
                </a:solidFill>
              </a:rPr>
              <a:t>не просила так</a:t>
            </a:r>
            <a:r>
              <a:rPr lang="ru-RU" sz="1600" b="1" dirty="0">
                <a:solidFill>
                  <a:schemeClr val="tx1"/>
                </a:solidFill>
              </a:rPr>
              <a:t>»</a:t>
            </a:r>
            <a:endParaRPr lang="ru-RU" sz="1600" dirty="0">
              <a:solidFill>
                <a:schemeClr val="tx1"/>
              </a:solidFill>
            </a:endParaRPr>
          </a:p>
        </p:txBody>
      </p:sp>
      <p:sp>
        <p:nvSpPr>
          <p:cNvPr id="6" name="Скругленный прямоугольник 5"/>
          <p:cNvSpPr/>
          <p:nvPr/>
        </p:nvSpPr>
        <p:spPr>
          <a:xfrm>
            <a:off x="6156176" y="2924944"/>
            <a:ext cx="2736304" cy="17281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«если сие чудо и есть начало чудес, то не всех, а только совершенных в Кане Галилейской; так как Он совершил разные чудеса в Кане, то им оно - начало.»</a:t>
            </a:r>
          </a:p>
        </p:txBody>
      </p:sp>
      <p:sp>
        <p:nvSpPr>
          <p:cNvPr id="7" name="Скругленный прямоугольник 6"/>
          <p:cNvSpPr/>
          <p:nvPr/>
        </p:nvSpPr>
        <p:spPr>
          <a:xfrm>
            <a:off x="6156176" y="4797152"/>
            <a:ext cx="2736304"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a:solidFill>
                  <a:schemeClr val="tx1"/>
                </a:solidFill>
              </a:rPr>
              <a:t> </a:t>
            </a: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«Слова</a:t>
            </a:r>
            <a:r>
              <a:rPr lang="ru-RU" sz="1600" b="1" i="1" dirty="0">
                <a:solidFill>
                  <a:schemeClr val="tx1"/>
                </a:solidFill>
              </a:rPr>
              <a:t>: «ученики Его уверовали в Него» понимай так, что они возымели большую и крепчайшую веру в Него. Они и прежде, конечно, веровали, но веровали не так </a:t>
            </a:r>
            <a:r>
              <a:rPr lang="ru-RU" sz="1600" b="1" i="1" dirty="0" smtClean="0">
                <a:solidFill>
                  <a:schemeClr val="tx1"/>
                </a:solidFill>
              </a:rPr>
              <a:t>твердо».</a:t>
            </a:r>
            <a:endParaRPr lang="ru-RU" sz="1600" b="1" i="1" dirty="0">
              <a:solidFill>
                <a:schemeClr val="tx1"/>
              </a:solidFill>
            </a:endParaRPr>
          </a:p>
        </p:txBody>
      </p:sp>
      <p:sp>
        <p:nvSpPr>
          <p:cNvPr id="8" name="Скругленный прямоугольник 7"/>
          <p:cNvSpPr/>
          <p:nvPr/>
        </p:nvSpPr>
        <p:spPr>
          <a:xfrm>
            <a:off x="971600" y="6093296"/>
            <a:ext cx="439248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chemeClr val="tx1"/>
                </a:solidFill>
              </a:rPr>
              <a:t>Именно </a:t>
            </a:r>
            <a:r>
              <a:rPr lang="ru-RU" sz="1600" b="1" dirty="0" err="1">
                <a:solidFill>
                  <a:schemeClr val="tx1"/>
                </a:solidFill>
              </a:rPr>
              <a:t>Kапернаум</a:t>
            </a:r>
            <a:r>
              <a:rPr lang="ru-RU" sz="1600" b="1" dirty="0">
                <a:solidFill>
                  <a:schemeClr val="tx1"/>
                </a:solidFill>
              </a:rPr>
              <a:t> </a:t>
            </a:r>
            <a:r>
              <a:rPr lang="ru-RU" sz="1600" b="1" dirty="0" smtClean="0">
                <a:solidFill>
                  <a:schemeClr val="tx1"/>
                </a:solidFill>
              </a:rPr>
              <a:t>становится </a:t>
            </a:r>
            <a:r>
              <a:rPr lang="ru-RU" sz="1600" b="1" dirty="0">
                <a:solidFill>
                  <a:schemeClr val="tx1"/>
                </a:solidFill>
              </a:rPr>
              <a:t>постоянным местопребыванием Христа и Его семьи </a:t>
            </a:r>
          </a:p>
        </p:txBody>
      </p:sp>
    </p:spTree>
    <p:extLst>
      <p:ext uri="{BB962C8B-B14F-4D97-AF65-F5344CB8AC3E}">
        <p14:creationId xmlns:p14="http://schemas.microsoft.com/office/powerpoint/2010/main" val="25415492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down)">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4" fill="hold" grpId="0" nodeType="after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a:lstStyle/>
          <a:p>
            <a:endParaRPr lang="ru-RU" dirty="0"/>
          </a:p>
        </p:txBody>
      </p:sp>
      <p:sp>
        <p:nvSpPr>
          <p:cNvPr id="4" name="Скругленный прямоугольник 3"/>
          <p:cNvSpPr/>
          <p:nvPr/>
        </p:nvSpPr>
        <p:spPr>
          <a:xfrm>
            <a:off x="611560" y="282402"/>
            <a:ext cx="7992888" cy="55431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2400" b="1" dirty="0">
                <a:solidFill>
                  <a:schemeClr val="tx1"/>
                </a:solidFill>
              </a:rPr>
              <a:t>Изгнание торгующих из </a:t>
            </a:r>
            <a:r>
              <a:rPr lang="ru-RU" sz="2400" b="1" dirty="0" smtClean="0">
                <a:solidFill>
                  <a:schemeClr val="tx1"/>
                </a:solidFill>
              </a:rPr>
              <a:t>Храма (Ин. 2, 13-25)</a:t>
            </a:r>
            <a:endParaRPr lang="ru-RU" sz="2400" b="1" dirty="0">
              <a:solidFill>
                <a:schemeClr val="tx1"/>
              </a:solidFill>
            </a:endParaRPr>
          </a:p>
        </p:txBody>
      </p:sp>
      <p:pic>
        <p:nvPicPr>
          <p:cNvPr id="14339" name="Picture 3" descr="I:\лекции по Н. З\7\8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22" y="1137119"/>
            <a:ext cx="7186178" cy="528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21831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endParaRPr lang="ru-RU" dirty="0"/>
          </a:p>
        </p:txBody>
      </p:sp>
      <p:sp>
        <p:nvSpPr>
          <p:cNvPr id="4" name="Скругленный прямоугольник 3"/>
          <p:cNvSpPr/>
          <p:nvPr/>
        </p:nvSpPr>
        <p:spPr>
          <a:xfrm>
            <a:off x="1475656" y="332656"/>
            <a:ext cx="6264696"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a:solidFill>
                  <a:schemeClr val="tx1"/>
                </a:solidFill>
              </a:rPr>
              <a:t>Первые </a:t>
            </a:r>
            <a:r>
              <a:rPr lang="ru-RU" sz="2400" b="1" dirty="0" smtClean="0">
                <a:solidFill>
                  <a:schemeClr val="tx1"/>
                </a:solidFill>
              </a:rPr>
              <a:t>ученики Христа </a:t>
            </a:r>
            <a:r>
              <a:rPr lang="ru-RU" sz="2400" b="1" dirty="0">
                <a:solidFill>
                  <a:schemeClr val="tx1"/>
                </a:solidFill>
              </a:rPr>
              <a:t>(Ин. 1, 25-51). </a:t>
            </a:r>
            <a:endParaRPr lang="ru-RU" sz="2400" b="1" dirty="0">
              <a:solidFill>
                <a:schemeClr val="tx1"/>
              </a:solidFill>
            </a:endParaRPr>
          </a:p>
        </p:txBody>
      </p:sp>
      <p:pic>
        <p:nvPicPr>
          <p:cNvPr id="1028" name="Picture 4" descr="I:\лекции по Н. З\7\0_6a49b_941efcb6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 y="1628800"/>
            <a:ext cx="7344816" cy="461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55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lIns="360000" tIns="180000" rIns="360000" bIns="180000">
            <a:normAutofit fontScale="55000" lnSpcReduction="20000"/>
          </a:bodyPr>
          <a:lstStyle/>
          <a:p>
            <a:pPr marL="0" indent="0" algn="ctr">
              <a:buNone/>
            </a:pPr>
            <a:r>
              <a:rPr lang="ru-RU" sz="3800" b="1" dirty="0"/>
              <a:t>Ин. 2, </a:t>
            </a:r>
            <a:r>
              <a:rPr lang="ru-RU" sz="3800" b="1" dirty="0" smtClean="0"/>
              <a:t>13-25:</a:t>
            </a:r>
          </a:p>
          <a:p>
            <a:pPr marL="0" indent="0" algn="ctr">
              <a:buNone/>
            </a:pPr>
            <a:endParaRPr lang="ru-RU" sz="3800" b="1" dirty="0" smtClean="0"/>
          </a:p>
          <a:p>
            <a:pPr marL="0" indent="0">
              <a:buNone/>
            </a:pPr>
            <a:r>
              <a:rPr lang="ru-RU" b="1" dirty="0" smtClean="0"/>
              <a:t>13. Приближалась </a:t>
            </a:r>
            <a:r>
              <a:rPr lang="ru-RU" b="1" dirty="0"/>
              <a:t>Пасха Иудейская, и Иисус пришел в Иерусалим</a:t>
            </a:r>
          </a:p>
          <a:p>
            <a:pPr marL="0" indent="0">
              <a:buNone/>
            </a:pPr>
            <a:r>
              <a:rPr lang="ru-RU" b="1" dirty="0" smtClean="0"/>
              <a:t>14. и </a:t>
            </a:r>
            <a:r>
              <a:rPr lang="ru-RU" b="1" dirty="0"/>
              <a:t>нашел, что в храме продавали волов, овец и голубей, и сидели меновщики денег.</a:t>
            </a:r>
          </a:p>
          <a:p>
            <a:pPr marL="0" indent="0">
              <a:buNone/>
            </a:pPr>
            <a:r>
              <a:rPr lang="ru-RU" b="1" dirty="0" smtClean="0"/>
              <a:t>15. И</a:t>
            </a:r>
            <a:r>
              <a:rPr lang="ru-RU" b="1" dirty="0"/>
              <a:t>, сделав бич из веревок, выгнал из храма всех, также и овец и волов; и деньги у меновщиков рассыпал, а столы их опрокинул.</a:t>
            </a:r>
          </a:p>
          <a:p>
            <a:pPr marL="0" indent="0">
              <a:buNone/>
            </a:pPr>
            <a:r>
              <a:rPr lang="ru-RU" b="1" dirty="0" smtClean="0"/>
              <a:t>16. И </a:t>
            </a:r>
            <a:r>
              <a:rPr lang="ru-RU" b="1" dirty="0"/>
              <a:t>сказал продающим голубей: возьмите это отсюда и дома Отца Моего не делайте домом торговли.</a:t>
            </a:r>
          </a:p>
          <a:p>
            <a:pPr marL="0" indent="0">
              <a:buNone/>
            </a:pPr>
            <a:r>
              <a:rPr lang="ru-RU" b="1" dirty="0" smtClean="0"/>
              <a:t>17. При </a:t>
            </a:r>
            <a:r>
              <a:rPr lang="ru-RU" b="1" dirty="0"/>
              <a:t>сем ученики Его вспомнили, что написано: ревность по доме Твоем снедает Меня.</a:t>
            </a:r>
          </a:p>
          <a:p>
            <a:pPr marL="0" indent="0">
              <a:buNone/>
            </a:pPr>
            <a:r>
              <a:rPr lang="ru-RU" b="1" dirty="0" smtClean="0"/>
              <a:t>18. На </a:t>
            </a:r>
            <a:r>
              <a:rPr lang="ru-RU" b="1" dirty="0"/>
              <a:t>это Иудеи сказали: каким знамением докажешь Ты нам, что имеешь власть так поступать?</a:t>
            </a:r>
          </a:p>
          <a:p>
            <a:pPr marL="0" indent="0">
              <a:buNone/>
            </a:pPr>
            <a:r>
              <a:rPr lang="ru-RU" b="1" dirty="0" smtClean="0"/>
              <a:t>19. Иисус </a:t>
            </a:r>
            <a:r>
              <a:rPr lang="ru-RU" b="1" dirty="0"/>
              <a:t>сказал им в ответ: разрушьте храм сей, и Я в три дня воздвигну его.</a:t>
            </a:r>
          </a:p>
          <a:p>
            <a:pPr marL="0" indent="0">
              <a:buNone/>
            </a:pPr>
            <a:r>
              <a:rPr lang="ru-RU" b="1" dirty="0" smtClean="0"/>
              <a:t>20. На </a:t>
            </a:r>
            <a:r>
              <a:rPr lang="ru-RU" b="1" dirty="0"/>
              <a:t>это сказали Иудеи: сей храм строился сорок шесть лет, и Ты в три дня воздвигнешь его?</a:t>
            </a:r>
          </a:p>
          <a:p>
            <a:pPr marL="0" indent="0">
              <a:buNone/>
            </a:pPr>
            <a:r>
              <a:rPr lang="ru-RU" b="1" dirty="0" smtClean="0"/>
              <a:t>21. А </a:t>
            </a:r>
            <a:r>
              <a:rPr lang="ru-RU" b="1" dirty="0"/>
              <a:t>Он говорил о храме тела Своего.</a:t>
            </a:r>
          </a:p>
          <a:p>
            <a:pPr marL="0" indent="0">
              <a:buNone/>
            </a:pPr>
            <a:r>
              <a:rPr lang="ru-RU" b="1" dirty="0" smtClean="0"/>
              <a:t>22. Когда </a:t>
            </a:r>
            <a:r>
              <a:rPr lang="ru-RU" b="1" dirty="0"/>
              <a:t>же воскрес Он из мертвых, то ученики Его вспомнили, что Он говорил это, и поверили Писанию и слову, которое сказал Иисус.</a:t>
            </a:r>
          </a:p>
          <a:p>
            <a:pPr marL="0" indent="0">
              <a:buNone/>
            </a:pPr>
            <a:r>
              <a:rPr lang="ru-RU" b="1" dirty="0" smtClean="0"/>
              <a:t>23. И </a:t>
            </a:r>
            <a:r>
              <a:rPr lang="ru-RU" b="1" dirty="0"/>
              <a:t>когда Он был в Иерусалиме на празднике Пасхи, то многие, видя чудеса, которые Он творил, уверовали во имя Его.</a:t>
            </a:r>
          </a:p>
          <a:p>
            <a:pPr marL="0" indent="0">
              <a:buNone/>
            </a:pPr>
            <a:r>
              <a:rPr lang="ru-RU" b="1" dirty="0" smtClean="0"/>
              <a:t>24. Но </a:t>
            </a:r>
            <a:r>
              <a:rPr lang="ru-RU" b="1" dirty="0"/>
              <a:t>Сам Иисус не вверял Себя им, потому что знал всех</a:t>
            </a:r>
          </a:p>
          <a:p>
            <a:pPr marL="0" indent="0">
              <a:buNone/>
            </a:pPr>
            <a:r>
              <a:rPr lang="ru-RU" b="1" dirty="0" smtClean="0"/>
              <a:t>25. и </a:t>
            </a:r>
            <a:r>
              <a:rPr lang="ru-RU" b="1" dirty="0"/>
              <a:t>не имел нужды, чтобы кто засвидетельствовал о человеке, ибо Сам знал, что в человеке.</a:t>
            </a:r>
          </a:p>
          <a:p>
            <a:pPr marL="0" indent="0">
              <a:buNone/>
            </a:pPr>
            <a:endParaRPr lang="ru-RU" b="1" dirty="0"/>
          </a:p>
        </p:txBody>
      </p:sp>
    </p:spTree>
    <p:extLst>
      <p:ext uri="{BB962C8B-B14F-4D97-AF65-F5344CB8AC3E}">
        <p14:creationId xmlns:p14="http://schemas.microsoft.com/office/powerpoint/2010/main" val="3338616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lstStyle/>
          <a:p>
            <a:endParaRPr lang="ru-RU" dirty="0"/>
          </a:p>
        </p:txBody>
      </p:sp>
      <p:sp>
        <p:nvSpPr>
          <p:cNvPr id="4" name="Скругленный прямоугольник 3"/>
          <p:cNvSpPr/>
          <p:nvPr/>
        </p:nvSpPr>
        <p:spPr>
          <a:xfrm>
            <a:off x="539552" y="260648"/>
            <a:ext cx="7992888" cy="7920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dirty="0" smtClean="0">
                <a:solidFill>
                  <a:schemeClr val="tx1"/>
                </a:solidFill>
              </a:rPr>
              <a:t>15 ст.: «И</a:t>
            </a:r>
            <a:r>
              <a:rPr lang="ru-RU" sz="2000" b="1" dirty="0">
                <a:solidFill>
                  <a:schemeClr val="tx1"/>
                </a:solidFill>
              </a:rPr>
              <a:t>, сделав бич из веревок, выгнал из храма всех, также и овец и волов; и деньги у меновщиков рассыпал, а столы их </a:t>
            </a:r>
            <a:r>
              <a:rPr lang="ru-RU" sz="2000" b="1" dirty="0" smtClean="0">
                <a:solidFill>
                  <a:schemeClr val="tx1"/>
                </a:solidFill>
              </a:rPr>
              <a:t>опрокинул».</a:t>
            </a:r>
            <a:endParaRPr lang="ru-RU" sz="2000" b="1" dirty="0">
              <a:solidFill>
                <a:schemeClr val="tx1"/>
              </a:solidFill>
            </a:endParaRPr>
          </a:p>
        </p:txBody>
      </p:sp>
      <p:pic>
        <p:nvPicPr>
          <p:cNvPr id="15362" name="Picture 2" descr="I:\лекции по Н. З\7\1_83af6_77956476_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55" y="1283643"/>
            <a:ext cx="4323353" cy="5359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004048" y="1283643"/>
            <a:ext cx="3960440" cy="47376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lIns="0" tIns="180000" rIns="0" rtlCol="0" anchor="ctr"/>
          <a:lstStyle/>
          <a:p>
            <a:pPr algn="ctr"/>
            <a:r>
              <a:rPr lang="ru-RU" sz="1600" b="1" dirty="0" err="1" smtClean="0">
                <a:solidFill>
                  <a:schemeClr val="tx1"/>
                </a:solidFill>
              </a:rPr>
              <a:t>Еевреи</a:t>
            </a:r>
            <a:r>
              <a:rPr lang="ru-RU" sz="1600" b="1" dirty="0" smtClean="0">
                <a:solidFill>
                  <a:schemeClr val="tx1"/>
                </a:solidFill>
              </a:rPr>
              <a:t> </a:t>
            </a:r>
            <a:r>
              <a:rPr lang="ru-RU" sz="1600" b="1" dirty="0">
                <a:solidFill>
                  <a:schemeClr val="tx1"/>
                </a:solidFill>
              </a:rPr>
              <a:t>превратили </a:t>
            </a:r>
            <a:r>
              <a:rPr lang="ru-RU" sz="1600" b="1" dirty="0" smtClean="0">
                <a:solidFill>
                  <a:schemeClr val="tx1"/>
                </a:solidFill>
              </a:rPr>
              <a:t>«двор язычников» </a:t>
            </a:r>
            <a:r>
              <a:rPr lang="ru-RU" sz="1600" b="1" dirty="0">
                <a:solidFill>
                  <a:schemeClr val="tx1"/>
                </a:solidFill>
              </a:rPr>
              <a:t>в базарную площадь: согнали туда жертвенный скот, поставили клетки с птицами, устроили лавки для продажи всего необходимого при жертвоприношениях и открыли разменные кассы. </a:t>
            </a:r>
            <a:r>
              <a:rPr lang="ru-RU" sz="1600" b="1" dirty="0" smtClean="0">
                <a:solidFill>
                  <a:schemeClr val="tx1"/>
                </a:solidFill>
              </a:rPr>
              <a:t>Паломникам приходилось менять </a:t>
            </a:r>
            <a:r>
              <a:rPr lang="ru-RU" sz="1600" b="1" dirty="0">
                <a:solidFill>
                  <a:schemeClr val="tx1"/>
                </a:solidFill>
              </a:rPr>
              <a:t>свои </a:t>
            </a:r>
            <a:r>
              <a:rPr lang="ru-RU" sz="1600" b="1" dirty="0" smtClean="0">
                <a:solidFill>
                  <a:schemeClr val="tx1"/>
                </a:solidFill>
              </a:rPr>
              <a:t>римские деньги</a:t>
            </a:r>
            <a:r>
              <a:rPr lang="ru-RU" sz="1600" b="1" dirty="0">
                <a:solidFill>
                  <a:schemeClr val="tx1"/>
                </a:solidFill>
              </a:rPr>
              <a:t>, </a:t>
            </a:r>
            <a:r>
              <a:rPr lang="ru-RU" sz="1600" b="1" dirty="0" smtClean="0">
                <a:solidFill>
                  <a:schemeClr val="tx1"/>
                </a:solidFill>
              </a:rPr>
              <a:t>на священные </a:t>
            </a:r>
            <a:r>
              <a:rPr lang="ru-RU" sz="1600" b="1" dirty="0" err="1" smtClean="0">
                <a:solidFill>
                  <a:schemeClr val="tx1"/>
                </a:solidFill>
              </a:rPr>
              <a:t>сикли</a:t>
            </a:r>
            <a:r>
              <a:rPr lang="ru-RU" sz="1600" b="1" dirty="0" smtClean="0">
                <a:solidFill>
                  <a:schemeClr val="tx1"/>
                </a:solidFill>
              </a:rPr>
              <a:t>, и </a:t>
            </a:r>
            <a:r>
              <a:rPr lang="ru-RU" sz="1600" b="1" dirty="0">
                <a:solidFill>
                  <a:schemeClr val="tx1"/>
                </a:solidFill>
              </a:rPr>
              <a:t>размен этот приносил большой доход меновщикам. Стремясь к наживе, евреи торговали в храмовом дворе и другими предметами, не имевшими никакого отношения к жертвоприношению, например, волами. Сами первосвященники занимались разведением голубей для продажи их по высоким ценам.</a:t>
            </a:r>
          </a:p>
          <a:p>
            <a:pPr algn="ctr"/>
            <a:endParaRPr lang="ru-RU" sz="1600" b="1" dirty="0">
              <a:solidFill>
                <a:schemeClr val="tx1"/>
              </a:solidFill>
            </a:endParaRPr>
          </a:p>
        </p:txBody>
      </p:sp>
    </p:spTree>
    <p:extLst>
      <p:ext uri="{BB962C8B-B14F-4D97-AF65-F5344CB8AC3E}">
        <p14:creationId xmlns:p14="http://schemas.microsoft.com/office/powerpoint/2010/main" val="14990534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3">
            <a:schemeClr val="lt1"/>
          </a:fillRef>
          <a:effectRef idx="0">
            <a:scrgbClr r="0" g="0" b="0"/>
          </a:effectRef>
          <a:fontRef idx="major"/>
        </p:style>
        <p:txBody>
          <a:bodyPr/>
          <a:lstStyle/>
          <a:p>
            <a:endParaRPr lang="ru-RU" dirty="0"/>
          </a:p>
        </p:txBody>
      </p:sp>
      <p:sp>
        <p:nvSpPr>
          <p:cNvPr id="4" name="Скругленный прямоугольник 3"/>
          <p:cNvSpPr/>
          <p:nvPr/>
        </p:nvSpPr>
        <p:spPr>
          <a:xfrm>
            <a:off x="539552" y="260648"/>
            <a:ext cx="8064896" cy="576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800" b="1" dirty="0">
                <a:solidFill>
                  <a:schemeClr val="tx1"/>
                </a:solidFill>
              </a:rPr>
              <a:t>Беседа Господа с Никодимом (Ин. 3, 1-21). </a:t>
            </a:r>
            <a:endParaRPr lang="ru-RU" sz="2800" b="1" dirty="0">
              <a:solidFill>
                <a:schemeClr val="tx1"/>
              </a:solidFill>
            </a:endParaRPr>
          </a:p>
        </p:txBody>
      </p:sp>
      <p:pic>
        <p:nvPicPr>
          <p:cNvPr id="16386" name="Picture 2" descr="I:\лекции по Н. З\7\886b83290150b8d7f3efbcd00371a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144728"/>
            <a:ext cx="6408712" cy="540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24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lIns="360000" tIns="180000" rIns="360000" bIns="180000">
            <a:normAutofit fontScale="40000" lnSpcReduction="20000"/>
          </a:bodyPr>
          <a:lstStyle/>
          <a:p>
            <a:pPr marL="0" indent="0" algn="ctr">
              <a:buNone/>
            </a:pPr>
            <a:r>
              <a:rPr lang="ru-RU" sz="4000" b="1" dirty="0"/>
              <a:t>Ин. 3, </a:t>
            </a:r>
            <a:r>
              <a:rPr lang="ru-RU" sz="4000" b="1" dirty="0" smtClean="0"/>
              <a:t>1-21:</a:t>
            </a:r>
          </a:p>
          <a:p>
            <a:pPr marL="0" indent="0" algn="just">
              <a:buNone/>
            </a:pPr>
            <a:r>
              <a:rPr lang="ru-RU" sz="3500" b="1" dirty="0" smtClean="0"/>
              <a:t>1. Между </a:t>
            </a:r>
            <a:r>
              <a:rPr lang="ru-RU" sz="3500" b="1" dirty="0"/>
              <a:t>фарисеями был некто, именем Никодим, один из начальников Иудейских.</a:t>
            </a:r>
          </a:p>
          <a:p>
            <a:pPr marL="0" indent="0" algn="just">
              <a:buNone/>
            </a:pPr>
            <a:r>
              <a:rPr lang="ru-RU" sz="3500" b="1" dirty="0" smtClean="0"/>
              <a:t>2. Он </a:t>
            </a:r>
            <a:r>
              <a:rPr lang="ru-RU" sz="3500" b="1" dirty="0"/>
              <a:t>пришел к Иисусу ночью и сказал Ему: Равви! мы знаем, что Ты учитель, пришедший от Бога; ибо таких чудес, какие Ты творишь, никто не может творить, если не будет с ним Бог.</a:t>
            </a:r>
          </a:p>
          <a:p>
            <a:pPr marL="0" indent="0" algn="just">
              <a:buNone/>
            </a:pPr>
            <a:r>
              <a:rPr lang="ru-RU" sz="3500" b="1" dirty="0" smtClean="0"/>
              <a:t>3. Иисус </a:t>
            </a:r>
            <a:r>
              <a:rPr lang="ru-RU" sz="3500" b="1" dirty="0"/>
              <a:t>сказал ему в ответ: истинно, истинно говорю тебе, если кто не родится свыше, не может увидеть Царствия Божия.</a:t>
            </a:r>
          </a:p>
          <a:p>
            <a:pPr marL="0" indent="0" algn="just">
              <a:buNone/>
            </a:pPr>
            <a:r>
              <a:rPr lang="ru-RU" sz="3500" b="1" dirty="0" smtClean="0"/>
              <a:t>4. Никодим </a:t>
            </a:r>
            <a:r>
              <a:rPr lang="ru-RU" sz="3500" b="1" dirty="0"/>
              <a:t>говорит Ему: как может человек родиться, будучи стар? неужели может он в другой раз войти в утробу матери своей и родиться?</a:t>
            </a:r>
          </a:p>
          <a:p>
            <a:pPr marL="0" indent="0" algn="just">
              <a:buNone/>
            </a:pPr>
            <a:r>
              <a:rPr lang="ru-RU" sz="3500" b="1" dirty="0" smtClean="0"/>
              <a:t>5. Иисус </a:t>
            </a:r>
            <a:r>
              <a:rPr lang="ru-RU" sz="3500" b="1" dirty="0"/>
              <a:t>отвечал: истинно, истинно говорю тебе, если кто не родится от воды и Духа, не может войти в Царствие Божие.</a:t>
            </a:r>
          </a:p>
          <a:p>
            <a:pPr marL="0" indent="0" algn="just">
              <a:buNone/>
            </a:pPr>
            <a:r>
              <a:rPr lang="ru-RU" sz="3500" b="1" dirty="0" smtClean="0"/>
              <a:t>6. Рожденное </a:t>
            </a:r>
            <a:r>
              <a:rPr lang="ru-RU" sz="3500" b="1" dirty="0"/>
              <a:t>от плоти есть плоть, а рожденное от Духа есть дух.</a:t>
            </a:r>
          </a:p>
          <a:p>
            <a:pPr marL="0" indent="0" algn="just">
              <a:buNone/>
            </a:pPr>
            <a:r>
              <a:rPr lang="ru-RU" sz="3500" b="1" dirty="0" smtClean="0"/>
              <a:t>7. Не </a:t>
            </a:r>
            <a:r>
              <a:rPr lang="ru-RU" sz="3500" b="1" dirty="0"/>
              <a:t>удивляйся тому, что Я сказал тебе: должно вам родиться свыше.</a:t>
            </a:r>
          </a:p>
          <a:p>
            <a:pPr marL="0" indent="0" algn="just">
              <a:buNone/>
            </a:pPr>
            <a:r>
              <a:rPr lang="ru-RU" sz="3500" b="1" dirty="0" smtClean="0"/>
              <a:t>8. Дух </a:t>
            </a:r>
            <a:r>
              <a:rPr lang="ru-RU" sz="3500" b="1" dirty="0"/>
              <a:t>дышит, где хочет, и голос его слышишь, а не знаешь, откуда приходит и куда уходит: так бывает со всяким, рожденным от Духа.</a:t>
            </a:r>
          </a:p>
          <a:p>
            <a:pPr marL="0" indent="0" algn="just">
              <a:buNone/>
            </a:pPr>
            <a:r>
              <a:rPr lang="ru-RU" sz="3500" b="1" dirty="0" smtClean="0"/>
              <a:t>9. Никодим </a:t>
            </a:r>
            <a:r>
              <a:rPr lang="ru-RU" sz="3500" b="1" dirty="0"/>
              <a:t>сказал Ему в ответ: как это может быть?</a:t>
            </a:r>
          </a:p>
          <a:p>
            <a:pPr marL="0" indent="0" algn="just">
              <a:buNone/>
            </a:pPr>
            <a:r>
              <a:rPr lang="ru-RU" sz="3500" b="1" dirty="0" smtClean="0"/>
              <a:t>10. Иисус </a:t>
            </a:r>
            <a:r>
              <a:rPr lang="ru-RU" sz="3500" b="1" dirty="0"/>
              <a:t>отвечал и сказал ему: ты — учитель </a:t>
            </a:r>
            <a:r>
              <a:rPr lang="ru-RU" sz="3500" b="1" dirty="0" err="1"/>
              <a:t>Израилев</a:t>
            </a:r>
            <a:r>
              <a:rPr lang="ru-RU" sz="3500" b="1" dirty="0"/>
              <a:t>, и этого ли не знаешь?</a:t>
            </a:r>
          </a:p>
          <a:p>
            <a:pPr marL="0" indent="0" algn="just">
              <a:buNone/>
            </a:pPr>
            <a:r>
              <a:rPr lang="ru-RU" sz="3500" b="1" dirty="0" smtClean="0"/>
              <a:t>11. Истинно</a:t>
            </a:r>
            <a:r>
              <a:rPr lang="ru-RU" sz="3500" b="1" dirty="0"/>
              <a:t>, истинно говорю тебе: мы говорим о том, что знаем, и свидетельствуем о том, что видели, а вы свидетельства Нашего не принимаете.</a:t>
            </a:r>
          </a:p>
          <a:p>
            <a:pPr marL="0" indent="0" algn="just">
              <a:buNone/>
            </a:pPr>
            <a:r>
              <a:rPr lang="ru-RU" sz="3500" b="1" dirty="0" smtClean="0"/>
              <a:t>12. Если </a:t>
            </a:r>
            <a:r>
              <a:rPr lang="ru-RU" sz="3500" b="1" dirty="0"/>
              <a:t>Я сказал вам о земном, и вы не верите, — как поверите, если буду говорить вам о небесном?</a:t>
            </a:r>
          </a:p>
          <a:p>
            <a:pPr marL="0" indent="0" algn="just">
              <a:buNone/>
            </a:pPr>
            <a:r>
              <a:rPr lang="ru-RU" sz="3500" b="1" dirty="0" smtClean="0"/>
              <a:t>13. Никто </a:t>
            </a:r>
            <a:r>
              <a:rPr lang="ru-RU" sz="3500" b="1" dirty="0"/>
              <a:t>не восходил на небо, как только </a:t>
            </a:r>
            <a:r>
              <a:rPr lang="ru-RU" sz="3500" b="1" dirty="0" err="1"/>
              <a:t>сшедший</a:t>
            </a:r>
            <a:r>
              <a:rPr lang="ru-RU" sz="3500" b="1" dirty="0"/>
              <a:t> с небес Сын Человеческий, сущий на небесах.</a:t>
            </a:r>
          </a:p>
          <a:p>
            <a:pPr marL="0" indent="0" algn="just">
              <a:buNone/>
            </a:pPr>
            <a:r>
              <a:rPr lang="ru-RU" sz="3500" b="1" dirty="0" smtClean="0"/>
              <a:t>14. И </a:t>
            </a:r>
            <a:r>
              <a:rPr lang="ru-RU" sz="3500" b="1" dirty="0"/>
              <a:t>как Моисей вознес змию в пустыне, так должно </a:t>
            </a:r>
            <a:r>
              <a:rPr lang="ru-RU" sz="3500" b="1" dirty="0" err="1"/>
              <a:t>вознесену</a:t>
            </a:r>
            <a:r>
              <a:rPr lang="ru-RU" sz="3500" b="1" dirty="0"/>
              <a:t> быть Сыну Человеческому,</a:t>
            </a:r>
          </a:p>
          <a:p>
            <a:pPr marL="0" indent="0" algn="just">
              <a:buNone/>
            </a:pPr>
            <a:r>
              <a:rPr lang="ru-RU" sz="3500" b="1" dirty="0" smtClean="0"/>
              <a:t>15. дабы </a:t>
            </a:r>
            <a:r>
              <a:rPr lang="ru-RU" sz="3500" b="1" dirty="0"/>
              <a:t>всякий, верующий в Него, не погиб, но имел жизнь вечную.</a:t>
            </a:r>
          </a:p>
          <a:p>
            <a:pPr marL="0" indent="0" algn="just">
              <a:buNone/>
            </a:pPr>
            <a:r>
              <a:rPr lang="ru-RU" sz="3500" b="1" dirty="0" smtClean="0"/>
              <a:t>16. Ибо </a:t>
            </a:r>
            <a:r>
              <a:rPr lang="ru-RU" sz="3500" b="1" dirty="0"/>
              <a:t>так возлюбил Бог мир, что отдал Сына Своего Единородного, дабы всякий верующий в Него, не погиб, но имел жизнь вечную.</a:t>
            </a:r>
          </a:p>
          <a:p>
            <a:pPr marL="0" indent="0" algn="just">
              <a:buNone/>
            </a:pPr>
            <a:r>
              <a:rPr lang="ru-RU" sz="3500" b="1" dirty="0" smtClean="0"/>
              <a:t>17. Ибо </a:t>
            </a:r>
            <a:r>
              <a:rPr lang="ru-RU" sz="3500" b="1" dirty="0"/>
              <a:t>не послал Бог Сына Своего в мир, чтобы судить мир, но чтобы мир спасен был чрез Него.</a:t>
            </a:r>
          </a:p>
          <a:p>
            <a:pPr marL="0" indent="0" algn="just">
              <a:buNone/>
            </a:pPr>
            <a:r>
              <a:rPr lang="ru-RU" sz="3500" b="1" dirty="0" smtClean="0"/>
              <a:t>18. Верующий </a:t>
            </a:r>
            <a:r>
              <a:rPr lang="ru-RU" sz="3500" b="1" dirty="0"/>
              <a:t>в Него не судится, а неверующий уже осужден, потому что не уверовал во имя Единородного Сына Божия.</a:t>
            </a:r>
          </a:p>
          <a:p>
            <a:pPr marL="0" indent="0" algn="just">
              <a:buNone/>
            </a:pPr>
            <a:r>
              <a:rPr lang="ru-RU" sz="3500" b="1" dirty="0" smtClean="0"/>
              <a:t>19. Суд </a:t>
            </a:r>
            <a:r>
              <a:rPr lang="ru-RU" sz="3500" b="1" dirty="0"/>
              <a:t>же состоит в том, что свет пришел в мир; но люди более возлюбили тьму, нежели свет, потому что дела их были злы;</a:t>
            </a:r>
          </a:p>
          <a:p>
            <a:pPr marL="0" indent="0" algn="just">
              <a:buNone/>
            </a:pPr>
            <a:r>
              <a:rPr lang="ru-RU" sz="3500" b="1" dirty="0" smtClean="0"/>
              <a:t>20. ибо </a:t>
            </a:r>
            <a:r>
              <a:rPr lang="ru-RU" sz="3500" b="1" dirty="0"/>
              <a:t>всякий, делающий злое, ненавидит свет и не идет к свету, чтобы не </a:t>
            </a:r>
            <a:r>
              <a:rPr lang="ru-RU" sz="3500" b="1" dirty="0" err="1"/>
              <a:t>обличились</a:t>
            </a:r>
            <a:r>
              <a:rPr lang="ru-RU" sz="3500" b="1" dirty="0"/>
              <a:t> дела его, потому что они злы,</a:t>
            </a:r>
          </a:p>
          <a:p>
            <a:pPr marL="0" indent="0" algn="just">
              <a:buNone/>
            </a:pPr>
            <a:r>
              <a:rPr lang="ru-RU" sz="3500" b="1" dirty="0" smtClean="0"/>
              <a:t>21. а </a:t>
            </a:r>
            <a:r>
              <a:rPr lang="ru-RU" sz="3500" b="1" dirty="0"/>
              <a:t>поступающий по правде идет к свету, дабы явны были дела его, потому что они в Боге соделаны.</a:t>
            </a:r>
            <a:endParaRPr lang="ru-RU" sz="3500" b="1" dirty="0" smtClean="0"/>
          </a:p>
          <a:p>
            <a:endParaRPr lang="ru-RU" dirty="0"/>
          </a:p>
        </p:txBody>
      </p:sp>
    </p:spTree>
    <p:extLst>
      <p:ext uri="{BB962C8B-B14F-4D97-AF65-F5344CB8AC3E}">
        <p14:creationId xmlns:p14="http://schemas.microsoft.com/office/powerpoint/2010/main" val="2739357956"/>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blipFill>
            <a:blip r:embed="rId3"/>
            <a:tile tx="0" ty="0" sx="100000" sy="100000" flip="none" algn="tl"/>
          </a:blipFill>
        </p:spPr>
        <p:txBody>
          <a:bodyPr lIns="360000" tIns="180000" rIns="360000" bIns="180000">
            <a:normAutofit fontScale="77500" lnSpcReduction="20000"/>
          </a:bodyPr>
          <a:lstStyle/>
          <a:p>
            <a:pPr marL="0" indent="0">
              <a:buNone/>
            </a:pPr>
            <a:r>
              <a:rPr lang="ru-RU" b="1" dirty="0" smtClean="0"/>
              <a:t>Беседа </a:t>
            </a:r>
            <a:r>
              <a:rPr lang="ru-RU" b="1" dirty="0"/>
              <a:t>направлена на поражение ложных </a:t>
            </a:r>
            <a:r>
              <a:rPr lang="ru-RU" b="1" dirty="0" smtClean="0"/>
              <a:t>воззрений </a:t>
            </a:r>
            <a:r>
              <a:rPr lang="ru-RU" b="1" dirty="0"/>
              <a:t>фарисейства на Царство Божье и условий вступления человека в это </a:t>
            </a:r>
            <a:r>
              <a:rPr lang="ru-RU" b="1" dirty="0" smtClean="0"/>
              <a:t>Царство. Разделяется на три части: </a:t>
            </a:r>
          </a:p>
          <a:p>
            <a:pPr marL="514350" indent="-514350">
              <a:buFont typeface="+mj-lt"/>
              <a:buAutoNum type="arabicParenR"/>
            </a:pPr>
            <a:r>
              <a:rPr lang="ru-RU" b="1" dirty="0" smtClean="0"/>
              <a:t>Духовное </a:t>
            </a:r>
            <a:r>
              <a:rPr lang="ru-RU" b="1" dirty="0"/>
              <a:t>возрождение как основное требование для входа в Царство Божье</a:t>
            </a:r>
            <a:r>
              <a:rPr lang="ru-RU" b="1" dirty="0" smtClean="0"/>
              <a:t>;</a:t>
            </a:r>
          </a:p>
          <a:p>
            <a:pPr marL="514350" indent="-514350">
              <a:buFont typeface="+mj-lt"/>
              <a:buAutoNum type="arabicParenR"/>
            </a:pPr>
            <a:r>
              <a:rPr lang="ru-RU" b="1" dirty="0" smtClean="0"/>
              <a:t> </a:t>
            </a:r>
            <a:r>
              <a:rPr lang="ru-RU" b="1" dirty="0"/>
              <a:t>Искупление человечества крестными страданиями Сына Божья, без чего невозможно было бы наследование людьми Царства Божья; </a:t>
            </a:r>
            <a:endParaRPr lang="ru-RU" b="1" dirty="0" smtClean="0"/>
          </a:p>
          <a:p>
            <a:pPr marL="514350" indent="-514350">
              <a:buFont typeface="+mj-lt"/>
              <a:buAutoNum type="arabicParenR"/>
            </a:pPr>
            <a:r>
              <a:rPr lang="ru-RU" b="1" dirty="0" smtClean="0"/>
              <a:t>Сущность </a:t>
            </a:r>
            <a:r>
              <a:rPr lang="ru-RU" b="1" dirty="0"/>
              <a:t>суда над людьми, не уверовавшими в Сына Божья</a:t>
            </a:r>
            <a:r>
              <a:rPr lang="ru-RU" b="1" dirty="0" smtClean="0"/>
              <a:t>.</a:t>
            </a:r>
            <a:endParaRPr lang="ru-RU" b="1" dirty="0"/>
          </a:p>
        </p:txBody>
      </p:sp>
      <p:sp>
        <p:nvSpPr>
          <p:cNvPr id="4" name="Скругленный прямоугольник 3"/>
          <p:cNvSpPr/>
          <p:nvPr/>
        </p:nvSpPr>
        <p:spPr>
          <a:xfrm>
            <a:off x="1115616" y="404664"/>
            <a:ext cx="6984776" cy="72008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Композиция беседы с Никодимом</a:t>
            </a:r>
            <a:endParaRPr lang="ru-RU" sz="3200" b="1" dirty="0">
              <a:solidFill>
                <a:schemeClr val="tx1"/>
              </a:solidFill>
            </a:endParaRPr>
          </a:p>
        </p:txBody>
      </p:sp>
    </p:spTree>
    <p:extLst>
      <p:ext uri="{BB962C8B-B14F-4D97-AF65-F5344CB8AC3E}">
        <p14:creationId xmlns:p14="http://schemas.microsoft.com/office/powerpoint/2010/main" val="26736259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pattFill prst="pct75">
            <a:fgClr>
              <a:schemeClr val="accent5">
                <a:lumMod val="75000"/>
              </a:schemeClr>
            </a:fgClr>
            <a:bgClr>
              <a:schemeClr val="bg1"/>
            </a:bgClr>
          </a:pattFill>
        </p:spPr>
        <p:txBody>
          <a:bodyPr/>
          <a:lstStyle/>
          <a:p>
            <a:endParaRPr lang="ru-RU" dirty="0"/>
          </a:p>
        </p:txBody>
      </p:sp>
      <p:sp>
        <p:nvSpPr>
          <p:cNvPr id="4" name="Скругленный прямоугольник 3"/>
          <p:cNvSpPr/>
          <p:nvPr/>
        </p:nvSpPr>
        <p:spPr>
          <a:xfrm>
            <a:off x="395536" y="260648"/>
            <a:ext cx="84249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Духовное возрождение как </a:t>
            </a:r>
            <a:r>
              <a:rPr lang="ru-RU" sz="2400" b="1" dirty="0" smtClean="0">
                <a:solidFill>
                  <a:schemeClr val="tx1"/>
                </a:solidFill>
              </a:rPr>
              <a:t>необходимое </a:t>
            </a:r>
            <a:r>
              <a:rPr lang="ru-RU" sz="2400" b="1" dirty="0">
                <a:solidFill>
                  <a:schemeClr val="tx1"/>
                </a:solidFill>
              </a:rPr>
              <a:t>требование для входа в Царство Божье</a:t>
            </a:r>
            <a:endParaRPr lang="ru-RU" sz="2400" b="1" dirty="0">
              <a:solidFill>
                <a:schemeClr val="tx1"/>
              </a:solidFill>
            </a:endParaRPr>
          </a:p>
        </p:txBody>
      </p:sp>
      <p:sp>
        <p:nvSpPr>
          <p:cNvPr id="5" name="Скругленный прямоугольник 4"/>
          <p:cNvSpPr/>
          <p:nvPr/>
        </p:nvSpPr>
        <p:spPr>
          <a:xfrm>
            <a:off x="359532" y="260648"/>
            <a:ext cx="8496944"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dirty="0" smtClean="0">
                <a:solidFill>
                  <a:schemeClr val="tx1"/>
                </a:solidFill>
              </a:rPr>
              <a:t>1-2 ст.: «</a:t>
            </a:r>
            <a:r>
              <a:rPr lang="ru-RU" sz="2000" b="1" dirty="0">
                <a:solidFill>
                  <a:schemeClr val="tx1"/>
                </a:solidFill>
              </a:rPr>
              <a:t>Между фарисеями был некто, именем Никодим, один из начальников Иудейских</a:t>
            </a:r>
            <a:r>
              <a:rPr lang="ru-RU" sz="2000" b="1" dirty="0" smtClean="0">
                <a:solidFill>
                  <a:schemeClr val="tx1"/>
                </a:solidFill>
              </a:rPr>
              <a:t>.</a:t>
            </a:r>
            <a:r>
              <a:rPr lang="ru-RU" sz="2000" b="1" dirty="0" smtClean="0"/>
              <a:t> </a:t>
            </a:r>
            <a:r>
              <a:rPr lang="ru-RU" sz="2000" b="1" dirty="0" smtClean="0">
                <a:solidFill>
                  <a:schemeClr val="tx1"/>
                </a:solidFill>
              </a:rPr>
              <a:t>Равви</a:t>
            </a:r>
            <a:r>
              <a:rPr lang="ru-RU" sz="2000" b="1" dirty="0">
                <a:solidFill>
                  <a:schemeClr val="tx1"/>
                </a:solidFill>
              </a:rPr>
              <a:t>! мы знаем, что Ты учитель, пришедший от Бога; ибо таких чудес, какие Ты творишь, никто не может творить, если не будет с ним Бог</a:t>
            </a:r>
            <a:r>
              <a:rPr lang="ru-RU" sz="2000" b="1" dirty="0" smtClean="0">
                <a:solidFill>
                  <a:schemeClr val="tx1"/>
                </a:solidFill>
              </a:rPr>
              <a:t>. </a:t>
            </a:r>
            <a:endParaRPr lang="ru-RU" sz="2000" b="1" dirty="0">
              <a:solidFill>
                <a:schemeClr val="tx1"/>
              </a:solidFill>
            </a:endParaRPr>
          </a:p>
        </p:txBody>
      </p:sp>
      <p:pic>
        <p:nvPicPr>
          <p:cNvPr id="17411" name="Picture 3" descr="I:\лекции по Н. З\7\про.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6" y="1844824"/>
            <a:ext cx="4138219" cy="4771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4752020" y="4230735"/>
            <a:ext cx="4068452" cy="1872208"/>
          </a:xfrm>
          <a:prstGeom prst="roundRect">
            <a:avLst/>
          </a:prstGeom>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«Он (Никодим) </a:t>
            </a:r>
            <a:r>
              <a:rPr lang="ru-RU" sz="1600" b="1" i="1" dirty="0">
                <a:solidFill>
                  <a:schemeClr val="tx1"/>
                </a:solidFill>
              </a:rPr>
              <a:t>был благорасположен ко Христу, но не столько, сколько следовало, и не с надлежащею </a:t>
            </a:r>
            <a:r>
              <a:rPr lang="ru-RU" sz="1600" b="1" i="1" dirty="0" err="1">
                <a:solidFill>
                  <a:schemeClr val="tx1"/>
                </a:solidFill>
              </a:rPr>
              <a:t>мыслию</a:t>
            </a:r>
            <a:r>
              <a:rPr lang="ru-RU" sz="1600" b="1" i="1" dirty="0">
                <a:solidFill>
                  <a:schemeClr val="tx1"/>
                </a:solidFill>
              </a:rPr>
              <a:t> о Нем: он был еще подвержен иудейским слабостям. Потому он и приходил ночью, боясь сделать это </a:t>
            </a:r>
            <a:r>
              <a:rPr lang="ru-RU" sz="1600" b="1" i="1" dirty="0" smtClean="0">
                <a:solidFill>
                  <a:schemeClr val="tx1"/>
                </a:solidFill>
              </a:rPr>
              <a:t>днем». </a:t>
            </a:r>
            <a:endParaRPr lang="ru-RU" sz="1600" b="1" i="1" dirty="0">
              <a:solidFill>
                <a:schemeClr val="tx1"/>
              </a:solidFill>
            </a:endParaRPr>
          </a:p>
        </p:txBody>
      </p:sp>
      <p:sp>
        <p:nvSpPr>
          <p:cNvPr id="7" name="Скругленный прямоугольник 6"/>
          <p:cNvSpPr/>
          <p:nvPr/>
        </p:nvSpPr>
        <p:spPr>
          <a:xfrm>
            <a:off x="4716016" y="2060848"/>
            <a:ext cx="4140460" cy="1944216"/>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tx1"/>
                </a:solidFill>
              </a:rPr>
              <a:t>Никодим был </a:t>
            </a:r>
            <a:r>
              <a:rPr lang="ru-RU" sz="1600" b="1" dirty="0">
                <a:solidFill>
                  <a:schemeClr val="tx1"/>
                </a:solidFill>
              </a:rPr>
              <a:t>один из иудейских начальников, т. е. член </a:t>
            </a:r>
            <a:r>
              <a:rPr lang="ru-RU" sz="1600" b="1" dirty="0" smtClean="0">
                <a:solidFill>
                  <a:schemeClr val="tx1"/>
                </a:solidFill>
              </a:rPr>
              <a:t>синедриона</a:t>
            </a:r>
            <a:r>
              <a:rPr lang="ru-RU" sz="1600" b="1" dirty="0">
                <a:solidFill>
                  <a:schemeClr val="tx1"/>
                </a:solidFill>
              </a:rPr>
              <a:t>, следовательно </a:t>
            </a:r>
            <a:r>
              <a:rPr lang="ru-RU" sz="1600" b="1" dirty="0" smtClean="0">
                <a:solidFill>
                  <a:schemeClr val="tx1"/>
                </a:solidFill>
              </a:rPr>
              <a:t>принадлежал </a:t>
            </a:r>
            <a:r>
              <a:rPr lang="ru-RU" sz="1600" b="1" dirty="0">
                <a:solidFill>
                  <a:schemeClr val="tx1"/>
                </a:solidFill>
              </a:rPr>
              <a:t>к числу раввинов или книжников. </a:t>
            </a:r>
            <a:r>
              <a:rPr lang="ru-RU" sz="1600" b="1" dirty="0" smtClean="0">
                <a:solidFill>
                  <a:schemeClr val="tx1"/>
                </a:solidFill>
              </a:rPr>
              <a:t>Слушая проповедь Христа он </a:t>
            </a:r>
            <a:r>
              <a:rPr lang="ru-RU" sz="1600" b="1" dirty="0">
                <a:solidFill>
                  <a:schemeClr val="tx1"/>
                </a:solidFill>
              </a:rPr>
              <a:t>пришел как и многие другие, к убеждению, что Христос есть </a:t>
            </a:r>
            <a:r>
              <a:rPr lang="ru-RU" sz="1600" b="1" dirty="0" smtClean="0">
                <a:solidFill>
                  <a:schemeClr val="tx1"/>
                </a:solidFill>
              </a:rPr>
              <a:t>посланник Божий. И пришел узнать </a:t>
            </a:r>
            <a:r>
              <a:rPr lang="ru-RU" sz="1600" b="1" dirty="0" err="1" smtClean="0">
                <a:solidFill>
                  <a:schemeClr val="tx1"/>
                </a:solidFill>
              </a:rPr>
              <a:t>узнать</a:t>
            </a:r>
            <a:r>
              <a:rPr lang="ru-RU" sz="1600" b="1" dirty="0">
                <a:solidFill>
                  <a:schemeClr val="tx1"/>
                </a:solidFill>
              </a:rPr>
              <a:t>, не Он ли тот ожидаемый Мессия</a:t>
            </a:r>
            <a:endParaRPr lang="ru-RU" sz="1600" b="1" dirty="0">
              <a:solidFill>
                <a:schemeClr val="tx1"/>
              </a:solidFill>
            </a:endParaRPr>
          </a:p>
        </p:txBody>
      </p:sp>
    </p:spTree>
    <p:extLst>
      <p:ext uri="{BB962C8B-B14F-4D97-AF65-F5344CB8AC3E}">
        <p14:creationId xmlns:p14="http://schemas.microsoft.com/office/powerpoint/2010/main" val="12633858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wipe(down)">
                                      <p:cBhvr>
                                        <p:cTn id="10" dur="500"/>
                                        <p:tgtEl>
                                          <p:spTgt spid="174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0" presetClass="exit" presetSubtype="0" fill="hold" grpId="1"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10"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dkDnDiag">
          <a:fgClr>
            <a:schemeClr val="bg2">
              <a:lumMod val="50000"/>
            </a:schemeClr>
          </a:fgClr>
          <a:bgClr>
            <a:schemeClr val="bg1"/>
          </a:bgClr>
        </a:pattFill>
        <a:effectLst/>
      </p:bgPr>
    </p:bg>
    <p:spTree>
      <p:nvGrpSpPr>
        <p:cNvPr id="1" name=""/>
        <p:cNvGrpSpPr/>
        <p:nvPr/>
      </p:nvGrpSpPr>
      <p:grpSpPr>
        <a:xfrm>
          <a:off x="0" y="0"/>
          <a:ext cx="0" cy="0"/>
          <a:chOff x="0" y="0"/>
          <a:chExt cx="0" cy="0"/>
        </a:xfrm>
      </p:grpSpPr>
      <p:pic>
        <p:nvPicPr>
          <p:cNvPr id="18434" name="Picture 2" descr="I:\лекции по Н. З\7\nikodi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27" y="2077101"/>
            <a:ext cx="3656012" cy="44310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391743" y="210457"/>
            <a:ext cx="8352928" cy="16561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b="1" dirty="0" smtClean="0">
                <a:solidFill>
                  <a:schemeClr val="tx1"/>
                </a:solidFill>
              </a:rPr>
              <a:t>3-4 ст.: «Иисус </a:t>
            </a:r>
            <a:r>
              <a:rPr lang="ru-RU" b="1" dirty="0">
                <a:solidFill>
                  <a:schemeClr val="tx1"/>
                </a:solidFill>
              </a:rPr>
              <a:t>сказал ему в ответ: истинно, истинно говорю тебе, если кто не родится свыше, не может увидеть Царствия Божия</a:t>
            </a:r>
            <a:r>
              <a:rPr lang="ru-RU" b="1" dirty="0" smtClean="0">
                <a:solidFill>
                  <a:schemeClr val="tx1"/>
                </a:solidFill>
              </a:rPr>
              <a:t>. Никодим </a:t>
            </a:r>
            <a:r>
              <a:rPr lang="ru-RU" b="1" dirty="0">
                <a:solidFill>
                  <a:schemeClr val="tx1"/>
                </a:solidFill>
              </a:rPr>
              <a:t>говорит Ему: как может человек родиться, будучи стар? неужели может он в другой раз войти в утробу матери своей и родиться</a:t>
            </a:r>
            <a:r>
              <a:rPr lang="ru-RU" b="1" dirty="0" smtClean="0">
                <a:solidFill>
                  <a:schemeClr val="tx1"/>
                </a:solidFill>
              </a:rPr>
              <a:t>? Иисус </a:t>
            </a:r>
            <a:r>
              <a:rPr lang="ru-RU" b="1" dirty="0">
                <a:solidFill>
                  <a:schemeClr val="tx1"/>
                </a:solidFill>
              </a:rPr>
              <a:t>отвечал: истинно, истинно говорю тебе, если кто не родится от воды и Духа, не может войти в Царствие </a:t>
            </a:r>
            <a:r>
              <a:rPr lang="ru-RU" b="1" dirty="0" smtClean="0">
                <a:solidFill>
                  <a:schemeClr val="tx1"/>
                </a:solidFill>
              </a:rPr>
              <a:t>Божие. Рожденное </a:t>
            </a:r>
            <a:r>
              <a:rPr lang="ru-RU" b="1" dirty="0">
                <a:solidFill>
                  <a:schemeClr val="tx1"/>
                </a:solidFill>
              </a:rPr>
              <a:t>от плоти есть плоть, а рожденное от Духа есть </a:t>
            </a:r>
            <a:r>
              <a:rPr lang="ru-RU" b="1" dirty="0" smtClean="0">
                <a:solidFill>
                  <a:schemeClr val="tx1"/>
                </a:solidFill>
              </a:rPr>
              <a:t>дух».</a:t>
            </a:r>
            <a:endParaRPr lang="ru-RU" b="1" dirty="0">
              <a:solidFill>
                <a:schemeClr val="tx1"/>
              </a:solidFill>
            </a:endParaRPr>
          </a:p>
        </p:txBody>
      </p:sp>
      <p:sp>
        <p:nvSpPr>
          <p:cNvPr id="5" name="Скругленный прямоугольник 4"/>
          <p:cNvSpPr/>
          <p:nvPr/>
        </p:nvSpPr>
        <p:spPr>
          <a:xfrm>
            <a:off x="4352183" y="2077101"/>
            <a:ext cx="4320480" cy="17337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smtClean="0">
                <a:solidFill>
                  <a:schemeClr val="tx1"/>
                </a:solidFill>
              </a:rPr>
              <a:t>Христос сразу же исправляет представление современного фарисейства на участие в Мессианском Царстве – необходимое условие не принадлежность к роду </a:t>
            </a:r>
            <a:r>
              <a:rPr lang="ru-RU" sz="1600" b="1" dirty="0" err="1" smtClean="0">
                <a:solidFill>
                  <a:schemeClr val="tx1"/>
                </a:solidFill>
              </a:rPr>
              <a:t>Авраамова</a:t>
            </a:r>
            <a:r>
              <a:rPr lang="ru-RU" sz="1600" b="1" dirty="0" smtClean="0">
                <a:solidFill>
                  <a:schemeClr val="tx1"/>
                </a:solidFill>
              </a:rPr>
              <a:t>, соблюдение закона Моисеева, а рождение свыше, нравственное духовное перерождение человека.</a:t>
            </a:r>
            <a:endParaRPr lang="ru-RU" sz="1600" b="1" dirty="0">
              <a:solidFill>
                <a:schemeClr val="tx1"/>
              </a:solidFill>
            </a:endParaRPr>
          </a:p>
        </p:txBody>
      </p:sp>
      <p:sp>
        <p:nvSpPr>
          <p:cNvPr id="8" name="Скругленный прямоугольник 7"/>
          <p:cNvSpPr/>
          <p:nvPr/>
        </p:nvSpPr>
        <p:spPr>
          <a:xfrm>
            <a:off x="4316179" y="4026881"/>
            <a:ext cx="4392488"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smtClean="0">
                <a:solidFill>
                  <a:schemeClr val="tx1"/>
                </a:solidFill>
              </a:rPr>
              <a:t>Никодим как представитель общего духа иудейства того времени понимал это Царство в чисто физическом виде, на земле. Поэтому он и буквально, физически понял слова Христа, говорит о плотском рождении</a:t>
            </a:r>
            <a:endParaRPr lang="ru-RU" sz="1600" b="1" dirty="0">
              <a:solidFill>
                <a:schemeClr val="tx1"/>
              </a:solidFill>
            </a:endParaRPr>
          </a:p>
        </p:txBody>
      </p:sp>
      <p:sp>
        <p:nvSpPr>
          <p:cNvPr id="9" name="Скругленный прямоугольник 8"/>
          <p:cNvSpPr/>
          <p:nvPr/>
        </p:nvSpPr>
        <p:spPr>
          <a:xfrm>
            <a:off x="4352183" y="5467041"/>
            <a:ext cx="4392488" cy="104114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smtClean="0">
                <a:solidFill>
                  <a:schemeClr val="tx1"/>
                </a:solidFill>
              </a:rPr>
              <a:t>Христос разъясняет дальше, что раз Царство Небесное, духовное, то и чтобы попасть в него нужно родиться свыше. Как? С помощью воды и Духа Святого.  </a:t>
            </a:r>
            <a:endParaRPr lang="ru-RU" sz="1600" b="1" dirty="0">
              <a:solidFill>
                <a:schemeClr val="tx1"/>
              </a:solidFill>
            </a:endParaRPr>
          </a:p>
        </p:txBody>
      </p:sp>
      <p:sp>
        <p:nvSpPr>
          <p:cNvPr id="10" name="Скругленный прямоугольник 9"/>
          <p:cNvSpPr/>
          <p:nvPr/>
        </p:nvSpPr>
        <p:spPr>
          <a:xfrm>
            <a:off x="4316179" y="3522825"/>
            <a:ext cx="4176464" cy="11521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Ибо </a:t>
            </a:r>
            <a:r>
              <a:rPr lang="ru-RU" sz="1600" b="1" i="1" dirty="0">
                <a:solidFill>
                  <a:schemeClr val="tx1"/>
                </a:solidFill>
              </a:rPr>
              <a:t>рождение чрез крещение, внося в душу свет, дает ей возможность видеть или познавать Царствие Божие»</a:t>
            </a:r>
          </a:p>
        </p:txBody>
      </p:sp>
      <p:sp>
        <p:nvSpPr>
          <p:cNvPr id="12" name="Скругленный прямоугольник 11"/>
          <p:cNvSpPr/>
          <p:nvPr/>
        </p:nvSpPr>
        <p:spPr>
          <a:xfrm>
            <a:off x="3995936" y="2060848"/>
            <a:ext cx="4968552" cy="45420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lIns="0" rIns="0" rtlCol="0" anchor="ctr"/>
          <a:lstStyle/>
          <a:p>
            <a:pPr algn="ctr"/>
            <a:r>
              <a:rPr lang="ru-RU" sz="1600" b="1" dirty="0" smtClean="0">
                <a:solidFill>
                  <a:schemeClr val="tx1"/>
                </a:solidFill>
              </a:rPr>
              <a:t>Христос </a:t>
            </a:r>
            <a:r>
              <a:rPr lang="ru-RU" sz="1600" b="1" dirty="0">
                <a:solidFill>
                  <a:schemeClr val="tx1"/>
                </a:solidFill>
              </a:rPr>
              <a:t>и открывает ему яснее способ рождения духовного. Ибо человек, состоя из двух частей, из души и тела, имеет и образ рождения </a:t>
            </a:r>
            <a:r>
              <a:rPr lang="ru-RU" sz="1600" b="1" dirty="0" err="1">
                <a:solidFill>
                  <a:schemeClr val="tx1"/>
                </a:solidFill>
              </a:rPr>
              <a:t>двучастный</a:t>
            </a:r>
            <a:r>
              <a:rPr lang="ru-RU" sz="1600" b="1" dirty="0">
                <a:solidFill>
                  <a:schemeClr val="tx1"/>
                </a:solidFill>
              </a:rPr>
              <a:t>. Вода, видимо принимаемая, действует к очищению тела, а Дух, невидимо соединяющийся, - к возрождению невидимой души. Если ты спрашиваешь, как вода может родить, то и Я спрошу, как семя, которое само </a:t>
            </a:r>
            <a:r>
              <a:rPr lang="ru-RU" sz="1600" b="1" dirty="0" err="1">
                <a:solidFill>
                  <a:schemeClr val="tx1"/>
                </a:solidFill>
              </a:rPr>
              <a:t>водообразно</a:t>
            </a:r>
            <a:r>
              <a:rPr lang="ru-RU" sz="1600" b="1" dirty="0">
                <a:solidFill>
                  <a:schemeClr val="tx1"/>
                </a:solidFill>
              </a:rPr>
              <a:t>, может образоваться в человека? Посему как над семенем телесным все совершает благодать Божия, так и при крещении предлежит вода, но все совершает Дух и молитвенное </a:t>
            </a:r>
            <a:r>
              <a:rPr lang="ru-RU" sz="1600" b="1" dirty="0" err="1">
                <a:solidFill>
                  <a:schemeClr val="tx1"/>
                </a:solidFill>
              </a:rPr>
              <a:t>призывание</a:t>
            </a:r>
            <a:r>
              <a:rPr lang="ru-RU" sz="1600" b="1" dirty="0">
                <a:solidFill>
                  <a:schemeClr val="tx1"/>
                </a:solidFill>
              </a:rPr>
              <a:t>, а особенно присутствие Бога. Ибо в воде сей совершаются знаки и образ погребения и воскресения. Три погружения - знак тридневного погребения; потом человек воскресает (</a:t>
            </a:r>
            <a:r>
              <a:rPr lang="ru-RU" sz="1600" b="1" dirty="0" err="1">
                <a:solidFill>
                  <a:schemeClr val="tx1"/>
                </a:solidFill>
              </a:rPr>
              <a:t>выныряет</a:t>
            </a:r>
            <a:r>
              <a:rPr lang="ru-RU" sz="1600" b="1" dirty="0">
                <a:solidFill>
                  <a:schemeClr val="tx1"/>
                </a:solidFill>
              </a:rPr>
              <a:t>), как Господь, нося светлую и чистую одежду нетления, а тление погрузив в воде.</a:t>
            </a:r>
          </a:p>
        </p:txBody>
      </p:sp>
    </p:spTree>
    <p:extLst>
      <p:ext uri="{BB962C8B-B14F-4D97-AF65-F5344CB8AC3E}">
        <p14:creationId xmlns:p14="http://schemas.microsoft.com/office/powerpoint/2010/main" val="37623098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P spid="8" grpId="0" animBg="1"/>
      <p:bldP spid="8" grpId="1" animBg="1"/>
      <p:bldP spid="9" grpId="0" animBg="1"/>
      <p:bldP spid="9" grpId="1" animBg="1"/>
      <p:bldP spid="10" grpId="0" animBg="1"/>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ashUpDiag">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395536" y="260648"/>
            <a:ext cx="8352928"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000" b="1" dirty="0" smtClean="0">
                <a:solidFill>
                  <a:schemeClr val="tx1"/>
                </a:solidFill>
              </a:rPr>
              <a:t>7-8 ст.: «</a:t>
            </a:r>
            <a:r>
              <a:rPr lang="ru-RU" sz="2000" b="1" dirty="0">
                <a:solidFill>
                  <a:schemeClr val="tx1"/>
                </a:solidFill>
              </a:rPr>
              <a:t>Не удивляйся тому, что Я сказал тебе: должно вам родиться </a:t>
            </a:r>
            <a:r>
              <a:rPr lang="ru-RU" sz="2000" b="1" dirty="0" smtClean="0">
                <a:solidFill>
                  <a:schemeClr val="tx1"/>
                </a:solidFill>
              </a:rPr>
              <a:t>свыше. Дух </a:t>
            </a:r>
            <a:r>
              <a:rPr lang="ru-RU" sz="2000" b="1" dirty="0">
                <a:solidFill>
                  <a:schemeClr val="tx1"/>
                </a:solidFill>
              </a:rPr>
              <a:t>дышит, где хочет, и голос его слышишь, а не знаешь, откуда приходит и куда уходит: так бывает со всяким, рожденным от </a:t>
            </a:r>
            <a:r>
              <a:rPr lang="ru-RU" sz="2000" b="1" dirty="0" smtClean="0">
                <a:solidFill>
                  <a:schemeClr val="tx1"/>
                </a:solidFill>
              </a:rPr>
              <a:t>Духа»</a:t>
            </a:r>
            <a:endParaRPr lang="ru-RU" sz="2000" b="1" dirty="0">
              <a:solidFill>
                <a:schemeClr val="tx1"/>
              </a:solidFill>
            </a:endParaRPr>
          </a:p>
        </p:txBody>
      </p:sp>
      <p:pic>
        <p:nvPicPr>
          <p:cNvPr id="19458" name="Picture 2" descr="I:\лекции по Н. З\7\beseda-s-nikodimom-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960440" cy="486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4788024" y="1556791"/>
            <a:ext cx="3960440" cy="4941401"/>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tx1"/>
                </a:solidFill>
              </a:rPr>
              <a:t>Господь разъясняет образ духовного рождения в сравнении. В </a:t>
            </a:r>
            <a:r>
              <a:rPr lang="ru-RU" sz="1600" b="1" dirty="0">
                <a:solidFill>
                  <a:schemeClr val="tx1"/>
                </a:solidFill>
              </a:rPr>
              <a:t>духовном возрождении человеку доступна наблюдению только перемена, которая происходит в нем самом, но возрождающая сила и способ, которым она действует, а также пути, по которым она приходит, — все это для человека таинственно и неуловимо. Также </a:t>
            </a:r>
            <a:r>
              <a:rPr lang="ru-RU" sz="1600" b="1" dirty="0" smtClean="0">
                <a:solidFill>
                  <a:schemeClr val="tx1"/>
                </a:solidFill>
              </a:rPr>
              <a:t>как мы </a:t>
            </a:r>
            <a:r>
              <a:rPr lang="ru-RU" sz="1600" b="1" dirty="0">
                <a:solidFill>
                  <a:schemeClr val="tx1"/>
                </a:solidFill>
              </a:rPr>
              <a:t>чувствуем на себе действие ветра: слышим </a:t>
            </a:r>
            <a:r>
              <a:rPr lang="ru-RU" sz="1600" b="1" dirty="0" smtClean="0">
                <a:solidFill>
                  <a:schemeClr val="tx1"/>
                </a:solidFill>
              </a:rPr>
              <a:t>«голос его», </a:t>
            </a:r>
            <a:r>
              <a:rPr lang="ru-RU" sz="1600" b="1" dirty="0">
                <a:solidFill>
                  <a:schemeClr val="tx1"/>
                </a:solidFill>
              </a:rPr>
              <a:t>но не видим и не знаем, откуда приходит он и куда несется, столь свободный в своем стремлении и </a:t>
            </a:r>
            <a:r>
              <a:rPr lang="ru-RU" sz="1600" b="1" dirty="0" smtClean="0">
                <a:solidFill>
                  <a:schemeClr val="tx1"/>
                </a:solidFill>
              </a:rPr>
              <a:t>на </a:t>
            </a:r>
            <a:r>
              <a:rPr lang="ru-RU" sz="1600" b="1" dirty="0">
                <a:solidFill>
                  <a:schemeClr val="tx1"/>
                </a:solidFill>
              </a:rPr>
              <a:t>зависящий от нашей воли. Подобно этому и действие Духа Божья, нас возрождающего: очевидно и ощущаемо, но таинственно и необъяснимо.</a:t>
            </a:r>
            <a:endParaRPr lang="ru-RU" sz="1600" b="1" dirty="0">
              <a:solidFill>
                <a:schemeClr val="tx1"/>
              </a:solidFill>
            </a:endParaRPr>
          </a:p>
        </p:txBody>
      </p:sp>
    </p:spTree>
    <p:extLst>
      <p:ext uri="{BB962C8B-B14F-4D97-AF65-F5344CB8AC3E}">
        <p14:creationId xmlns:p14="http://schemas.microsoft.com/office/powerpoint/2010/main" val="24002108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395536" y="188640"/>
            <a:ext cx="8352928"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tx1"/>
                </a:solidFill>
              </a:rPr>
              <a:t>9-12 ст.: «Никодим </a:t>
            </a:r>
            <a:r>
              <a:rPr lang="ru-RU" sz="1600" b="1" dirty="0">
                <a:solidFill>
                  <a:schemeClr val="tx1"/>
                </a:solidFill>
              </a:rPr>
              <a:t>сказал Ему в ответ: как это может быть</a:t>
            </a:r>
            <a:r>
              <a:rPr lang="ru-RU" sz="1600" b="1" dirty="0" smtClean="0">
                <a:solidFill>
                  <a:schemeClr val="tx1"/>
                </a:solidFill>
              </a:rPr>
              <a:t>? Иисус </a:t>
            </a:r>
            <a:r>
              <a:rPr lang="ru-RU" sz="1600" b="1" dirty="0">
                <a:solidFill>
                  <a:schemeClr val="tx1"/>
                </a:solidFill>
              </a:rPr>
              <a:t>отвечал и сказал ему: ты — учитель </a:t>
            </a:r>
            <a:r>
              <a:rPr lang="ru-RU" sz="1600" b="1" dirty="0" err="1">
                <a:solidFill>
                  <a:schemeClr val="tx1"/>
                </a:solidFill>
              </a:rPr>
              <a:t>Израилев</a:t>
            </a:r>
            <a:r>
              <a:rPr lang="ru-RU" sz="1600" b="1" dirty="0">
                <a:solidFill>
                  <a:schemeClr val="tx1"/>
                </a:solidFill>
              </a:rPr>
              <a:t>, и этого ли не знаешь</a:t>
            </a:r>
            <a:r>
              <a:rPr lang="ru-RU" sz="1600" b="1" dirty="0" smtClean="0">
                <a:solidFill>
                  <a:schemeClr val="tx1"/>
                </a:solidFill>
              </a:rPr>
              <a:t>? Истинно</a:t>
            </a:r>
            <a:r>
              <a:rPr lang="ru-RU" sz="1600" b="1" dirty="0">
                <a:solidFill>
                  <a:schemeClr val="tx1"/>
                </a:solidFill>
              </a:rPr>
              <a:t>, истинно говорю тебе: мы говорим о том, что знаем, и свидетельствуем о том, что видели, а вы свидетельства Нашего не принимаете</a:t>
            </a:r>
            <a:r>
              <a:rPr lang="ru-RU" sz="1600" b="1" dirty="0" smtClean="0">
                <a:solidFill>
                  <a:schemeClr val="tx1"/>
                </a:solidFill>
              </a:rPr>
              <a:t>. Если </a:t>
            </a:r>
            <a:r>
              <a:rPr lang="ru-RU" sz="1600" b="1" dirty="0">
                <a:solidFill>
                  <a:schemeClr val="tx1"/>
                </a:solidFill>
              </a:rPr>
              <a:t>Я сказал вам о земном, и вы не верите, — как поверите, если буду говорить вам о небесном</a:t>
            </a:r>
            <a:r>
              <a:rPr lang="ru-RU" sz="1600" b="1" dirty="0" smtClean="0">
                <a:solidFill>
                  <a:schemeClr val="tx1"/>
                </a:solidFill>
              </a:rPr>
              <a:t>?»</a:t>
            </a:r>
            <a:endParaRPr lang="ru-RU" sz="1600" b="1" dirty="0">
              <a:solidFill>
                <a:schemeClr val="tx1"/>
              </a:solidFill>
            </a:endParaRPr>
          </a:p>
        </p:txBody>
      </p:sp>
      <p:pic>
        <p:nvPicPr>
          <p:cNvPr id="20482" name="Picture 2" descr="I:\лекции по Н. З\7\ыва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3807030" cy="4669707"/>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4572000" y="2060848"/>
            <a:ext cx="4176464" cy="3888432"/>
          </a:xfrm>
          <a:prstGeom prst="roundRect">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ru-RU" sz="1600" b="1" dirty="0">
                <a:solidFill>
                  <a:schemeClr val="tx1"/>
                </a:solidFill>
              </a:rPr>
              <a:t>Господь обличает не столько самого Никодима, сколько все высокомерное фарисейское учительство, которое, взяв ключ от понимания тайн Царства Божья, ни само не входило в него, ни других не допускало войти. </a:t>
            </a:r>
            <a:r>
              <a:rPr lang="ru-RU" sz="1600" b="1" dirty="0" smtClean="0">
                <a:solidFill>
                  <a:schemeClr val="tx1"/>
                </a:solidFill>
              </a:rPr>
              <a:t>Фарисеи должны были </a:t>
            </a:r>
            <a:r>
              <a:rPr lang="ru-RU" sz="1600" b="1" dirty="0">
                <a:solidFill>
                  <a:schemeClr val="tx1"/>
                </a:solidFill>
              </a:rPr>
              <a:t>знать учения о необходимости духовного возрождения, </a:t>
            </a:r>
            <a:r>
              <a:rPr lang="ru-RU" sz="1600" b="1" dirty="0" smtClean="0">
                <a:solidFill>
                  <a:schemeClr val="tx1"/>
                </a:solidFill>
              </a:rPr>
              <a:t>так как </a:t>
            </a:r>
            <a:r>
              <a:rPr lang="ru-RU" sz="1600" b="1" dirty="0">
                <a:solidFill>
                  <a:schemeClr val="tx1"/>
                </a:solidFill>
              </a:rPr>
              <a:t>в Ветхом </a:t>
            </a:r>
            <a:r>
              <a:rPr lang="ru-RU" sz="1600" b="1" dirty="0" smtClean="0">
                <a:solidFill>
                  <a:schemeClr val="tx1"/>
                </a:solidFill>
              </a:rPr>
              <a:t>Завете часто </a:t>
            </a:r>
            <a:r>
              <a:rPr lang="ru-RU" sz="1600" b="1" dirty="0">
                <a:solidFill>
                  <a:schemeClr val="tx1"/>
                </a:solidFill>
              </a:rPr>
              <a:t>встречалась мысль о необходимости обновления человека, о даровании ему Богом сердца плотного вместо каменного (</a:t>
            </a:r>
            <a:r>
              <a:rPr lang="ru-RU" sz="1600" b="1" dirty="0" err="1" smtClean="0">
                <a:solidFill>
                  <a:schemeClr val="tx1"/>
                </a:solidFill>
              </a:rPr>
              <a:t>Иез</a:t>
            </a:r>
            <a:r>
              <a:rPr lang="ru-RU" sz="1600" b="1" dirty="0" smtClean="0">
                <a:solidFill>
                  <a:schemeClr val="tx1"/>
                </a:solidFill>
              </a:rPr>
              <a:t>. 36, 26</a:t>
            </a:r>
            <a:r>
              <a:rPr lang="ru-RU" sz="1600" b="1" dirty="0">
                <a:solidFill>
                  <a:schemeClr val="tx1"/>
                </a:solidFill>
              </a:rPr>
              <a:t>). </a:t>
            </a:r>
            <a:r>
              <a:rPr lang="ru-RU" sz="1600" b="1" dirty="0" smtClean="0">
                <a:solidFill>
                  <a:schemeClr val="tx1"/>
                </a:solidFill>
              </a:rPr>
              <a:t>Еще </a:t>
            </a:r>
            <a:r>
              <a:rPr lang="ru-RU" sz="1600" b="1" dirty="0">
                <a:solidFill>
                  <a:schemeClr val="tx1"/>
                </a:solidFill>
              </a:rPr>
              <a:t>царь Давид молился: </a:t>
            </a:r>
            <a:r>
              <a:rPr lang="ru-RU" sz="1600" b="1" i="1" dirty="0">
                <a:solidFill>
                  <a:schemeClr val="tx1"/>
                </a:solidFill>
              </a:rPr>
              <a:t>"Сердце чистое сотвори во мне, Боже, и дух правый обнови внутри меня"</a:t>
            </a:r>
            <a:r>
              <a:rPr lang="ru-RU" sz="1600" b="1" dirty="0">
                <a:solidFill>
                  <a:schemeClr val="tx1"/>
                </a:solidFill>
              </a:rPr>
              <a:t> (</a:t>
            </a:r>
            <a:r>
              <a:rPr lang="ru-RU" sz="1600" b="1" dirty="0" err="1" smtClean="0">
                <a:solidFill>
                  <a:schemeClr val="tx1"/>
                </a:solidFill>
              </a:rPr>
              <a:t>Пс</a:t>
            </a:r>
            <a:r>
              <a:rPr lang="ru-RU" sz="1600" b="1" dirty="0" smtClean="0">
                <a:solidFill>
                  <a:schemeClr val="tx1"/>
                </a:solidFill>
              </a:rPr>
              <a:t>. 50, 12</a:t>
            </a:r>
            <a:r>
              <a:rPr lang="ru-RU" sz="1600" b="1" dirty="0">
                <a:solidFill>
                  <a:schemeClr val="tx1"/>
                </a:solidFill>
              </a:rPr>
              <a:t>)</a:t>
            </a:r>
          </a:p>
        </p:txBody>
      </p:sp>
      <p:sp>
        <p:nvSpPr>
          <p:cNvPr id="6" name="Скругленный прямоугольник 5"/>
          <p:cNvSpPr/>
          <p:nvPr/>
        </p:nvSpPr>
        <p:spPr>
          <a:xfrm>
            <a:off x="4572000" y="2276872"/>
            <a:ext cx="4104456" cy="34563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«Обличает </a:t>
            </a:r>
            <a:r>
              <a:rPr lang="ru-RU" sz="1600" b="1" i="1" dirty="0">
                <a:solidFill>
                  <a:schemeClr val="tx1"/>
                </a:solidFill>
              </a:rPr>
              <a:t>его не в лукавстве, но в тупости и непонятливости. Ему, как учителю, следовало бы знать это из Писаний, так как книги иудейские содержат в себе образы духовного возрождения; например, переход через Чермное море, где море служило образом воды, а облако – образом Духа (сказание о </a:t>
            </a:r>
            <a:r>
              <a:rPr lang="ru-RU" sz="1600" b="1" i="1" dirty="0" err="1">
                <a:solidFill>
                  <a:schemeClr val="tx1"/>
                </a:solidFill>
              </a:rPr>
              <a:t>Неемане</a:t>
            </a:r>
            <a:r>
              <a:rPr lang="ru-RU" sz="1600" b="1" i="1" dirty="0">
                <a:solidFill>
                  <a:schemeClr val="tx1"/>
                </a:solidFill>
              </a:rPr>
              <a:t> прокаженном: как он омылся в Иордане, и возвратилось к нему тело его, как молодого отрока, и многие другие</a:t>
            </a:r>
            <a:r>
              <a:rPr lang="ru-RU" sz="1600" b="1" i="1" dirty="0" smtClean="0">
                <a:solidFill>
                  <a:schemeClr val="tx1"/>
                </a:solidFill>
              </a:rPr>
              <a:t>)». </a:t>
            </a:r>
            <a:endParaRPr lang="ru-RU" sz="1600" b="1" i="1" dirty="0">
              <a:solidFill>
                <a:schemeClr val="tx1"/>
              </a:solidFill>
            </a:endParaRPr>
          </a:p>
        </p:txBody>
      </p:sp>
      <p:sp>
        <p:nvSpPr>
          <p:cNvPr id="7" name="Скругленный прямоугольник 6"/>
          <p:cNvSpPr/>
          <p:nvPr/>
        </p:nvSpPr>
        <p:spPr>
          <a:xfrm>
            <a:off x="4716016" y="1844824"/>
            <a:ext cx="4032448"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tx1"/>
                </a:solidFill>
              </a:rPr>
              <a:t>Далее Христос говорит, что Он </a:t>
            </a:r>
            <a:r>
              <a:rPr lang="ru-RU" sz="1600" b="1" dirty="0">
                <a:solidFill>
                  <a:schemeClr val="tx1"/>
                </a:solidFill>
              </a:rPr>
              <a:t>Сам и ученики Его возвещают новое учение, которое основывается непосредственно на знании и созерцании </a:t>
            </a:r>
            <a:r>
              <a:rPr lang="ru-RU" sz="1600" b="1" dirty="0" smtClean="0">
                <a:solidFill>
                  <a:schemeClr val="tx1"/>
                </a:solidFill>
              </a:rPr>
              <a:t>истины. Он в отличии от фарисеев истинный Учитель</a:t>
            </a:r>
            <a:endParaRPr lang="ru-RU" sz="1600" b="1" dirty="0">
              <a:solidFill>
                <a:schemeClr val="tx1"/>
              </a:solidFill>
            </a:endParaRPr>
          </a:p>
        </p:txBody>
      </p:sp>
      <p:sp>
        <p:nvSpPr>
          <p:cNvPr id="8" name="Скругленный прямоугольник 7"/>
          <p:cNvSpPr/>
          <p:nvPr/>
        </p:nvSpPr>
        <p:spPr>
          <a:xfrm>
            <a:off x="4788024" y="3356991"/>
            <a:ext cx="3960440" cy="273630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tx1"/>
                </a:solidFill>
              </a:rPr>
              <a:t>Если Я говорю вам о земном, то есть о духовном возрождении человека, которое можно понять из внутреннего опыта, и вы не понимаете, то что вы скажите, когда Я буду говорить о небесном – о возвышенных тайнах Божества, Троичности, Предвечном совете, </a:t>
            </a:r>
            <a:r>
              <a:rPr lang="ru-RU" sz="1600" b="1" dirty="0" err="1" smtClean="0">
                <a:solidFill>
                  <a:schemeClr val="tx1"/>
                </a:solidFill>
              </a:rPr>
              <a:t>Боговоплощении</a:t>
            </a:r>
            <a:r>
              <a:rPr lang="ru-RU" sz="1600" b="1" dirty="0" smtClean="0">
                <a:solidFill>
                  <a:schemeClr val="tx1"/>
                </a:solidFill>
              </a:rPr>
              <a:t> и т.д., что превышает  познание человека. </a:t>
            </a:r>
            <a:endParaRPr lang="ru-RU" sz="1600" b="1" dirty="0">
              <a:solidFill>
                <a:schemeClr val="tx1"/>
              </a:solidFill>
            </a:endParaRPr>
          </a:p>
        </p:txBody>
      </p:sp>
    </p:spTree>
    <p:extLst>
      <p:ext uri="{BB962C8B-B14F-4D97-AF65-F5344CB8AC3E}">
        <p14:creationId xmlns:p14="http://schemas.microsoft.com/office/powerpoint/2010/main" val="38375712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wipe(down)">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grpId="0" nodeType="afterEffect">
                                  <p:stCondLst>
                                    <p:cond delay="150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11560" y="332656"/>
            <a:ext cx="8064896"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2400" b="1" dirty="0" smtClean="0">
                <a:solidFill>
                  <a:schemeClr val="tx1"/>
                </a:solidFill>
              </a:rPr>
              <a:t>2. Искупление </a:t>
            </a:r>
            <a:r>
              <a:rPr lang="ru-RU" sz="2400" b="1" dirty="0">
                <a:solidFill>
                  <a:schemeClr val="tx1"/>
                </a:solidFill>
              </a:rPr>
              <a:t>человечества крестными страданиями Сына Божья</a:t>
            </a:r>
            <a:endParaRPr lang="ru-RU" sz="2400" b="1" dirty="0">
              <a:solidFill>
                <a:schemeClr val="tx1"/>
              </a:solidFill>
            </a:endParaRPr>
          </a:p>
        </p:txBody>
      </p:sp>
      <p:sp>
        <p:nvSpPr>
          <p:cNvPr id="5" name="Скругленный прямоугольник 4"/>
          <p:cNvSpPr/>
          <p:nvPr/>
        </p:nvSpPr>
        <p:spPr>
          <a:xfrm>
            <a:off x="251520" y="128861"/>
            <a:ext cx="8640960" cy="149993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b="1" dirty="0" smtClean="0">
                <a:solidFill>
                  <a:schemeClr val="tx1"/>
                </a:solidFill>
              </a:rPr>
              <a:t>13-16 ст.: «Никто </a:t>
            </a:r>
            <a:r>
              <a:rPr lang="ru-RU" b="1" dirty="0">
                <a:solidFill>
                  <a:schemeClr val="tx1"/>
                </a:solidFill>
              </a:rPr>
              <a:t>не восходил на небо, как только </a:t>
            </a:r>
            <a:r>
              <a:rPr lang="ru-RU" b="1" dirty="0" err="1">
                <a:solidFill>
                  <a:schemeClr val="tx1"/>
                </a:solidFill>
              </a:rPr>
              <a:t>сшедший</a:t>
            </a:r>
            <a:r>
              <a:rPr lang="ru-RU" b="1" dirty="0">
                <a:solidFill>
                  <a:schemeClr val="tx1"/>
                </a:solidFill>
              </a:rPr>
              <a:t> с небес Сын Человеческий, сущий на небесах</a:t>
            </a:r>
            <a:r>
              <a:rPr lang="ru-RU" b="1" dirty="0" smtClean="0">
                <a:solidFill>
                  <a:schemeClr val="tx1"/>
                </a:solidFill>
              </a:rPr>
              <a:t>. И </a:t>
            </a:r>
            <a:r>
              <a:rPr lang="ru-RU" b="1" dirty="0">
                <a:solidFill>
                  <a:schemeClr val="tx1"/>
                </a:solidFill>
              </a:rPr>
              <a:t>как Моисей вознес змию в пустыне, так должно </a:t>
            </a:r>
            <a:r>
              <a:rPr lang="ru-RU" b="1" dirty="0" err="1">
                <a:solidFill>
                  <a:schemeClr val="tx1"/>
                </a:solidFill>
              </a:rPr>
              <a:t>вознесену</a:t>
            </a:r>
            <a:r>
              <a:rPr lang="ru-RU" b="1" dirty="0">
                <a:solidFill>
                  <a:schemeClr val="tx1"/>
                </a:solidFill>
              </a:rPr>
              <a:t> быть Сыну </a:t>
            </a:r>
            <a:r>
              <a:rPr lang="ru-RU" b="1" dirty="0" smtClean="0">
                <a:solidFill>
                  <a:schemeClr val="tx1"/>
                </a:solidFill>
              </a:rPr>
              <a:t>Человеческому, </a:t>
            </a:r>
            <a:r>
              <a:rPr lang="ru-RU" b="1" dirty="0">
                <a:solidFill>
                  <a:schemeClr val="tx1"/>
                </a:solidFill>
              </a:rPr>
              <a:t>дабы всякий, верующий в Него, не погиб, но имел жизнь </a:t>
            </a:r>
            <a:r>
              <a:rPr lang="ru-RU" b="1" dirty="0" smtClean="0">
                <a:solidFill>
                  <a:schemeClr val="tx1"/>
                </a:solidFill>
              </a:rPr>
              <a:t>вечную. </a:t>
            </a:r>
            <a:r>
              <a:rPr lang="ru-RU" b="1" dirty="0">
                <a:solidFill>
                  <a:schemeClr val="tx1"/>
                </a:solidFill>
              </a:rPr>
              <a:t>Ибо так возлюбил Бог мир, что отдал Сына Своего Единородного, дабы всякий верующий в Него, не погиб, но имел жизнь </a:t>
            </a:r>
            <a:r>
              <a:rPr lang="ru-RU" b="1" dirty="0" smtClean="0">
                <a:solidFill>
                  <a:schemeClr val="tx1"/>
                </a:solidFill>
              </a:rPr>
              <a:t>вечную».</a:t>
            </a:r>
            <a:endParaRPr lang="ru-RU" b="1" dirty="0">
              <a:solidFill>
                <a:schemeClr val="tx1"/>
              </a:solidFill>
            </a:endParaRPr>
          </a:p>
        </p:txBody>
      </p:sp>
      <p:pic>
        <p:nvPicPr>
          <p:cNvPr id="21506" name="Picture 2" descr="I:\лекции по Н. З\7\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2" y="1772816"/>
            <a:ext cx="3937186" cy="4941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4499992" y="2276872"/>
            <a:ext cx="4392488"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b="1" dirty="0">
                <a:solidFill>
                  <a:schemeClr val="tx1"/>
                </a:solidFill>
              </a:rPr>
              <a:t>Но кто из людей может взойти на небо и проникнуть в таинственную область Божественной жизни? Никто, кроме Сына Человеческого, Который и сойдя на землю, не покинул небес</a:t>
            </a:r>
            <a:endParaRPr lang="ru-RU" sz="1600" b="1" dirty="0">
              <a:solidFill>
                <a:schemeClr val="tx1"/>
              </a:solidFill>
            </a:endParaRPr>
          </a:p>
        </p:txBody>
      </p:sp>
      <p:sp>
        <p:nvSpPr>
          <p:cNvPr id="7" name="Скругленный прямоугольник 6"/>
          <p:cNvSpPr/>
          <p:nvPr/>
        </p:nvSpPr>
        <p:spPr>
          <a:xfrm>
            <a:off x="4523209" y="4437112"/>
            <a:ext cx="4392488" cy="12464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b="1" dirty="0" smtClean="0">
                <a:solidFill>
                  <a:schemeClr val="tx1"/>
                </a:solidFill>
              </a:rPr>
              <a:t>И цель этого сошествия было в спасение всех людей, которые с верою будет взирать на Иисуса Христа Сына Человеческого. А причина  - в Божественная любви к падшему человечеству.</a:t>
            </a:r>
            <a:endParaRPr lang="ru-RU" sz="1600" b="1" dirty="0">
              <a:solidFill>
                <a:schemeClr val="tx1"/>
              </a:solidFill>
            </a:endParaRPr>
          </a:p>
        </p:txBody>
      </p:sp>
      <p:sp>
        <p:nvSpPr>
          <p:cNvPr id="8" name="Скругленный прямоугольник 7"/>
          <p:cNvSpPr/>
          <p:nvPr/>
        </p:nvSpPr>
        <p:spPr>
          <a:xfrm>
            <a:off x="4500314" y="1844824"/>
            <a:ext cx="4392488" cy="35283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b="1" dirty="0" smtClean="0">
                <a:solidFill>
                  <a:schemeClr val="tx1"/>
                </a:solidFill>
              </a:rPr>
              <a:t>Образ спасения – Крестные страдания и смерть Сына Человеческого. </a:t>
            </a:r>
            <a:r>
              <a:rPr lang="ru-RU" sz="1600" b="1" dirty="0">
                <a:solidFill>
                  <a:schemeClr val="tx1"/>
                </a:solidFill>
              </a:rPr>
              <a:t>Это и есть именно то небесное, чего нельзя постигнуть земной мыслью. Как на прообраз Своего крестного подвига Господь указывает на медного змия, вознесенного Моисеем в пустыне. Моисей воздвиг перед израильтянами медного змия, чтобы они, поражаемые змеями, получали исцеление, взирая на этого змия. Так и весь род человеческий, пораженный язвой греха, живущего во плоти, получает исцеление, с верою взирая на Христа</a:t>
            </a:r>
            <a:endParaRPr lang="ru-RU" sz="1600" b="1" dirty="0">
              <a:solidFill>
                <a:schemeClr val="tx1"/>
              </a:solidFill>
            </a:endParaRPr>
          </a:p>
        </p:txBody>
      </p:sp>
      <p:sp>
        <p:nvSpPr>
          <p:cNvPr id="9" name="Скругленный прямоугольник 8"/>
          <p:cNvSpPr/>
          <p:nvPr/>
        </p:nvSpPr>
        <p:spPr>
          <a:xfrm>
            <a:off x="4523209" y="5517232"/>
            <a:ext cx="4392488" cy="101673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1002">
            <a:schemeClr val="lt1"/>
          </a:fillRef>
          <a:effectRef idx="1">
            <a:schemeClr val="dk1"/>
          </a:effectRef>
          <a:fontRef idx="minor">
            <a:schemeClr val="dk1"/>
          </a:fontRef>
        </p:style>
        <p:txBody>
          <a:bodyPr rtlCol="0" anchor="ctr"/>
          <a:lstStyle/>
          <a:p>
            <a:pPr algn="ctr"/>
            <a:r>
              <a:rPr lang="ru-RU" sz="1600" b="1" dirty="0">
                <a:solidFill>
                  <a:schemeClr val="tx1"/>
                </a:solidFill>
              </a:rPr>
              <a:t>Вечная жизнь устраивается в человеке благодатью Святого Духа, а доступ к </a:t>
            </a:r>
            <a:r>
              <a:rPr lang="ru-RU" sz="1600" b="1" dirty="0" smtClean="0">
                <a:solidFill>
                  <a:schemeClr val="tx1"/>
                </a:solidFill>
              </a:rPr>
              <a:t>этой </a:t>
            </a:r>
            <a:r>
              <a:rPr lang="ru-RU" sz="1600" b="1" dirty="0">
                <a:solidFill>
                  <a:schemeClr val="tx1"/>
                </a:solidFill>
              </a:rPr>
              <a:t>благодати </a:t>
            </a:r>
            <a:r>
              <a:rPr lang="ru-RU" sz="1600" b="1" dirty="0" smtClean="0">
                <a:solidFill>
                  <a:schemeClr val="tx1"/>
                </a:solidFill>
              </a:rPr>
              <a:t>люди </a:t>
            </a:r>
            <a:r>
              <a:rPr lang="ru-RU" sz="1600" b="1" dirty="0">
                <a:solidFill>
                  <a:schemeClr val="tx1"/>
                </a:solidFill>
              </a:rPr>
              <a:t>получают через искупительную смерть Иисуса Христа.</a:t>
            </a:r>
            <a:endParaRPr lang="ru-RU" sz="1600" b="1" dirty="0">
              <a:solidFill>
                <a:schemeClr val="tx1"/>
              </a:solidFill>
            </a:endParaRPr>
          </a:p>
        </p:txBody>
      </p:sp>
    </p:spTree>
    <p:extLst>
      <p:ext uri="{BB962C8B-B14F-4D97-AF65-F5344CB8AC3E}">
        <p14:creationId xmlns:p14="http://schemas.microsoft.com/office/powerpoint/2010/main" val="212847350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wipe(down)">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102"/>
            <a:ext cx="9144000" cy="6858000"/>
          </a:xfrm>
        </p:spPr>
        <p:style>
          <a:lnRef idx="1">
            <a:schemeClr val="accent3"/>
          </a:lnRef>
          <a:fillRef idx="2">
            <a:schemeClr val="accent3"/>
          </a:fillRef>
          <a:effectRef idx="1">
            <a:schemeClr val="accent3"/>
          </a:effectRef>
          <a:fontRef idx="minor">
            <a:schemeClr val="dk1"/>
          </a:fontRef>
        </p:style>
        <p:txBody>
          <a:bodyPr lIns="360000" tIns="648000" rIns="360000">
            <a:noAutofit/>
          </a:bodyPr>
          <a:lstStyle/>
          <a:p>
            <a:pPr marL="0" indent="0">
              <a:lnSpc>
                <a:spcPct val="80000"/>
              </a:lnSpc>
              <a:spcBef>
                <a:spcPts val="0"/>
              </a:spcBef>
              <a:buNone/>
            </a:pPr>
            <a:r>
              <a:rPr lang="ru-RU" sz="1600" b="1" dirty="0" smtClean="0"/>
              <a:t>35. На </a:t>
            </a:r>
            <a:r>
              <a:rPr lang="ru-RU" sz="1600" b="1" dirty="0"/>
              <a:t>другой день опять стоял Иоанн и двое из учеников его.</a:t>
            </a:r>
          </a:p>
          <a:p>
            <a:pPr marL="0" indent="0">
              <a:lnSpc>
                <a:spcPct val="80000"/>
              </a:lnSpc>
              <a:spcBef>
                <a:spcPts val="0"/>
              </a:spcBef>
              <a:buNone/>
            </a:pPr>
            <a:r>
              <a:rPr lang="ru-RU" sz="1600" b="1" dirty="0" smtClean="0"/>
              <a:t>36. И</a:t>
            </a:r>
            <a:r>
              <a:rPr lang="ru-RU" sz="1600" b="1" dirty="0"/>
              <a:t>, увидев идущего Иисуса, сказал: вот Агнец Божий.</a:t>
            </a:r>
          </a:p>
          <a:p>
            <a:pPr marL="0" indent="0">
              <a:lnSpc>
                <a:spcPct val="80000"/>
              </a:lnSpc>
              <a:spcBef>
                <a:spcPts val="0"/>
              </a:spcBef>
              <a:buNone/>
            </a:pPr>
            <a:r>
              <a:rPr lang="ru-RU" sz="1600" b="1" dirty="0" smtClean="0"/>
              <a:t>37. Услышав </a:t>
            </a:r>
            <a:r>
              <a:rPr lang="ru-RU" sz="1600" b="1" dirty="0"/>
              <a:t>от него сии слова, оба ученика пошли за Иисусом.</a:t>
            </a:r>
          </a:p>
          <a:p>
            <a:pPr marL="0" indent="0">
              <a:lnSpc>
                <a:spcPct val="80000"/>
              </a:lnSpc>
              <a:spcBef>
                <a:spcPts val="0"/>
              </a:spcBef>
              <a:buNone/>
            </a:pPr>
            <a:r>
              <a:rPr lang="ru-RU" sz="1600" b="1" dirty="0" smtClean="0"/>
              <a:t>38. Иисус </a:t>
            </a:r>
            <a:r>
              <a:rPr lang="ru-RU" sz="1600" b="1" dirty="0"/>
              <a:t>же, обратившись и увидев их идущих, говорит им: что вам надобно? Они сказали Ему: Равви, — что значит: учитель, — где живешь?</a:t>
            </a:r>
          </a:p>
          <a:p>
            <a:pPr marL="0" indent="0">
              <a:lnSpc>
                <a:spcPct val="80000"/>
              </a:lnSpc>
              <a:spcBef>
                <a:spcPts val="0"/>
              </a:spcBef>
              <a:buNone/>
            </a:pPr>
            <a:r>
              <a:rPr lang="ru-RU" sz="1600" b="1" dirty="0" smtClean="0"/>
              <a:t>39. Говорит </a:t>
            </a:r>
            <a:r>
              <a:rPr lang="ru-RU" sz="1600" b="1" dirty="0"/>
              <a:t>им: пойдите и увидите. Они пошли и увидели, где Он живет; и пробыли у Него день тот. Было около десятого часа.</a:t>
            </a:r>
          </a:p>
          <a:p>
            <a:pPr marL="0" indent="0">
              <a:lnSpc>
                <a:spcPct val="80000"/>
              </a:lnSpc>
              <a:spcBef>
                <a:spcPts val="0"/>
              </a:spcBef>
              <a:buNone/>
            </a:pPr>
            <a:r>
              <a:rPr lang="ru-RU" sz="1600" b="1" dirty="0" smtClean="0"/>
              <a:t>40. Один </a:t>
            </a:r>
            <a:r>
              <a:rPr lang="ru-RU" sz="1600" b="1" dirty="0"/>
              <a:t>из двух, слышавших от Иоанна об Иисусе и последовавших за Ним, был Андрей, брат Симона Петра.</a:t>
            </a:r>
          </a:p>
          <a:p>
            <a:pPr marL="0" indent="0">
              <a:lnSpc>
                <a:spcPct val="80000"/>
              </a:lnSpc>
              <a:spcBef>
                <a:spcPts val="0"/>
              </a:spcBef>
              <a:buNone/>
            </a:pPr>
            <a:r>
              <a:rPr lang="ru-RU" sz="1600" b="1" dirty="0" smtClean="0"/>
              <a:t>41. Он </a:t>
            </a:r>
            <a:r>
              <a:rPr lang="ru-RU" sz="1600" b="1" dirty="0"/>
              <a:t>первый находит брата своего Симона и говорит ему: мы нашли Мессию, что значит: Христос;</a:t>
            </a:r>
          </a:p>
          <a:p>
            <a:pPr marL="0" indent="0">
              <a:lnSpc>
                <a:spcPct val="80000"/>
              </a:lnSpc>
              <a:spcBef>
                <a:spcPts val="0"/>
              </a:spcBef>
              <a:buNone/>
            </a:pPr>
            <a:r>
              <a:rPr lang="ru-RU" sz="1600" b="1" dirty="0" smtClean="0"/>
              <a:t>42. и </a:t>
            </a:r>
            <a:r>
              <a:rPr lang="ru-RU" sz="1600" b="1" dirty="0"/>
              <a:t>привел его к Иисусу. Иисус же, взглянув на него, сказал: ты — Симон, сын Ионин; ты наречешься </a:t>
            </a:r>
            <a:r>
              <a:rPr lang="ru-RU" sz="1600" b="1" dirty="0" err="1"/>
              <a:t>Кифа</a:t>
            </a:r>
            <a:r>
              <a:rPr lang="ru-RU" sz="1600" b="1" dirty="0"/>
              <a:t>, что значит: камень Петр.</a:t>
            </a:r>
          </a:p>
          <a:p>
            <a:pPr marL="0" indent="0">
              <a:lnSpc>
                <a:spcPct val="80000"/>
              </a:lnSpc>
              <a:spcBef>
                <a:spcPts val="0"/>
              </a:spcBef>
              <a:buNone/>
            </a:pPr>
            <a:r>
              <a:rPr lang="ru-RU" sz="1600" b="1" dirty="0" smtClean="0"/>
              <a:t>43. На </a:t>
            </a:r>
            <a:r>
              <a:rPr lang="ru-RU" sz="1600" b="1" dirty="0"/>
              <a:t>другой день Иисус восхотел идти в Галилею, и находит Филиппа и говорит ему: иди за Мною.</a:t>
            </a:r>
          </a:p>
          <a:p>
            <a:pPr marL="0" indent="0">
              <a:lnSpc>
                <a:spcPct val="80000"/>
              </a:lnSpc>
              <a:spcBef>
                <a:spcPts val="0"/>
              </a:spcBef>
              <a:buNone/>
            </a:pPr>
            <a:r>
              <a:rPr lang="ru-RU" sz="1600" b="1" dirty="0" smtClean="0"/>
              <a:t>44. Филипп </a:t>
            </a:r>
            <a:r>
              <a:rPr lang="ru-RU" sz="1600" b="1" dirty="0"/>
              <a:t>же был из </a:t>
            </a:r>
            <a:r>
              <a:rPr lang="ru-RU" sz="1600" b="1" dirty="0" err="1"/>
              <a:t>Вифсаиды</a:t>
            </a:r>
            <a:r>
              <a:rPr lang="ru-RU" sz="1600" b="1" dirty="0"/>
              <a:t>, из одного города с Андреем и Петром.</a:t>
            </a:r>
          </a:p>
          <a:p>
            <a:pPr marL="0" indent="0">
              <a:lnSpc>
                <a:spcPct val="80000"/>
              </a:lnSpc>
              <a:spcBef>
                <a:spcPts val="0"/>
              </a:spcBef>
              <a:buNone/>
            </a:pPr>
            <a:r>
              <a:rPr lang="ru-RU" sz="1600" b="1" dirty="0" smtClean="0"/>
              <a:t>45. Филипп </a:t>
            </a:r>
            <a:r>
              <a:rPr lang="ru-RU" sz="1600" b="1" dirty="0"/>
              <a:t>находит </a:t>
            </a:r>
            <a:r>
              <a:rPr lang="ru-RU" sz="1600" b="1" dirty="0" err="1"/>
              <a:t>Нафанаила</a:t>
            </a:r>
            <a:r>
              <a:rPr lang="ru-RU" sz="1600" b="1" dirty="0"/>
              <a:t> и говорит ему: мы нашли Того, о Котором писали Моисей в законе и пророки, Иисуса, сына </a:t>
            </a:r>
            <a:r>
              <a:rPr lang="ru-RU" sz="1600" b="1" dirty="0" err="1"/>
              <a:t>Иосифова</a:t>
            </a:r>
            <a:r>
              <a:rPr lang="ru-RU" sz="1600" b="1" dirty="0"/>
              <a:t>, из Назарета.</a:t>
            </a:r>
          </a:p>
          <a:p>
            <a:pPr marL="0" indent="0">
              <a:lnSpc>
                <a:spcPct val="80000"/>
              </a:lnSpc>
              <a:spcBef>
                <a:spcPts val="0"/>
              </a:spcBef>
              <a:buNone/>
            </a:pPr>
            <a:r>
              <a:rPr lang="ru-RU" sz="1600" b="1" dirty="0" smtClean="0"/>
              <a:t>46. Но </a:t>
            </a:r>
            <a:r>
              <a:rPr lang="ru-RU" sz="1600" b="1" dirty="0" err="1"/>
              <a:t>Нафанаил</a:t>
            </a:r>
            <a:r>
              <a:rPr lang="ru-RU" sz="1600" b="1" dirty="0"/>
              <a:t> сказал ему: из Назарета может ли быть что доброе? Филипп говорит ему: пойди и посмотри.</a:t>
            </a:r>
          </a:p>
          <a:p>
            <a:pPr marL="0" indent="0">
              <a:lnSpc>
                <a:spcPct val="80000"/>
              </a:lnSpc>
              <a:spcBef>
                <a:spcPts val="0"/>
              </a:spcBef>
              <a:buNone/>
            </a:pPr>
            <a:r>
              <a:rPr lang="ru-RU" sz="1600" b="1" dirty="0" smtClean="0"/>
              <a:t>47. Иисус</a:t>
            </a:r>
            <a:r>
              <a:rPr lang="ru-RU" sz="1600" b="1" dirty="0"/>
              <a:t>, увидев идущего к Нему </a:t>
            </a:r>
            <a:r>
              <a:rPr lang="ru-RU" sz="1600" b="1" dirty="0" err="1"/>
              <a:t>Нафанаила</a:t>
            </a:r>
            <a:r>
              <a:rPr lang="ru-RU" sz="1600" b="1" dirty="0"/>
              <a:t>, говорит о нем: вот подлинно Израильтянин, в котором нет лукавства.</a:t>
            </a:r>
          </a:p>
          <a:p>
            <a:pPr marL="0" indent="0">
              <a:lnSpc>
                <a:spcPct val="80000"/>
              </a:lnSpc>
              <a:spcBef>
                <a:spcPts val="0"/>
              </a:spcBef>
              <a:buNone/>
            </a:pPr>
            <a:r>
              <a:rPr lang="ru-RU" sz="1600" b="1" dirty="0" smtClean="0"/>
              <a:t>48. </a:t>
            </a:r>
            <a:r>
              <a:rPr lang="ru-RU" sz="1600" b="1" dirty="0" err="1" smtClean="0"/>
              <a:t>Нафанаил</a:t>
            </a:r>
            <a:r>
              <a:rPr lang="ru-RU" sz="1600" b="1" dirty="0" smtClean="0"/>
              <a:t> </a:t>
            </a:r>
            <a:r>
              <a:rPr lang="ru-RU" sz="1600" b="1" dirty="0"/>
              <a:t>говорит Ему: почему Ты знаешь меня? Иисус сказал ему в ответ: прежде нежели позвал тебя Филипп, когда ты был под смоковницею, Я видел тебя.</a:t>
            </a:r>
          </a:p>
          <a:p>
            <a:pPr marL="0" indent="0">
              <a:lnSpc>
                <a:spcPct val="80000"/>
              </a:lnSpc>
              <a:spcBef>
                <a:spcPts val="0"/>
              </a:spcBef>
              <a:buNone/>
            </a:pPr>
            <a:r>
              <a:rPr lang="ru-RU" sz="1600" b="1" dirty="0" smtClean="0"/>
              <a:t>49. </a:t>
            </a:r>
            <a:r>
              <a:rPr lang="ru-RU" sz="1600" b="1" dirty="0" err="1" smtClean="0"/>
              <a:t>Нафанаил</a:t>
            </a:r>
            <a:r>
              <a:rPr lang="ru-RU" sz="1600" b="1" dirty="0" smtClean="0"/>
              <a:t> </a:t>
            </a:r>
            <a:r>
              <a:rPr lang="ru-RU" sz="1600" b="1" dirty="0"/>
              <a:t>отвечал Ему: Равви! Ты Сын Божий, Ты Царь </a:t>
            </a:r>
            <a:r>
              <a:rPr lang="ru-RU" sz="1600" b="1" dirty="0" err="1"/>
              <a:t>Израилев</a:t>
            </a:r>
            <a:r>
              <a:rPr lang="ru-RU" sz="1600" b="1" dirty="0"/>
              <a:t>.</a:t>
            </a:r>
          </a:p>
          <a:p>
            <a:pPr marL="0" indent="0">
              <a:lnSpc>
                <a:spcPct val="80000"/>
              </a:lnSpc>
              <a:spcBef>
                <a:spcPts val="0"/>
              </a:spcBef>
              <a:buNone/>
            </a:pPr>
            <a:r>
              <a:rPr lang="ru-RU" sz="1600" b="1" dirty="0" smtClean="0"/>
              <a:t>50. Иисус </a:t>
            </a:r>
            <a:r>
              <a:rPr lang="ru-RU" sz="1600" b="1" dirty="0"/>
              <a:t>сказал ему в ответ: ты веришь, потому что Я тебе сказал: Я видел тебя под смоковницею; увидишь больше сего.</a:t>
            </a:r>
          </a:p>
          <a:p>
            <a:pPr marL="0" indent="0">
              <a:lnSpc>
                <a:spcPct val="80000"/>
              </a:lnSpc>
              <a:spcBef>
                <a:spcPts val="0"/>
              </a:spcBef>
              <a:buNone/>
            </a:pPr>
            <a:r>
              <a:rPr lang="ru-RU" sz="1600" b="1" dirty="0" smtClean="0"/>
              <a:t>51. И </a:t>
            </a:r>
            <a:r>
              <a:rPr lang="ru-RU" sz="1600" b="1" dirty="0"/>
              <a:t>говорит ему: истинно, истинно говорю вам: отныне будете видеть небо отверстым и Ангелов Божиих восходящих и нисходящих к Сыну Человеческому.</a:t>
            </a:r>
          </a:p>
        </p:txBody>
      </p:sp>
      <p:sp>
        <p:nvSpPr>
          <p:cNvPr id="4" name="Скругленный прямоугольник 3"/>
          <p:cNvSpPr/>
          <p:nvPr/>
        </p:nvSpPr>
        <p:spPr>
          <a:xfrm>
            <a:off x="3203848" y="116632"/>
            <a:ext cx="2664296"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a:solidFill>
                  <a:schemeClr val="tx1"/>
                </a:solidFill>
              </a:rPr>
              <a:t>Ин. 1, </a:t>
            </a:r>
            <a:r>
              <a:rPr lang="ru-RU" b="1" dirty="0" smtClean="0">
                <a:solidFill>
                  <a:schemeClr val="tx1"/>
                </a:solidFill>
              </a:rPr>
              <a:t>35-51:</a:t>
            </a:r>
            <a:endParaRPr lang="ru-RU" dirty="0"/>
          </a:p>
        </p:txBody>
      </p:sp>
    </p:spTree>
    <p:extLst>
      <p:ext uri="{BB962C8B-B14F-4D97-AF65-F5344CB8AC3E}">
        <p14:creationId xmlns:p14="http://schemas.microsoft.com/office/powerpoint/2010/main" val="77565487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horzBrick">
          <a:fgClr>
            <a:srgbClr val="FFC000"/>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67544" y="260648"/>
            <a:ext cx="8208912" cy="72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solidFill>
                  <a:schemeClr val="tx1"/>
                </a:solidFill>
              </a:rPr>
              <a:t>3. Сущность </a:t>
            </a:r>
            <a:r>
              <a:rPr lang="ru-RU" sz="2400" b="1" dirty="0">
                <a:solidFill>
                  <a:schemeClr val="tx1"/>
                </a:solidFill>
              </a:rPr>
              <a:t>суда над людьми, не уверовавшими в Сына </a:t>
            </a:r>
            <a:r>
              <a:rPr lang="ru-RU" sz="2400" b="1" dirty="0" smtClean="0">
                <a:solidFill>
                  <a:schemeClr val="tx1"/>
                </a:solidFill>
              </a:rPr>
              <a:t>Божья</a:t>
            </a:r>
            <a:endParaRPr lang="ru-RU" sz="2400" b="1" dirty="0">
              <a:solidFill>
                <a:schemeClr val="tx1"/>
              </a:solidFill>
            </a:endParaRPr>
          </a:p>
        </p:txBody>
      </p:sp>
      <p:sp>
        <p:nvSpPr>
          <p:cNvPr id="5" name="Скругленный прямоугольник 4"/>
          <p:cNvSpPr/>
          <p:nvPr/>
        </p:nvSpPr>
        <p:spPr>
          <a:xfrm>
            <a:off x="338138" y="188640"/>
            <a:ext cx="8712968" cy="19442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b="1" dirty="0" smtClean="0">
                <a:solidFill>
                  <a:schemeClr val="tx1"/>
                </a:solidFill>
              </a:rPr>
              <a:t>18-21 ст.: «Верующий </a:t>
            </a:r>
            <a:r>
              <a:rPr lang="ru-RU" b="1" dirty="0">
                <a:solidFill>
                  <a:schemeClr val="tx1"/>
                </a:solidFill>
              </a:rPr>
              <a:t>в Него не судится, а неверующий уже осужден, потому что не уверовал во имя Единородного Сына Божия</a:t>
            </a:r>
            <a:r>
              <a:rPr lang="ru-RU" b="1" dirty="0" smtClean="0">
                <a:solidFill>
                  <a:schemeClr val="tx1"/>
                </a:solidFill>
              </a:rPr>
              <a:t>. Суд </a:t>
            </a:r>
            <a:r>
              <a:rPr lang="ru-RU" b="1" dirty="0">
                <a:solidFill>
                  <a:schemeClr val="tx1"/>
                </a:solidFill>
              </a:rPr>
              <a:t>же состоит в том, что свет пришел в мир; но люди более возлюбили тьму, нежели свет, потому что дела их были злы</a:t>
            </a:r>
            <a:r>
              <a:rPr lang="ru-RU" b="1" dirty="0" smtClean="0">
                <a:solidFill>
                  <a:schemeClr val="tx1"/>
                </a:solidFill>
              </a:rPr>
              <a:t>; ибо </a:t>
            </a:r>
            <a:r>
              <a:rPr lang="ru-RU" b="1" dirty="0">
                <a:solidFill>
                  <a:schemeClr val="tx1"/>
                </a:solidFill>
              </a:rPr>
              <a:t>всякий, делающий злое, ненавидит свет и не идет к свету, чтобы не </a:t>
            </a:r>
            <a:r>
              <a:rPr lang="ru-RU" b="1" dirty="0" err="1">
                <a:solidFill>
                  <a:schemeClr val="tx1"/>
                </a:solidFill>
              </a:rPr>
              <a:t>обличились</a:t>
            </a:r>
            <a:r>
              <a:rPr lang="ru-RU" b="1" dirty="0">
                <a:solidFill>
                  <a:schemeClr val="tx1"/>
                </a:solidFill>
              </a:rPr>
              <a:t> дела его, потому что они злы</a:t>
            </a:r>
            <a:r>
              <a:rPr lang="ru-RU" b="1" dirty="0" smtClean="0">
                <a:solidFill>
                  <a:schemeClr val="tx1"/>
                </a:solidFill>
              </a:rPr>
              <a:t>, а </a:t>
            </a:r>
            <a:r>
              <a:rPr lang="ru-RU" b="1" dirty="0">
                <a:solidFill>
                  <a:schemeClr val="tx1"/>
                </a:solidFill>
              </a:rPr>
              <a:t>поступающий по правде идет к свету, дабы явны были дела его, потому что они в Боге </a:t>
            </a:r>
            <a:r>
              <a:rPr lang="ru-RU" b="1" dirty="0" smtClean="0">
                <a:solidFill>
                  <a:schemeClr val="tx1"/>
                </a:solidFill>
              </a:rPr>
              <a:t>соделаны».</a:t>
            </a:r>
            <a:endParaRPr lang="ru-RU" b="1" dirty="0">
              <a:solidFill>
                <a:schemeClr val="tx1"/>
              </a:solidFill>
            </a:endParaRPr>
          </a:p>
        </p:txBody>
      </p:sp>
      <p:pic>
        <p:nvPicPr>
          <p:cNvPr id="22530" name="Picture 2" descr="I:\лекции по Н. З\7\ншр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18" y="2636912"/>
            <a:ext cx="5530006" cy="3522673"/>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pic>
      <p:sp>
        <p:nvSpPr>
          <p:cNvPr id="6" name="Скругленный прямоугольник 5"/>
          <p:cNvSpPr/>
          <p:nvPr/>
        </p:nvSpPr>
        <p:spPr>
          <a:xfrm>
            <a:off x="6079430" y="2636912"/>
            <a:ext cx="2966938" cy="309634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600" b="1" dirty="0">
                <a:solidFill>
                  <a:schemeClr val="tx1"/>
                </a:solidFill>
              </a:rPr>
              <a:t>Фарисеи думали, что дело </a:t>
            </a:r>
            <a:r>
              <a:rPr lang="ru-RU" sz="1600" b="1" dirty="0" smtClean="0">
                <a:solidFill>
                  <a:schemeClr val="tx1"/>
                </a:solidFill>
              </a:rPr>
              <a:t>Мессии </a:t>
            </a:r>
            <a:r>
              <a:rPr lang="ru-RU" sz="1600" b="1" dirty="0">
                <a:solidFill>
                  <a:schemeClr val="tx1"/>
                </a:solidFill>
              </a:rPr>
              <a:t>будет состоять в суде над иноверными народами. Господь же поясняет, что Он послан теперь не для суда, но для спасения мира. </a:t>
            </a:r>
            <a:r>
              <a:rPr lang="ru-RU" sz="1600" b="1" dirty="0" smtClean="0">
                <a:solidFill>
                  <a:schemeClr val="tx1"/>
                </a:solidFill>
              </a:rPr>
              <a:t>Неверующие же  </a:t>
            </a:r>
            <a:r>
              <a:rPr lang="ru-RU" sz="1600" b="1" dirty="0">
                <a:solidFill>
                  <a:schemeClr val="tx1"/>
                </a:solidFill>
              </a:rPr>
              <a:t>сами себя осудят, ибо с этим неверием обнаружится их любовь к тьме и ненависть к свету, происходящая от их любви к темным делам. </a:t>
            </a:r>
            <a:endParaRPr lang="ru-RU" sz="1600" b="1" dirty="0">
              <a:solidFill>
                <a:schemeClr val="tx1"/>
              </a:solidFill>
            </a:endParaRPr>
          </a:p>
        </p:txBody>
      </p:sp>
      <p:sp>
        <p:nvSpPr>
          <p:cNvPr id="7" name="Скругленный прямоугольник 6"/>
          <p:cNvSpPr/>
          <p:nvPr/>
        </p:nvSpPr>
        <p:spPr>
          <a:xfrm>
            <a:off x="6012160" y="2254580"/>
            <a:ext cx="2985380" cy="428733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600" b="1" dirty="0">
                <a:solidFill>
                  <a:schemeClr val="tx1"/>
                </a:solidFill>
              </a:rPr>
              <a:t> </a:t>
            </a: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«Люди </a:t>
            </a:r>
            <a:r>
              <a:rPr lang="ru-RU" sz="1600" b="1" i="1" dirty="0">
                <a:solidFill>
                  <a:schemeClr val="tx1"/>
                </a:solidFill>
              </a:rPr>
              <a:t>наказываются за то, что не хотят оставить тьму и поспешить к свету. Таким образом, Христос лишает их всякого оправдания. Если бы, говорит Он, Я пришел только наказывать и требовать у них отчета в делах, то они могли бы сказать: мы поэтому-то и удалились от Тебя. Но Я пришел освободить их от тьмы и привести к свету. Кто же помиловал бы человека, не хотящего из тьмы выйти к свету</a:t>
            </a:r>
            <a:r>
              <a:rPr lang="ru-RU" sz="1600" b="1" i="1" dirty="0" smtClean="0">
                <a:solidFill>
                  <a:schemeClr val="tx1"/>
                </a:solidFill>
              </a:rPr>
              <a:t>?» </a:t>
            </a:r>
            <a:endParaRPr lang="ru-RU" sz="1600" b="1" i="1" dirty="0">
              <a:solidFill>
                <a:schemeClr val="tx1"/>
              </a:solidFill>
            </a:endParaRPr>
          </a:p>
        </p:txBody>
      </p:sp>
    </p:spTree>
    <p:extLst>
      <p:ext uri="{BB962C8B-B14F-4D97-AF65-F5344CB8AC3E}">
        <p14:creationId xmlns:p14="http://schemas.microsoft.com/office/powerpoint/2010/main" val="14536425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wipe(down)">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251520" y="2186478"/>
            <a:ext cx="8568952" cy="24666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457200" indent="-457200">
              <a:buFont typeface="Arial" pitchFamily="34" charset="0"/>
              <a:buChar char="•"/>
            </a:pPr>
            <a:r>
              <a:rPr lang="ru-RU" sz="2000" b="1" dirty="0" smtClean="0">
                <a:solidFill>
                  <a:schemeClr val="tx1"/>
                </a:solidFill>
              </a:rPr>
              <a:t>Последнее </a:t>
            </a:r>
            <a:r>
              <a:rPr lang="ru-RU" sz="2000" b="1" dirty="0">
                <a:solidFill>
                  <a:schemeClr val="tx1"/>
                </a:solidFill>
              </a:rPr>
              <a:t>свидетельство Иоанна Крестителя об Иисусе Христе пред учениками (Ин. 3, 22-36</a:t>
            </a:r>
            <a:r>
              <a:rPr lang="ru-RU" sz="2000" b="1" dirty="0" smtClean="0">
                <a:solidFill>
                  <a:schemeClr val="tx1"/>
                </a:solidFill>
              </a:rPr>
              <a:t>).</a:t>
            </a:r>
          </a:p>
          <a:p>
            <a:pPr marL="457200" indent="-457200">
              <a:buFont typeface="Arial" pitchFamily="34" charset="0"/>
              <a:buChar char="•"/>
            </a:pPr>
            <a:r>
              <a:rPr lang="ru-RU" sz="2000" b="1" dirty="0" smtClean="0">
                <a:solidFill>
                  <a:schemeClr val="tx1"/>
                </a:solidFill>
              </a:rPr>
              <a:t> </a:t>
            </a:r>
            <a:r>
              <a:rPr lang="ru-RU" sz="2000" b="1" dirty="0">
                <a:solidFill>
                  <a:schemeClr val="tx1"/>
                </a:solidFill>
              </a:rPr>
              <a:t>Заключение Иоанна Предтечи в темницу (Мф. 14, 3-5; </a:t>
            </a:r>
            <a:r>
              <a:rPr lang="ru-RU" sz="2000" b="1" dirty="0" err="1">
                <a:solidFill>
                  <a:schemeClr val="tx1"/>
                </a:solidFill>
              </a:rPr>
              <a:t>Мк</a:t>
            </a:r>
            <a:r>
              <a:rPr lang="ru-RU" sz="2000" b="1" dirty="0">
                <a:solidFill>
                  <a:schemeClr val="tx1"/>
                </a:solidFill>
              </a:rPr>
              <a:t>. 6, 17-20; </a:t>
            </a:r>
            <a:r>
              <a:rPr lang="ru-RU" sz="2000" b="1" dirty="0" err="1">
                <a:solidFill>
                  <a:schemeClr val="tx1"/>
                </a:solidFill>
              </a:rPr>
              <a:t>Лк</a:t>
            </a:r>
            <a:r>
              <a:rPr lang="ru-RU" sz="2000" b="1" dirty="0">
                <a:solidFill>
                  <a:schemeClr val="tx1"/>
                </a:solidFill>
              </a:rPr>
              <a:t>. 3, 19-20).</a:t>
            </a:r>
          </a:p>
          <a:p>
            <a:pPr marL="457200" indent="-457200">
              <a:buFont typeface="Arial" pitchFamily="34" charset="0"/>
              <a:buChar char="•"/>
            </a:pPr>
            <a:r>
              <a:rPr lang="ru-RU" sz="2000" b="1" dirty="0">
                <a:solidFill>
                  <a:schemeClr val="tx1"/>
                </a:solidFill>
              </a:rPr>
              <a:t>Возвращение в Галилею. Беседа с </a:t>
            </a:r>
            <a:r>
              <a:rPr lang="ru-RU" sz="2000" b="1" dirty="0" err="1">
                <a:solidFill>
                  <a:schemeClr val="tx1"/>
                </a:solidFill>
              </a:rPr>
              <a:t>самарянкой</a:t>
            </a:r>
            <a:r>
              <a:rPr lang="ru-RU" sz="2000" b="1" dirty="0">
                <a:solidFill>
                  <a:schemeClr val="tx1"/>
                </a:solidFill>
              </a:rPr>
              <a:t> (Ин. 4, 1-42).</a:t>
            </a:r>
            <a:endParaRPr lang="ru-RU" sz="2000" b="1" dirty="0">
              <a:solidFill>
                <a:schemeClr val="tx1"/>
              </a:solidFill>
            </a:endParaRPr>
          </a:p>
        </p:txBody>
      </p:sp>
    </p:spTree>
    <p:extLst>
      <p:ext uri="{BB962C8B-B14F-4D97-AF65-F5344CB8AC3E}">
        <p14:creationId xmlns:p14="http://schemas.microsoft.com/office/powerpoint/2010/main" val="4034347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a:lstStyle/>
          <a:p>
            <a:endParaRPr lang="ru-RU" dirty="0"/>
          </a:p>
        </p:txBody>
      </p:sp>
      <p:sp>
        <p:nvSpPr>
          <p:cNvPr id="4" name="Скругленный прямоугольник 3"/>
          <p:cNvSpPr/>
          <p:nvPr/>
        </p:nvSpPr>
        <p:spPr>
          <a:xfrm>
            <a:off x="755576" y="188639"/>
            <a:ext cx="7704856" cy="72008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Призвание апостола Андрея и Иоанна</a:t>
            </a:r>
            <a:endParaRPr lang="ru-RU" sz="2800" b="1" dirty="0">
              <a:solidFill>
                <a:schemeClr val="tx1"/>
              </a:solidFill>
            </a:endParaRPr>
          </a:p>
        </p:txBody>
      </p:sp>
      <p:pic>
        <p:nvPicPr>
          <p:cNvPr id="8194" name="Picture 2" descr="I:\лекции по Н. З\фото\Иванов Явление Христа народ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51" y="1196752"/>
            <a:ext cx="6152678" cy="44102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Скругленный прямоугольник 4"/>
          <p:cNvSpPr/>
          <p:nvPr/>
        </p:nvSpPr>
        <p:spPr>
          <a:xfrm>
            <a:off x="1075606" y="260647"/>
            <a:ext cx="6912768" cy="5760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0" anchor="ctr"/>
          <a:lstStyle/>
          <a:p>
            <a:pPr algn="ctr"/>
            <a:r>
              <a:rPr lang="ru-RU" sz="2000" b="1" dirty="0">
                <a:solidFill>
                  <a:schemeClr val="tx1"/>
                </a:solidFill>
              </a:rPr>
              <a:t>«И, увидев идущего Иисуса, сказал: вот Агнец Божий»</a:t>
            </a:r>
            <a:endParaRPr lang="ru-RU" sz="2000" dirty="0"/>
          </a:p>
        </p:txBody>
      </p:sp>
      <p:sp>
        <p:nvSpPr>
          <p:cNvPr id="6" name="Скругленный прямоугольник 5"/>
          <p:cNvSpPr/>
          <p:nvPr/>
        </p:nvSpPr>
        <p:spPr>
          <a:xfrm>
            <a:off x="323528" y="5949280"/>
            <a:ext cx="8496944"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Хотя </a:t>
            </a:r>
            <a:r>
              <a:rPr lang="ru-RU" sz="1600" b="1" i="1" dirty="0">
                <a:solidFill>
                  <a:schemeClr val="tx1"/>
                </a:solidFill>
              </a:rPr>
              <a:t>и никто не спрашивал его об Иисусе Христе, однако он вынужден опять говорить то же, и повторением этих слов он будит как бы дремавший ум иудеев</a:t>
            </a:r>
            <a:r>
              <a:rPr lang="ru-RU" sz="1600" b="1" dirty="0">
                <a:solidFill>
                  <a:schemeClr val="tx1"/>
                </a:solidFill>
              </a:rPr>
              <a:t>»</a:t>
            </a:r>
          </a:p>
        </p:txBody>
      </p:sp>
    </p:spTree>
    <p:extLst>
      <p:ext uri="{BB962C8B-B14F-4D97-AF65-F5344CB8AC3E}">
        <p14:creationId xmlns:p14="http://schemas.microsoft.com/office/powerpoint/2010/main" val="19349942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par>
                          <p:cTn id="11" fill="hold">
                            <p:stCondLst>
                              <p:cond delay="500"/>
                            </p:stCondLst>
                            <p:childTnLst>
                              <p:par>
                                <p:cTn id="12" presetID="22" presetClass="entr" presetSubtype="4"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0" presetClass="exit" presetSubtype="0" fill="hold" grpId="1" nodeType="withEffect">
                                  <p:stCondLst>
                                    <p:cond delay="10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лекции по Н. З\5\Ioann_Predtecha_1780g._Rus_Museum_of_Russian_Icons_in_Clinton_Massachuset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678" y="0"/>
            <a:ext cx="5285594" cy="695836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6012160" y="1052737"/>
            <a:ext cx="2952328" cy="2304256"/>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indent="0" algn="ctr">
              <a:buNone/>
            </a:pP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Вот </a:t>
            </a:r>
            <a:r>
              <a:rPr lang="ru-RU" sz="1600" b="1" i="1" dirty="0">
                <a:solidFill>
                  <a:schemeClr val="tx1"/>
                </a:solidFill>
              </a:rPr>
              <a:t>Агнец, </a:t>
            </a:r>
            <a:r>
              <a:rPr lang="ru-RU" sz="1600" b="1" i="1" dirty="0" err="1">
                <a:solidFill>
                  <a:schemeClr val="tx1"/>
                </a:solidFill>
              </a:rPr>
              <a:t>прообразованный</a:t>
            </a:r>
            <a:r>
              <a:rPr lang="ru-RU" sz="1600" b="1" i="1" dirty="0">
                <a:solidFill>
                  <a:schemeClr val="tx1"/>
                </a:solidFill>
              </a:rPr>
              <a:t> в законе и возвещенный Исаией…Он был послан Богом на заклание для спасения людей</a:t>
            </a:r>
            <a:r>
              <a:rPr lang="ru-RU" sz="1600" b="1" dirty="0">
                <a:solidFill>
                  <a:schemeClr val="tx1"/>
                </a:solidFill>
              </a:rPr>
              <a:t>». </a:t>
            </a:r>
          </a:p>
        </p:txBody>
      </p:sp>
      <p:sp>
        <p:nvSpPr>
          <p:cNvPr id="5" name="Скругленный прямоугольник 4"/>
          <p:cNvSpPr/>
          <p:nvPr/>
        </p:nvSpPr>
        <p:spPr>
          <a:xfrm>
            <a:off x="2555776" y="223442"/>
            <a:ext cx="3744416" cy="46925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2400" b="1" dirty="0" smtClean="0">
                <a:solidFill>
                  <a:schemeClr val="tx1"/>
                </a:solidFill>
              </a:rPr>
              <a:t>«Се Агнец Божий…»</a:t>
            </a:r>
            <a:endParaRPr lang="ru-RU" sz="2400" b="1" dirty="0">
              <a:solidFill>
                <a:schemeClr val="tx1"/>
              </a:solidFill>
            </a:endParaRPr>
          </a:p>
        </p:txBody>
      </p:sp>
      <p:sp>
        <p:nvSpPr>
          <p:cNvPr id="6" name="Скругленный прямоугольник 5"/>
          <p:cNvSpPr/>
          <p:nvPr/>
        </p:nvSpPr>
        <p:spPr>
          <a:xfrm>
            <a:off x="6084168" y="3573016"/>
            <a:ext cx="2952328" cy="2664296"/>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err="1" smtClean="0">
                <a:solidFill>
                  <a:schemeClr val="tx1"/>
                </a:solidFill>
              </a:rPr>
              <a:t>Заколаемый</a:t>
            </a:r>
            <a:r>
              <a:rPr lang="ru-RU" sz="1600" b="1" i="1" dirty="0" smtClean="0">
                <a:solidFill>
                  <a:schemeClr val="tx1"/>
                </a:solidFill>
              </a:rPr>
              <a:t> </a:t>
            </a:r>
            <a:r>
              <a:rPr lang="ru-RU" sz="1600" b="1" i="1" dirty="0">
                <a:solidFill>
                  <a:schemeClr val="tx1"/>
                </a:solidFill>
              </a:rPr>
              <a:t>агнец законный уничтожал грехи одного народа израильского, как тень, предначертание и прообраз истины, а закланный Агнец Божий уничтожает грехи всего мира и очищает всех живущих в мире, как </a:t>
            </a:r>
            <a:r>
              <a:rPr lang="ru-RU" sz="1600" b="1" i="1" dirty="0" smtClean="0">
                <a:solidFill>
                  <a:schemeClr val="tx1"/>
                </a:solidFill>
              </a:rPr>
              <a:t>истина</a:t>
            </a:r>
            <a:r>
              <a:rPr lang="ru-RU" sz="1600" b="1" dirty="0" smtClean="0">
                <a:solidFill>
                  <a:schemeClr val="tx1"/>
                </a:solidFill>
              </a:rPr>
              <a:t>».</a:t>
            </a:r>
            <a:endParaRPr lang="ru-RU" sz="1600" b="1" dirty="0">
              <a:solidFill>
                <a:schemeClr val="tx1"/>
              </a:solidFill>
            </a:endParaRPr>
          </a:p>
        </p:txBody>
      </p:sp>
    </p:spTree>
    <p:extLst>
      <p:ext uri="{BB962C8B-B14F-4D97-AF65-F5344CB8AC3E}">
        <p14:creationId xmlns:p14="http://schemas.microsoft.com/office/powerpoint/2010/main" val="4247288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35" presetClass="path" presetSubtype="0" accel="50000" decel="50000" fill="hold" nodeType="withEffect">
                                  <p:stCondLst>
                                    <p:cond delay="0"/>
                                  </p:stCondLst>
                                  <p:childTnLst>
                                    <p:animMotion origin="layout" path="M 0.1059 0.00323 L -0.1441 0.00323 " pathEditMode="relative" rAng="0" ptsTypes="AA">
                                      <p:cBhvr>
                                        <p:cTn id="18" dur="1000" fill="hold"/>
                                        <p:tgtEl>
                                          <p:spTgt spid="9218"/>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323528" y="116632"/>
            <a:ext cx="8568952" cy="1296144"/>
          </a:xfrm>
          <a:prstGeom prst="round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lnSpc>
                <a:spcPct val="80000"/>
              </a:lnSpc>
            </a:pPr>
            <a:r>
              <a:rPr lang="ru-RU" b="1" dirty="0" smtClean="0">
                <a:solidFill>
                  <a:schemeClr val="tx1"/>
                </a:solidFill>
              </a:rPr>
              <a:t>37-39 ст.: «Услышав </a:t>
            </a:r>
            <a:r>
              <a:rPr lang="ru-RU" b="1" dirty="0">
                <a:solidFill>
                  <a:schemeClr val="tx1"/>
                </a:solidFill>
              </a:rPr>
              <a:t>от него сии слова, оба ученика пошли за </a:t>
            </a:r>
            <a:r>
              <a:rPr lang="ru-RU" b="1" dirty="0" smtClean="0">
                <a:solidFill>
                  <a:schemeClr val="tx1"/>
                </a:solidFill>
              </a:rPr>
              <a:t>Иисусом. </a:t>
            </a:r>
            <a:r>
              <a:rPr lang="ru-RU" b="1" dirty="0">
                <a:solidFill>
                  <a:schemeClr val="tx1"/>
                </a:solidFill>
              </a:rPr>
              <a:t>Иисус же, обратившись и увидев их идущих, говорит им: что вам надобно? Они сказали Ему: Равви, — что значит: учитель, — где </a:t>
            </a:r>
            <a:r>
              <a:rPr lang="ru-RU" b="1" dirty="0" smtClean="0">
                <a:solidFill>
                  <a:schemeClr val="tx1"/>
                </a:solidFill>
              </a:rPr>
              <a:t>живешь?</a:t>
            </a:r>
            <a:r>
              <a:rPr lang="ru-RU" b="1" dirty="0" smtClean="0"/>
              <a:t> </a:t>
            </a:r>
            <a:r>
              <a:rPr lang="ru-RU" b="1" dirty="0">
                <a:solidFill>
                  <a:schemeClr val="tx1"/>
                </a:solidFill>
              </a:rPr>
              <a:t>Говорит им: пойдите и увидите. Они пошли и увидели, где Он живет; и пробыли у Него день тот. Было около десятого </a:t>
            </a:r>
            <a:r>
              <a:rPr lang="ru-RU" b="1" dirty="0" smtClean="0">
                <a:solidFill>
                  <a:schemeClr val="tx1"/>
                </a:solidFill>
              </a:rPr>
              <a:t>часа»</a:t>
            </a:r>
            <a:endParaRPr lang="ru-RU" b="1" dirty="0">
              <a:solidFill>
                <a:schemeClr val="tx1"/>
              </a:solidFill>
            </a:endParaRPr>
          </a:p>
        </p:txBody>
      </p:sp>
      <p:pic>
        <p:nvPicPr>
          <p:cNvPr id="4098" name="Picture 2" descr="I:\лекции по Н. З\7\первые-ученики-иисус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13593"/>
            <a:ext cx="3849538" cy="4739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I:\лекции по Н. З\7\in01_otv08.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8520" y="2027453"/>
            <a:ext cx="5265107" cy="39488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4355976" y="1556792"/>
            <a:ext cx="4536504" cy="1584176"/>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Хотя слушали многие, но услышали только эти, разумеется, ушами душевными, а другие услышали телесными. Из учеников Иоанна пошли тогда за Иисусом Христом только двое, а многие другие остались, и пошли, конечно, желая сблизиться с </a:t>
            </a:r>
            <a:r>
              <a:rPr lang="ru-RU" sz="1600" b="1" i="1" dirty="0" smtClean="0">
                <a:solidFill>
                  <a:schemeClr val="tx1"/>
                </a:solidFill>
              </a:rPr>
              <a:t>Ним</a:t>
            </a:r>
            <a:r>
              <a:rPr lang="ru-RU" sz="1600" b="1" dirty="0" smtClean="0">
                <a:solidFill>
                  <a:schemeClr val="tx1"/>
                </a:solidFill>
              </a:rPr>
              <a:t>»</a:t>
            </a:r>
            <a:endParaRPr lang="ru-RU" sz="1600" b="1" dirty="0">
              <a:solidFill>
                <a:schemeClr val="tx1"/>
              </a:solidFill>
            </a:endParaRPr>
          </a:p>
        </p:txBody>
      </p:sp>
      <p:sp>
        <p:nvSpPr>
          <p:cNvPr id="7" name="Скругленный прямоугольник 6"/>
          <p:cNvSpPr/>
          <p:nvPr/>
        </p:nvSpPr>
        <p:spPr>
          <a:xfrm>
            <a:off x="4355976" y="3356992"/>
            <a:ext cx="4608512" cy="1289752"/>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dirty="0" smtClean="0">
                <a:solidFill>
                  <a:schemeClr val="tx1"/>
                </a:solidFill>
              </a:rPr>
              <a:t>«</a:t>
            </a:r>
            <a:r>
              <a:rPr lang="ru-RU" sz="1600" b="1" i="1" dirty="0" err="1" smtClean="0">
                <a:solidFill>
                  <a:schemeClr val="tx1"/>
                </a:solidFill>
              </a:rPr>
              <a:t>Чесо</a:t>
            </a:r>
            <a:r>
              <a:rPr lang="ru-RU" sz="1600" b="1" i="1" dirty="0" smtClean="0">
                <a:solidFill>
                  <a:schemeClr val="tx1"/>
                </a:solidFill>
              </a:rPr>
              <a:t> </a:t>
            </a:r>
            <a:r>
              <a:rPr lang="ru-RU" sz="1600" b="1" i="1" dirty="0" err="1">
                <a:solidFill>
                  <a:schemeClr val="tx1"/>
                </a:solidFill>
              </a:rPr>
              <a:t>ищета</a:t>
            </a:r>
            <a:r>
              <a:rPr lang="ru-RU" sz="1600" b="1" i="1" dirty="0" smtClean="0">
                <a:solidFill>
                  <a:schemeClr val="tx1"/>
                </a:solidFill>
              </a:rPr>
              <a:t>? - Отсюда </a:t>
            </a:r>
            <a:r>
              <a:rPr lang="ru-RU" sz="1600" b="1" i="1" dirty="0">
                <a:solidFill>
                  <a:schemeClr val="tx1"/>
                </a:solidFill>
              </a:rPr>
              <a:t>мы научаемся, что Бог Своими дарами не предваряет наших желаний, но, когда мы начнем, когда обнаружим желание, тогда и Он подает нам многие способы к </a:t>
            </a:r>
            <a:r>
              <a:rPr lang="ru-RU" sz="1600" b="1" i="1" dirty="0" smtClean="0">
                <a:solidFill>
                  <a:schemeClr val="tx1"/>
                </a:solidFill>
              </a:rPr>
              <a:t>спасению</a:t>
            </a:r>
            <a:r>
              <a:rPr lang="ru-RU" sz="1600" b="1" dirty="0" smtClean="0">
                <a:solidFill>
                  <a:schemeClr val="tx1"/>
                </a:solidFill>
              </a:rPr>
              <a:t>»</a:t>
            </a:r>
            <a:endParaRPr lang="ru-RU" sz="1600" b="1" dirty="0">
              <a:solidFill>
                <a:schemeClr val="tx1"/>
              </a:solidFill>
            </a:endParaRPr>
          </a:p>
        </p:txBody>
      </p:sp>
      <p:sp>
        <p:nvSpPr>
          <p:cNvPr id="8" name="Скругленный прямоугольник 7"/>
          <p:cNvSpPr/>
          <p:nvPr/>
        </p:nvSpPr>
        <p:spPr>
          <a:xfrm>
            <a:off x="4355976" y="5013176"/>
            <a:ext cx="4608512" cy="1584176"/>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chemeClr val="tx1"/>
                </a:solidFill>
              </a:rPr>
              <a:t>«Спрашивает </a:t>
            </a:r>
            <a:r>
              <a:rPr lang="ru-RU" sz="1600" b="1" i="1" dirty="0">
                <a:solidFill>
                  <a:schemeClr val="tx1"/>
                </a:solidFill>
              </a:rPr>
              <a:t>не для того, чтобы </a:t>
            </a:r>
            <a:r>
              <a:rPr lang="ru-RU" sz="1600" b="1" i="1" dirty="0" smtClean="0">
                <a:solidFill>
                  <a:schemeClr val="tx1"/>
                </a:solidFill>
              </a:rPr>
              <a:t>узнать, </a:t>
            </a:r>
            <a:r>
              <a:rPr lang="ru-RU" sz="1600" b="1" i="1" dirty="0">
                <a:solidFill>
                  <a:schemeClr val="tx1"/>
                </a:solidFill>
              </a:rPr>
              <a:t>а чтобы вопросом еще более приблизить их к Себе, сообщить им более дерзновения и показать, что они достойны беседовать с Ним… чтобы успокоить их смущенное и неспокойное сердце и внушить им </a:t>
            </a:r>
            <a:r>
              <a:rPr lang="ru-RU" sz="1600" b="1" i="1" dirty="0" smtClean="0">
                <a:solidFill>
                  <a:schemeClr val="tx1"/>
                </a:solidFill>
              </a:rPr>
              <a:t>дерзновение»</a:t>
            </a:r>
            <a:endParaRPr lang="ru-RU" sz="1600" b="1" i="1" dirty="0">
              <a:solidFill>
                <a:schemeClr val="tx1"/>
              </a:solidFill>
            </a:endParaRPr>
          </a:p>
        </p:txBody>
      </p:sp>
      <p:sp>
        <p:nvSpPr>
          <p:cNvPr id="9" name="Скругленный прямоугольник 8"/>
          <p:cNvSpPr/>
          <p:nvPr/>
        </p:nvSpPr>
        <p:spPr>
          <a:xfrm>
            <a:off x="3851920" y="5013176"/>
            <a:ext cx="5292080" cy="1647775"/>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«Господь </a:t>
            </a:r>
            <a:r>
              <a:rPr lang="ru-RU" sz="1600" b="1" i="1" dirty="0">
                <a:solidFill>
                  <a:schemeClr val="tx1"/>
                </a:solidFill>
              </a:rPr>
              <a:t>не сказывает им признаков дома, но говорит: «Пойдите и увидите». Поступает так для того, чтоб еще более привлечь их к </a:t>
            </a:r>
            <a:r>
              <a:rPr lang="ru-RU" sz="1600" b="1" i="1" dirty="0" err="1">
                <a:solidFill>
                  <a:schemeClr val="tx1"/>
                </a:solidFill>
              </a:rPr>
              <a:t>последованию</a:t>
            </a:r>
            <a:r>
              <a:rPr lang="ru-RU" sz="1600" b="1" i="1" dirty="0">
                <a:solidFill>
                  <a:schemeClr val="tx1"/>
                </a:solidFill>
              </a:rPr>
              <a:t>, а вместе и обнаружить силу их желания в том случае, если они не затруднятся </a:t>
            </a:r>
            <a:r>
              <a:rPr lang="ru-RU" sz="1600" b="1" i="1" dirty="0" smtClean="0">
                <a:solidFill>
                  <a:schemeClr val="tx1"/>
                </a:solidFill>
              </a:rPr>
              <a:t>дорогою».</a:t>
            </a:r>
            <a:endParaRPr lang="ru-RU" sz="1600" b="1" i="1" dirty="0">
              <a:solidFill>
                <a:schemeClr val="tx1"/>
              </a:solidFill>
            </a:endParaRPr>
          </a:p>
        </p:txBody>
      </p:sp>
      <p:sp>
        <p:nvSpPr>
          <p:cNvPr id="10" name="Скругленный прямоугольник 9"/>
          <p:cNvSpPr/>
          <p:nvPr/>
        </p:nvSpPr>
        <p:spPr>
          <a:xfrm>
            <a:off x="4360515" y="1713593"/>
            <a:ext cx="4608512" cy="1656184"/>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«Хотя </a:t>
            </a:r>
            <a:r>
              <a:rPr lang="ru-RU" sz="1600" b="1" i="1" dirty="0">
                <a:solidFill>
                  <a:schemeClr val="tx1"/>
                </a:solidFill>
              </a:rPr>
              <a:t>они ничему еще не научились у Иисуса Христа, однако называют Его учителем, указывая этим причину, вследствие которой они следовали, именно чтобы услышать что-либо полезное, и таким образом включали сами себя в число </a:t>
            </a:r>
            <a:r>
              <a:rPr lang="ru-RU" sz="1600" b="1" i="1" dirty="0" smtClean="0">
                <a:solidFill>
                  <a:schemeClr val="tx1"/>
                </a:solidFill>
              </a:rPr>
              <a:t>учеников»</a:t>
            </a:r>
            <a:endParaRPr lang="ru-RU" sz="1600" b="1" i="1" dirty="0">
              <a:solidFill>
                <a:schemeClr val="tx1"/>
              </a:solidFill>
            </a:endParaRPr>
          </a:p>
        </p:txBody>
      </p:sp>
      <p:sp>
        <p:nvSpPr>
          <p:cNvPr id="11" name="Скругленный прямоугольник 10"/>
          <p:cNvSpPr/>
          <p:nvPr/>
        </p:nvSpPr>
        <p:spPr>
          <a:xfrm>
            <a:off x="4572000" y="3645024"/>
            <a:ext cx="4104456" cy="1152128"/>
          </a:xfrm>
          <a:prstGeom prst="roundRect">
            <a:avLst/>
          </a:prstGeom>
          <a:pattFill prst="pct70">
            <a:fgClr>
              <a:schemeClr val="accent6">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Десятый час </a:t>
            </a:r>
            <a:r>
              <a:rPr lang="ru-RU" sz="1600" b="1" dirty="0">
                <a:solidFill>
                  <a:schemeClr val="tx1"/>
                </a:solidFill>
              </a:rPr>
              <a:t>равнялся нашему четвертому часу </a:t>
            </a:r>
            <a:r>
              <a:rPr lang="ru-RU" sz="1600" b="1" dirty="0" smtClean="0">
                <a:solidFill>
                  <a:schemeClr val="tx1"/>
                </a:solidFill>
              </a:rPr>
              <a:t>пополудни, </a:t>
            </a:r>
            <a:r>
              <a:rPr lang="ru-RU" sz="1600" b="1" dirty="0">
                <a:solidFill>
                  <a:schemeClr val="tx1"/>
                </a:solidFill>
              </a:rPr>
              <a:t>следовательно</a:t>
            </a:r>
            <a:r>
              <a:rPr lang="ru-RU" sz="1600" b="1" dirty="0" smtClean="0">
                <a:solidFill>
                  <a:schemeClr val="tx1"/>
                </a:solidFill>
              </a:rPr>
              <a:t>, ученики </a:t>
            </a:r>
            <a:r>
              <a:rPr lang="ru-RU" sz="1600" b="1" dirty="0">
                <a:solidFill>
                  <a:schemeClr val="tx1"/>
                </a:solidFill>
              </a:rPr>
              <a:t>пробыли у Христа </a:t>
            </a:r>
            <a:r>
              <a:rPr lang="ru-RU" sz="1600" b="1" dirty="0" smtClean="0">
                <a:solidFill>
                  <a:schemeClr val="tx1"/>
                </a:solidFill>
              </a:rPr>
              <a:t>весь </a:t>
            </a:r>
            <a:r>
              <a:rPr lang="ru-RU" sz="1600" b="1" dirty="0">
                <a:solidFill>
                  <a:schemeClr val="tx1"/>
                </a:solidFill>
              </a:rPr>
              <a:t>остаток того дня и всю ночь</a:t>
            </a:r>
          </a:p>
        </p:txBody>
      </p:sp>
      <p:sp>
        <p:nvSpPr>
          <p:cNvPr id="12" name="Скругленный прямоугольник 11"/>
          <p:cNvSpPr/>
          <p:nvPr/>
        </p:nvSpPr>
        <p:spPr>
          <a:xfrm>
            <a:off x="4608004" y="2744924"/>
            <a:ext cx="4385406" cy="2700300"/>
          </a:xfrm>
          <a:prstGeom prst="roundRect">
            <a:avLst/>
          </a:prstGeom>
          <a:pattFill prst="pct70">
            <a:fgClr>
              <a:schemeClr val="accent6"/>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smtClean="0"/>
              <a:t> </a:t>
            </a:r>
            <a:r>
              <a:rPr lang="ru-RU" sz="1600" b="1" dirty="0" err="1" smtClean="0">
                <a:solidFill>
                  <a:schemeClr val="tx1"/>
                </a:solidFill>
              </a:rPr>
              <a:t>Свт</a:t>
            </a:r>
            <a:r>
              <a:rPr lang="ru-RU" sz="1600" b="1" dirty="0" smtClean="0">
                <a:solidFill>
                  <a:schemeClr val="tx1"/>
                </a:solidFill>
              </a:rPr>
              <a:t>. Иоанн </a:t>
            </a:r>
            <a:r>
              <a:rPr lang="ru-RU" sz="1600" b="1" dirty="0">
                <a:solidFill>
                  <a:schemeClr val="tx1"/>
                </a:solidFill>
              </a:rPr>
              <a:t>Златоуст: «</a:t>
            </a:r>
            <a:r>
              <a:rPr lang="ru-RU" sz="1600" b="1" i="1" dirty="0">
                <a:solidFill>
                  <a:schemeClr val="tx1"/>
                </a:solidFill>
              </a:rPr>
              <a:t>Он никого не призывает к Себе прежде, чем кто сам присоединится к Нему. И это делает не просто, но по свойственной Ему мудрости и разуму. Если бы никто не приходил к Нему добровольно, а Сам Он привлекал к Себе каждого, то, быть может, после они и оставили бы Его. Но как они сами решились на это, то и оставались уже тверды в своем </a:t>
            </a:r>
            <a:r>
              <a:rPr lang="ru-RU" sz="1600" b="1" i="1" dirty="0" smtClean="0">
                <a:solidFill>
                  <a:schemeClr val="tx1"/>
                </a:solidFill>
              </a:rPr>
              <a:t>намерении</a:t>
            </a:r>
            <a:r>
              <a:rPr lang="ru-RU" sz="1600" b="1" dirty="0" smtClean="0">
                <a:solidFill>
                  <a:schemeClr val="tx1"/>
                </a:solidFill>
              </a:rPr>
              <a:t>»</a:t>
            </a:r>
            <a:endParaRPr lang="ru-RU" sz="1600" b="1" dirty="0">
              <a:solidFill>
                <a:schemeClr val="tx1"/>
              </a:solidFill>
            </a:endParaRPr>
          </a:p>
        </p:txBody>
      </p:sp>
    </p:spTree>
    <p:extLst>
      <p:ext uri="{BB962C8B-B14F-4D97-AF65-F5344CB8AC3E}">
        <p14:creationId xmlns:p14="http://schemas.microsoft.com/office/powerpoint/2010/main" val="19041951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10" presetClass="exit" presetSubtype="0" fill="hold" nodeType="withEffect">
                                  <p:stCondLst>
                                    <p:cond delay="0"/>
                                  </p:stCondLst>
                                  <p:childTnLst>
                                    <p:animEffect transition="out" filter="fade">
                                      <p:cBhvr>
                                        <p:cTn id="46" dur="500"/>
                                        <p:tgtEl>
                                          <p:spTgt spid="4098"/>
                                        </p:tgtEl>
                                      </p:cBhvr>
                                    </p:animEffect>
                                    <p:set>
                                      <p:cBhvr>
                                        <p:cTn id="47" dur="1" fill="hold">
                                          <p:stCondLst>
                                            <p:cond delay="499"/>
                                          </p:stCondLst>
                                        </p:cTn>
                                        <p:tgtEl>
                                          <p:spTgt spid="4098"/>
                                        </p:tgtEl>
                                        <p:attrNameLst>
                                          <p:attrName>style.visibility</p:attrName>
                                        </p:attrNameLst>
                                      </p:cBhvr>
                                      <p:to>
                                        <p:strVal val="hidden"/>
                                      </p:to>
                                    </p:set>
                                  </p:childTnLst>
                                </p:cTn>
                              </p:par>
                              <p:par>
                                <p:cTn id="48" presetID="2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lumMod val="40000"/>
              <a:lumOff val="60000"/>
            </a:schemeClr>
          </a:solidFill>
        </p:spPr>
        <p:txBody>
          <a:bodyPr/>
          <a:lstStyle/>
          <a:p>
            <a:endParaRPr lang="ru-RU" dirty="0"/>
          </a:p>
        </p:txBody>
      </p:sp>
      <p:sp>
        <p:nvSpPr>
          <p:cNvPr id="4" name="Скругленный прямоугольник 3"/>
          <p:cNvSpPr/>
          <p:nvPr/>
        </p:nvSpPr>
        <p:spPr>
          <a:xfrm>
            <a:off x="2123728" y="260648"/>
            <a:ext cx="4824536" cy="576064"/>
          </a:xfrm>
          <a:prstGeom prst="round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Призвание Симона Петра</a:t>
            </a:r>
            <a:endParaRPr lang="ru-RU" sz="2400" b="1" dirty="0">
              <a:solidFill>
                <a:schemeClr val="tx1"/>
              </a:solidFill>
            </a:endParaRPr>
          </a:p>
        </p:txBody>
      </p:sp>
      <p:sp>
        <p:nvSpPr>
          <p:cNvPr id="5" name="Прямоугольник 4"/>
          <p:cNvSpPr/>
          <p:nvPr/>
        </p:nvSpPr>
        <p:spPr>
          <a:xfrm>
            <a:off x="342925" y="175420"/>
            <a:ext cx="8496944" cy="1296144"/>
          </a:xfrm>
          <a:prstGeom prst="rect">
            <a:avLst/>
          </a:prstGeom>
          <a:solidFill>
            <a:schemeClr val="accent3">
              <a:lumMod val="75000"/>
              <a:alpha val="72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b="1" dirty="0" smtClean="0">
                <a:solidFill>
                  <a:schemeClr val="tx1"/>
                </a:solidFill>
              </a:rPr>
              <a:t>40-42 ст.: «Один </a:t>
            </a:r>
            <a:r>
              <a:rPr lang="ru-RU" b="1" dirty="0">
                <a:solidFill>
                  <a:schemeClr val="tx1"/>
                </a:solidFill>
              </a:rPr>
              <a:t>из двух, слышавших от Иоанна об Иисусе и последовавших за Ним, был Андрей, брат Симона Петра</a:t>
            </a:r>
            <a:r>
              <a:rPr lang="ru-RU" b="1" dirty="0" smtClean="0">
                <a:solidFill>
                  <a:schemeClr val="tx1"/>
                </a:solidFill>
              </a:rPr>
              <a:t>. Он </a:t>
            </a:r>
            <a:r>
              <a:rPr lang="ru-RU" b="1" dirty="0">
                <a:solidFill>
                  <a:schemeClr val="tx1"/>
                </a:solidFill>
              </a:rPr>
              <a:t>первый находит брата своего Симона и говорит ему: мы нашли Мессию, что значит: Христос</a:t>
            </a:r>
            <a:r>
              <a:rPr lang="ru-RU" b="1" dirty="0" smtClean="0">
                <a:solidFill>
                  <a:schemeClr val="tx1"/>
                </a:solidFill>
              </a:rPr>
              <a:t>; и </a:t>
            </a:r>
            <a:r>
              <a:rPr lang="ru-RU" b="1" dirty="0">
                <a:solidFill>
                  <a:schemeClr val="tx1"/>
                </a:solidFill>
              </a:rPr>
              <a:t>привел его к Иисусу. Иисус же, взглянув на него, сказал: ты — Симон, сын Ионин; ты наречешься </a:t>
            </a:r>
            <a:r>
              <a:rPr lang="ru-RU" b="1" dirty="0" err="1">
                <a:solidFill>
                  <a:schemeClr val="tx1"/>
                </a:solidFill>
              </a:rPr>
              <a:t>Кифа</a:t>
            </a:r>
            <a:r>
              <a:rPr lang="ru-RU" b="1" dirty="0">
                <a:solidFill>
                  <a:schemeClr val="tx1"/>
                </a:solidFill>
              </a:rPr>
              <a:t>, что значит: камень </a:t>
            </a:r>
            <a:r>
              <a:rPr lang="ru-RU" b="1" dirty="0" smtClean="0">
                <a:solidFill>
                  <a:schemeClr val="tx1"/>
                </a:solidFill>
              </a:rPr>
              <a:t>Петр».</a:t>
            </a:r>
            <a:endParaRPr lang="ru-RU" b="1" dirty="0">
              <a:solidFill>
                <a:schemeClr val="tx1"/>
              </a:solidFill>
            </a:endParaRPr>
          </a:p>
        </p:txBody>
      </p:sp>
      <p:pic>
        <p:nvPicPr>
          <p:cNvPr id="5122" name="Picture 2" descr="I:\лекции по Н. З\7\P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32620"/>
            <a:ext cx="4248472" cy="5143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3" name="Picture 3" descr="I:\лекции по Н. З\7\icon_shigri_andrey_pervozvannu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25" y="1839236"/>
            <a:ext cx="3902076" cy="4730750"/>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148064" y="1839236"/>
            <a:ext cx="3816424" cy="12297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«Умолчал об имени другого, или потому что он не был известен и знаменит, или потому что это был сам пишущий, как говорят </a:t>
            </a:r>
            <a:r>
              <a:rPr lang="ru-RU" sz="1600" b="1" i="1" dirty="0" smtClean="0">
                <a:solidFill>
                  <a:schemeClr val="tx1"/>
                </a:solidFill>
              </a:rPr>
              <a:t>некоторые»</a:t>
            </a:r>
            <a:endParaRPr lang="ru-RU" sz="1600" b="1" i="1" dirty="0">
              <a:solidFill>
                <a:schemeClr val="tx1"/>
              </a:solidFill>
            </a:endParaRPr>
          </a:p>
        </p:txBody>
      </p:sp>
      <p:sp>
        <p:nvSpPr>
          <p:cNvPr id="7" name="Скругленный прямоугольник 6"/>
          <p:cNvSpPr/>
          <p:nvPr/>
        </p:nvSpPr>
        <p:spPr>
          <a:xfrm>
            <a:off x="5148064" y="3933056"/>
            <a:ext cx="3888432"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Христос</a:t>
            </a:r>
            <a:r>
              <a:rPr lang="ru-RU" sz="1600" b="1" dirty="0" smtClean="0">
                <a:solidFill>
                  <a:schemeClr val="tx1"/>
                </a:solidFill>
              </a:rPr>
              <a:t>, </a:t>
            </a:r>
            <a:r>
              <a:rPr lang="ru-RU" sz="1600" b="1" dirty="0">
                <a:solidFill>
                  <a:schemeClr val="tx1"/>
                </a:solidFill>
              </a:rPr>
              <a:t>в настоящем случае не менял Симону </a:t>
            </a:r>
            <a:r>
              <a:rPr lang="ru-RU" sz="1600" b="1" dirty="0" smtClean="0">
                <a:solidFill>
                  <a:schemeClr val="tx1"/>
                </a:solidFill>
              </a:rPr>
              <a:t>имени. Этим Он предсказывал </a:t>
            </a:r>
            <a:r>
              <a:rPr lang="ru-RU" sz="1600" b="1" dirty="0">
                <a:solidFill>
                  <a:schemeClr val="tx1"/>
                </a:solidFill>
              </a:rPr>
              <a:t>Симону только великое будущее. Поэтому-то Симон, из благоговения к Господу приняв новое имя Петр, не оставил и прежнего, называясь до конца жизни своей Симоном Петром</a:t>
            </a:r>
          </a:p>
        </p:txBody>
      </p:sp>
    </p:spTree>
    <p:extLst>
      <p:ext uri="{BB962C8B-B14F-4D97-AF65-F5344CB8AC3E}">
        <p14:creationId xmlns:p14="http://schemas.microsoft.com/office/powerpoint/2010/main" val="29875635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22" dur="1000" fill="hold"/>
                                        <p:tgtEl>
                                          <p:spTgt spid="5122"/>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10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44" presetClass="path" presetSubtype="0" accel="50000" decel="50000" fill="hold" nodeType="clickEffect">
                                  <p:stCondLst>
                                    <p:cond delay="0"/>
                                  </p:stCondLst>
                                  <p:childTnLst>
                                    <p:animMotion origin="layout" path="M -0.19288 0.01297 L -0.0743 -0.0419 C -0.0493 -0.0544 -0.01232 -0.06041 0.02639 -0.06041 C 0.07084 -0.06041 0.10591 -0.0544 0.13091 -0.0419 L 0.25 0.01297 " pathEditMode="relative" rAng="0" ptsTypes="FffFF">
                                      <p:cBhvr>
                                        <p:cTn id="29" dur="1000" spd="-100000" fill="hold"/>
                                        <p:tgtEl>
                                          <p:spTgt spid="5122"/>
                                        </p:tgtEl>
                                        <p:attrNameLst>
                                          <p:attrName>ppt_x</p:attrName>
                                          <p:attrName>ppt_y</p:attrName>
                                        </p:attrNameLst>
                                      </p:cBhvr>
                                      <p:rCtr x="22135" y="-3681"/>
                                    </p:animMotion>
                                  </p:childTnLst>
                                </p:cTn>
                              </p:par>
                              <p:par>
                                <p:cTn id="30" presetID="10" presetClass="exit" presetSubtype="0" fill="hold" nodeType="withEffect">
                                  <p:stCondLst>
                                    <p:cond delay="0"/>
                                  </p:stCondLst>
                                  <p:childTnLst>
                                    <p:animEffect transition="out" filter="fade">
                                      <p:cBhvr>
                                        <p:cTn id="31" dur="1000"/>
                                        <p:tgtEl>
                                          <p:spTgt spid="5123"/>
                                        </p:tgtEl>
                                      </p:cBhvr>
                                    </p:animEffect>
                                    <p:set>
                                      <p:cBhvr>
                                        <p:cTn id="32" dur="1" fill="hold">
                                          <p:stCondLst>
                                            <p:cond delay="999"/>
                                          </p:stCondLst>
                                        </p:cTn>
                                        <p:tgtEl>
                                          <p:spTgt spid="51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0">
            <a:scrgbClr r="0" g="0" b="0"/>
          </a:lnRef>
          <a:fillRef idx="1003">
            <a:schemeClr val="lt1"/>
          </a:fillRef>
          <a:effectRef idx="0">
            <a:scrgbClr r="0" g="0" b="0"/>
          </a:effectRef>
          <a:fontRef idx="major"/>
        </p:style>
        <p:txBody>
          <a:bodyPr/>
          <a:lstStyle/>
          <a:p>
            <a:endParaRPr lang="ru-RU" dirty="0"/>
          </a:p>
        </p:txBody>
      </p:sp>
      <p:sp>
        <p:nvSpPr>
          <p:cNvPr id="4" name="Скругленный прямоугольник 3"/>
          <p:cNvSpPr/>
          <p:nvPr/>
        </p:nvSpPr>
        <p:spPr>
          <a:xfrm>
            <a:off x="323528" y="179959"/>
            <a:ext cx="8496944"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nSpc>
                <a:spcPct val="80000"/>
              </a:lnSpc>
            </a:pPr>
            <a:r>
              <a:rPr lang="ru-RU" sz="2400" b="1" dirty="0" smtClean="0">
                <a:solidFill>
                  <a:schemeClr val="tx1"/>
                </a:solidFill>
              </a:rPr>
              <a:t>43-44 ст.: «На </a:t>
            </a:r>
            <a:r>
              <a:rPr lang="ru-RU" sz="2400" b="1" dirty="0">
                <a:solidFill>
                  <a:schemeClr val="tx1"/>
                </a:solidFill>
              </a:rPr>
              <a:t>другой день Иисус восхотел идти в Галилею, и находит Филиппа и говорит ему: иди за Мною</a:t>
            </a:r>
            <a:r>
              <a:rPr lang="ru-RU" sz="2400" b="1" dirty="0" smtClean="0">
                <a:solidFill>
                  <a:schemeClr val="tx1"/>
                </a:solidFill>
              </a:rPr>
              <a:t>. Филипп </a:t>
            </a:r>
            <a:r>
              <a:rPr lang="ru-RU" sz="2400" b="1" dirty="0">
                <a:solidFill>
                  <a:schemeClr val="tx1"/>
                </a:solidFill>
              </a:rPr>
              <a:t>же был из </a:t>
            </a:r>
            <a:r>
              <a:rPr lang="ru-RU" sz="2400" b="1" dirty="0" err="1">
                <a:solidFill>
                  <a:schemeClr val="tx1"/>
                </a:solidFill>
              </a:rPr>
              <a:t>Вифсаиды</a:t>
            </a:r>
            <a:r>
              <a:rPr lang="ru-RU" sz="2400" b="1" dirty="0">
                <a:solidFill>
                  <a:schemeClr val="tx1"/>
                </a:solidFill>
              </a:rPr>
              <a:t>, из одного города с Андреем и </a:t>
            </a:r>
            <a:r>
              <a:rPr lang="ru-RU" sz="2400" b="1" dirty="0" smtClean="0">
                <a:solidFill>
                  <a:schemeClr val="tx1"/>
                </a:solidFill>
              </a:rPr>
              <a:t>Петром».</a:t>
            </a:r>
            <a:endParaRPr lang="ru-RU" sz="2400" b="1" dirty="0">
              <a:solidFill>
                <a:schemeClr val="tx1"/>
              </a:solidFill>
            </a:endParaRPr>
          </a:p>
        </p:txBody>
      </p:sp>
      <p:sp>
        <p:nvSpPr>
          <p:cNvPr id="5" name="Скругленный прямоугольник 4"/>
          <p:cNvSpPr/>
          <p:nvPr/>
        </p:nvSpPr>
        <p:spPr>
          <a:xfrm>
            <a:off x="2627784" y="167730"/>
            <a:ext cx="388843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tx1"/>
                </a:solidFill>
              </a:rPr>
              <a:t>Призвание Филиппа</a:t>
            </a:r>
            <a:endParaRPr lang="ru-RU" sz="2400" b="1" dirty="0">
              <a:solidFill>
                <a:schemeClr val="tx1"/>
              </a:solidFill>
            </a:endParaRPr>
          </a:p>
        </p:txBody>
      </p:sp>
      <p:pic>
        <p:nvPicPr>
          <p:cNvPr id="6146" name="Picture 2" descr="I:\лекции по Н. З\7\2_(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5793195" cy="4833179"/>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940152" y="1844824"/>
            <a:ext cx="3096344" cy="24482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a:t>
            </a:r>
            <a:r>
              <a:rPr lang="ru-RU" sz="1600" b="1" dirty="0">
                <a:solidFill>
                  <a:schemeClr val="tx1"/>
                </a:solidFill>
              </a:rPr>
              <a:t>Златоуст: </a:t>
            </a:r>
            <a:r>
              <a:rPr lang="ru-RU" sz="1600" b="1" i="1" dirty="0" smtClean="0">
                <a:solidFill>
                  <a:schemeClr val="tx1"/>
                </a:solidFill>
              </a:rPr>
              <a:t>«Вероятно</a:t>
            </a:r>
            <a:r>
              <a:rPr lang="ru-RU" sz="1600" b="1" i="1" dirty="0">
                <a:solidFill>
                  <a:schemeClr val="tx1"/>
                </a:solidFill>
              </a:rPr>
              <a:t>, Филипп последовал за Христом, увидев и спутников Петра и услышав (о Христе) от Иоанна. Вероятно также, и глас Христов произвел в нем свое действие. Христос знал, кто будет для Него </a:t>
            </a:r>
            <a:r>
              <a:rPr lang="ru-RU" sz="1600" b="1" i="1" dirty="0" err="1" smtClean="0">
                <a:solidFill>
                  <a:schemeClr val="tx1"/>
                </a:solidFill>
              </a:rPr>
              <a:t>благопотребен</a:t>
            </a:r>
            <a:r>
              <a:rPr lang="ru-RU" sz="1600" b="1" i="1" dirty="0" smtClean="0">
                <a:solidFill>
                  <a:schemeClr val="tx1"/>
                </a:solidFill>
              </a:rPr>
              <a:t>»</a:t>
            </a:r>
            <a:endParaRPr lang="ru-RU" sz="1600" b="1" i="1" dirty="0">
              <a:solidFill>
                <a:schemeClr val="tx1"/>
              </a:solidFill>
            </a:endParaRPr>
          </a:p>
        </p:txBody>
      </p:sp>
      <p:pic>
        <p:nvPicPr>
          <p:cNvPr id="6147" name="Picture 3" descr="I:\лекции по Н. З\7\06897_173_bible-ma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97" y="1476103"/>
            <a:ext cx="3965803" cy="6262664"/>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5652120" y="4437112"/>
            <a:ext cx="3384376" cy="22322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lIns="0" rIns="0" rtlCol="0" anchor="ctr"/>
          <a:lstStyle/>
          <a:p>
            <a:pPr algn="ctr"/>
            <a:r>
              <a:rPr lang="ru-RU" sz="1600" b="1" dirty="0" smtClean="0">
                <a:solidFill>
                  <a:schemeClr val="tx1"/>
                </a:solidFill>
              </a:rPr>
              <a:t>Призвание </a:t>
            </a:r>
            <a:r>
              <a:rPr lang="ru-RU" sz="1600" b="1" dirty="0">
                <a:solidFill>
                  <a:schemeClr val="tx1"/>
                </a:solidFill>
              </a:rPr>
              <a:t>Филиппа, как и других учеников, в этот раз не было еще призванием их к постоянному следованию за Христом или тем более призванием к апостольскому служению. Ученики после того первого призвания еще уходили домой и временами занимались своими делами </a:t>
            </a:r>
          </a:p>
        </p:txBody>
      </p:sp>
      <p:sp>
        <p:nvSpPr>
          <p:cNvPr id="8" name="Скругленный прямоугольник 7"/>
          <p:cNvSpPr/>
          <p:nvPr/>
        </p:nvSpPr>
        <p:spPr>
          <a:xfrm>
            <a:off x="5076056" y="2596587"/>
            <a:ext cx="3672408" cy="1840525"/>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«А евангелист говорит, и из какого города он происходил, именно из </a:t>
            </a:r>
            <a:r>
              <a:rPr lang="ru-RU" sz="1600" b="1" i="1" dirty="0" err="1">
                <a:solidFill>
                  <a:schemeClr val="tx1"/>
                </a:solidFill>
              </a:rPr>
              <a:t>Вифсаиды</a:t>
            </a:r>
            <a:r>
              <a:rPr lang="ru-RU" sz="1600" b="1" i="1" dirty="0">
                <a:solidFill>
                  <a:schemeClr val="tx1"/>
                </a:solidFill>
              </a:rPr>
              <a:t>, города малого и незнатного, чтобы ты знал, что немощная мира этого избрал </a:t>
            </a:r>
            <a:r>
              <a:rPr lang="ru-RU" sz="1600" b="1" i="1" dirty="0" smtClean="0">
                <a:solidFill>
                  <a:schemeClr val="tx1"/>
                </a:solidFill>
              </a:rPr>
              <a:t>Бог»</a:t>
            </a:r>
            <a:endParaRPr lang="ru-RU" sz="1600" b="1" i="1" dirty="0">
              <a:solidFill>
                <a:schemeClr val="tx1"/>
              </a:solidFill>
            </a:endParaRPr>
          </a:p>
        </p:txBody>
      </p:sp>
    </p:spTree>
    <p:extLst>
      <p:ext uri="{BB962C8B-B14F-4D97-AF65-F5344CB8AC3E}">
        <p14:creationId xmlns:p14="http://schemas.microsoft.com/office/powerpoint/2010/main" val="3339098837"/>
      </p:ext>
    </p:extLst>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750"/>
                                        <p:tgtEl>
                                          <p:spTgt spid="6"/>
                                        </p:tgtEl>
                                      </p:cBhvr>
                                    </p:animEffect>
                                  </p:childTnLst>
                                </p:cTn>
                              </p:par>
                              <p:par>
                                <p:cTn id="24" presetID="37" presetClass="path" presetSubtype="0" accel="50000" decel="50000" fill="hold" nodeType="withEffect">
                                  <p:stCondLst>
                                    <p:cond delay="0"/>
                                  </p:stCondLst>
                                  <p:childTnLst>
                                    <p:animMotion origin="layout" path="M -0.11198 0.00463 L -0.04496 0.04352 C -0.0309 0.05232 -0.00989 0.05718 0.01198 0.05718 C 0.03698 0.05718 0.05695 0.05232 0.07101 0.04352 L 0.13802 0.00463 " pathEditMode="relative" rAng="0" ptsTypes="FffFF">
                                      <p:cBhvr>
                                        <p:cTn id="25" dur="750" spd="-100000" fill="hold"/>
                                        <p:tgtEl>
                                          <p:spTgt spid="6146"/>
                                        </p:tgtEl>
                                        <p:attrNameLst>
                                          <p:attrName>ppt_x</p:attrName>
                                          <p:attrName>ppt_y</p:attrName>
                                        </p:attrNameLst>
                                      </p:cBhvr>
                                      <p:rCtr x="12500" y="2616"/>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par>
                                <p:cTn id="36" presetID="10" presetClass="exit" presetSubtype="0" fill="hold" nodeType="withEffect">
                                  <p:stCondLst>
                                    <p:cond delay="0"/>
                                  </p:stCondLst>
                                  <p:childTnLst>
                                    <p:animEffect transition="out" filter="fade">
                                      <p:cBhvr>
                                        <p:cTn id="37" dur="500"/>
                                        <p:tgtEl>
                                          <p:spTgt spid="6146"/>
                                        </p:tgtEl>
                                      </p:cBhvr>
                                    </p:animEffect>
                                    <p:set>
                                      <p:cBhvr>
                                        <p:cTn id="38" dur="1" fill="hold">
                                          <p:stCondLst>
                                            <p:cond delay="499"/>
                                          </p:stCondLst>
                                        </p:cTn>
                                        <p:tgtEl>
                                          <p:spTgt spid="614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835696" y="188640"/>
            <a:ext cx="5184576" cy="4320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tx1"/>
                </a:solidFill>
              </a:rPr>
              <a:t>Призвание </a:t>
            </a:r>
            <a:r>
              <a:rPr lang="ru-RU" sz="2400" b="1" dirty="0" err="1" smtClean="0">
                <a:solidFill>
                  <a:schemeClr val="tx1"/>
                </a:solidFill>
              </a:rPr>
              <a:t>Нафанаила</a:t>
            </a:r>
            <a:endParaRPr lang="ru-RU" sz="2400" b="1" dirty="0">
              <a:solidFill>
                <a:schemeClr val="tx1"/>
              </a:solidFill>
            </a:endParaRPr>
          </a:p>
        </p:txBody>
      </p:sp>
      <p:pic>
        <p:nvPicPr>
          <p:cNvPr id="8" name="Picture 2" descr="I:\лекции по Н. З\7\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830773"/>
            <a:ext cx="4464496" cy="57532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6804248" y="1556792"/>
            <a:ext cx="2232248"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1"/>
                </a:solidFill>
              </a:rPr>
              <a:t>У синоптиков среди 12 учеников нет имени </a:t>
            </a:r>
            <a:r>
              <a:rPr lang="ru-RU" sz="1600" b="1" dirty="0" err="1" smtClean="0">
                <a:solidFill>
                  <a:schemeClr val="tx1"/>
                </a:solidFill>
              </a:rPr>
              <a:t>Нафанаила</a:t>
            </a:r>
            <a:r>
              <a:rPr lang="ru-RU" sz="1600" b="1" dirty="0" smtClean="0">
                <a:solidFill>
                  <a:schemeClr val="tx1"/>
                </a:solidFill>
              </a:rPr>
              <a:t>, считается, что там он называется Варфоломеем</a:t>
            </a:r>
            <a:endParaRPr lang="ru-RU" sz="1600" b="1" dirty="0">
              <a:solidFill>
                <a:schemeClr val="tx1"/>
              </a:solidFill>
            </a:endParaRPr>
          </a:p>
        </p:txBody>
      </p:sp>
      <p:sp>
        <p:nvSpPr>
          <p:cNvPr id="7" name="Скругленный прямоугольник 6"/>
          <p:cNvSpPr/>
          <p:nvPr/>
        </p:nvSpPr>
        <p:spPr>
          <a:xfrm>
            <a:off x="6804248" y="3429000"/>
            <a:ext cx="2232248"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1"/>
                </a:solidFill>
              </a:rPr>
              <a:t>Варфоломей – то есть «сын» «</a:t>
            </a:r>
            <a:r>
              <a:rPr lang="ru-RU" sz="1600" b="1" dirty="0" err="1" smtClean="0">
                <a:solidFill>
                  <a:schemeClr val="tx1"/>
                </a:solidFill>
              </a:rPr>
              <a:t>Птоломея</a:t>
            </a:r>
            <a:r>
              <a:rPr lang="ru-RU" sz="1600" b="1" dirty="0" smtClean="0">
                <a:solidFill>
                  <a:schemeClr val="tx1"/>
                </a:solidFill>
              </a:rPr>
              <a:t>»</a:t>
            </a:r>
            <a:endParaRPr lang="ru-RU" sz="1600" b="1" dirty="0">
              <a:solidFill>
                <a:schemeClr val="tx1"/>
              </a:solidFill>
            </a:endParaRPr>
          </a:p>
        </p:txBody>
      </p:sp>
      <p:sp>
        <p:nvSpPr>
          <p:cNvPr id="9" name="Скругленный прямоугольник 8"/>
          <p:cNvSpPr/>
          <p:nvPr/>
        </p:nvSpPr>
        <p:spPr>
          <a:xfrm>
            <a:off x="6804248" y="4365104"/>
            <a:ext cx="2232248"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1"/>
                </a:solidFill>
              </a:rPr>
              <a:t>А </a:t>
            </a:r>
            <a:r>
              <a:rPr lang="ru-RU" sz="1600" b="1" dirty="0" err="1" smtClean="0">
                <a:solidFill>
                  <a:schemeClr val="tx1"/>
                </a:solidFill>
              </a:rPr>
              <a:t>Нафанаил</a:t>
            </a:r>
            <a:r>
              <a:rPr lang="ru-RU" sz="1600" b="1" dirty="0" smtClean="0">
                <a:solidFill>
                  <a:schemeClr val="tx1"/>
                </a:solidFill>
              </a:rPr>
              <a:t> –личное имя апостола</a:t>
            </a:r>
            <a:endParaRPr lang="ru-RU" sz="1600" b="1" dirty="0">
              <a:solidFill>
                <a:schemeClr val="tx1"/>
              </a:solidFill>
            </a:endParaRPr>
          </a:p>
        </p:txBody>
      </p:sp>
    </p:spTree>
    <p:extLst>
      <p:ext uri="{BB962C8B-B14F-4D97-AF65-F5344CB8AC3E}">
        <p14:creationId xmlns:p14="http://schemas.microsoft.com/office/powerpoint/2010/main" val="39743992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22" presetClass="entr" presetSubtype="4"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5377</Words>
  <Application>Microsoft Office PowerPoint</Application>
  <PresentationFormat>Экран (4:3)</PresentationFormat>
  <Paragraphs>171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Лекция 7. Начало общественного служения Господа Иисуса Христа. Христос на первой Пасхе в Иерусалиме.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7. </dc:title>
  <dc:creator>1</dc:creator>
  <cp:lastModifiedBy>1</cp:lastModifiedBy>
  <cp:revision>51</cp:revision>
  <dcterms:created xsi:type="dcterms:W3CDTF">2013-11-08T08:53:58Z</dcterms:created>
  <dcterms:modified xsi:type="dcterms:W3CDTF">2013-11-08T18:37:24Z</dcterms:modified>
</cp:coreProperties>
</file>