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65" r:id="rId4"/>
    <p:sldId id="266" r:id="rId5"/>
    <p:sldId id="267" r:id="rId6"/>
    <p:sldId id="278" r:id="rId7"/>
    <p:sldId id="281" r:id="rId8"/>
    <p:sldId id="282" r:id="rId9"/>
    <p:sldId id="283" r:id="rId10"/>
    <p:sldId id="257" r:id="rId11"/>
    <p:sldId id="270" r:id="rId12"/>
    <p:sldId id="276" r:id="rId13"/>
    <p:sldId id="269" r:id="rId14"/>
    <p:sldId id="277" r:id="rId15"/>
    <p:sldId id="271" r:id="rId16"/>
    <p:sldId id="272" r:id="rId17"/>
    <p:sldId id="279" r:id="rId18"/>
    <p:sldId id="285" r:id="rId19"/>
    <p:sldId id="286" r:id="rId20"/>
    <p:sldId id="273" r:id="rId21"/>
    <p:sldId id="274" r:id="rId22"/>
    <p:sldId id="280" r:id="rId23"/>
    <p:sldId id="262" r:id="rId24"/>
    <p:sldId id="284" r:id="rId25"/>
    <p:sldId id="287" r:id="rId2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ABFCF23-3B69-468F-B69F-88F6DE6A72F2}" styleName="Средний стиль 1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72" y="-42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18.10.2013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18.10.2013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18.10.2013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18.10.2013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18.10.2013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18.10.2013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18.10.2013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18.10.2013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18.10.2013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18.10.2013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18.10.2013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18.10.2013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0"/>
            <a:ext cx="9144000" cy="6858000"/>
          </a:xfrm>
        </p:spPr>
        <p:txBody>
          <a:bodyPr tIns="2412000" anchor="t" anchorCtr="0">
            <a:normAutofit/>
          </a:bodyPr>
          <a:lstStyle/>
          <a:p>
            <a:r>
              <a:rPr lang="ru-RU" sz="4000" b="1" dirty="0" smtClean="0"/>
              <a:t>Лекция 5. Деятельность Иоанна Крестителя. Свидетельство и Христе</a:t>
            </a:r>
            <a:endParaRPr lang="ru-RU" sz="4000" b="1" dirty="0"/>
          </a:p>
        </p:txBody>
      </p:sp>
    </p:spTree>
    <p:extLst>
      <p:ext uri="{BB962C8B-B14F-4D97-AF65-F5344CB8AC3E}">
        <p14:creationId xmlns:p14="http://schemas.microsoft.com/office/powerpoint/2010/main" val="3642914190"/>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44000" cy="6858000"/>
          </a:xfrm>
        </p:spPr>
        <p:txBody>
          <a:bodyPr lIns="360000" tIns="180000" rIns="360000" bIns="180000">
            <a:normAutofit fontScale="70000" lnSpcReduction="20000"/>
          </a:bodyPr>
          <a:lstStyle/>
          <a:p>
            <a:pPr marL="0" indent="0" algn="ctr">
              <a:spcBef>
                <a:spcPts val="0"/>
              </a:spcBef>
              <a:buNone/>
            </a:pPr>
            <a:r>
              <a:rPr lang="ru-RU" b="1" dirty="0" smtClean="0"/>
              <a:t>Мф. 3, 1-12:</a:t>
            </a:r>
          </a:p>
          <a:p>
            <a:pPr marL="0" indent="0">
              <a:spcBef>
                <a:spcPts val="0"/>
              </a:spcBef>
              <a:buNone/>
            </a:pPr>
            <a:r>
              <a:rPr lang="ru-RU" b="1" dirty="0" smtClean="0"/>
              <a:t>1. В </a:t>
            </a:r>
            <a:r>
              <a:rPr lang="ru-RU" b="1" dirty="0"/>
              <a:t>те дни приходит Иоанн Креститель и проповедует в пустыне Иудейской </a:t>
            </a:r>
            <a:endParaRPr lang="ru-RU" b="1" dirty="0" smtClean="0"/>
          </a:p>
          <a:p>
            <a:pPr marL="0" indent="0">
              <a:spcBef>
                <a:spcPts val="0"/>
              </a:spcBef>
              <a:buNone/>
            </a:pPr>
            <a:r>
              <a:rPr lang="ru-RU" b="1" dirty="0" smtClean="0"/>
              <a:t>2. </a:t>
            </a:r>
            <a:r>
              <a:rPr lang="ru-RU" b="1" dirty="0"/>
              <a:t>и говорит: покайтесь, ибо приблизилось Царство Небесное. </a:t>
            </a:r>
            <a:endParaRPr lang="ru-RU" b="1" dirty="0" smtClean="0"/>
          </a:p>
          <a:p>
            <a:pPr marL="0" indent="0">
              <a:spcBef>
                <a:spcPts val="0"/>
              </a:spcBef>
              <a:buNone/>
            </a:pPr>
            <a:r>
              <a:rPr lang="ru-RU" b="1" dirty="0" smtClean="0"/>
              <a:t>3. </a:t>
            </a:r>
            <a:r>
              <a:rPr lang="ru-RU" b="1" dirty="0"/>
              <a:t>Ибо он тот, о котором сказал пророк Исаия: глас вопиющего в пустыне: приготовьте путь Господу, прямыми сделайте стези Ему. </a:t>
            </a:r>
            <a:endParaRPr lang="ru-RU" b="1" dirty="0" smtClean="0"/>
          </a:p>
          <a:p>
            <a:pPr marL="0" indent="0">
              <a:spcBef>
                <a:spcPts val="0"/>
              </a:spcBef>
              <a:buNone/>
            </a:pPr>
            <a:r>
              <a:rPr lang="ru-RU" b="1" dirty="0" smtClean="0"/>
              <a:t>4. Сам </a:t>
            </a:r>
            <a:r>
              <a:rPr lang="ru-RU" b="1" dirty="0"/>
              <a:t>же Иоанн имел одежду из верблюжьего волоса и пояс кожаный на чреслах своих, а </a:t>
            </a:r>
            <a:r>
              <a:rPr lang="ru-RU" b="1" dirty="0" err="1"/>
              <a:t>пищею</a:t>
            </a:r>
            <a:r>
              <a:rPr lang="ru-RU" b="1" dirty="0"/>
              <a:t> его были акриды и дикий мед. </a:t>
            </a:r>
            <a:endParaRPr lang="ru-RU" b="1" dirty="0" smtClean="0"/>
          </a:p>
          <a:p>
            <a:pPr marL="0" indent="0">
              <a:spcBef>
                <a:spcPts val="0"/>
              </a:spcBef>
              <a:buNone/>
            </a:pPr>
            <a:r>
              <a:rPr lang="ru-RU" b="1" dirty="0" smtClean="0"/>
              <a:t>5. </a:t>
            </a:r>
            <a:r>
              <a:rPr lang="ru-RU" b="1" dirty="0"/>
              <a:t>Тогда Иерусалим и вся Иудея и вся окрестность Иорданская выходили к нему </a:t>
            </a:r>
            <a:endParaRPr lang="ru-RU" b="1" dirty="0" smtClean="0"/>
          </a:p>
          <a:p>
            <a:pPr marL="0" indent="0">
              <a:spcBef>
                <a:spcPts val="0"/>
              </a:spcBef>
              <a:buNone/>
            </a:pPr>
            <a:r>
              <a:rPr lang="ru-RU" b="1" dirty="0" smtClean="0"/>
              <a:t>6. </a:t>
            </a:r>
            <a:r>
              <a:rPr lang="ru-RU" b="1" dirty="0"/>
              <a:t>и крестились от него в Иордане, исповедуя грехи свои. </a:t>
            </a:r>
            <a:endParaRPr lang="ru-RU" b="1" dirty="0" smtClean="0"/>
          </a:p>
          <a:p>
            <a:pPr marL="0" indent="0">
              <a:spcBef>
                <a:spcPts val="0"/>
              </a:spcBef>
              <a:buNone/>
            </a:pPr>
            <a:r>
              <a:rPr lang="ru-RU" b="1" dirty="0" smtClean="0"/>
              <a:t>7. </a:t>
            </a:r>
            <a:r>
              <a:rPr lang="ru-RU" b="1" dirty="0"/>
              <a:t>Увидев же Иоанн многих фарисеев и саддукеев, идущих к нему креститься, сказал им: порождения </a:t>
            </a:r>
            <a:r>
              <a:rPr lang="ru-RU" b="1" dirty="0" err="1"/>
              <a:t>ехиднины</a:t>
            </a:r>
            <a:r>
              <a:rPr lang="ru-RU" b="1" dirty="0"/>
              <a:t>! кто внушил вам бежать от будущего гнева? </a:t>
            </a:r>
            <a:endParaRPr lang="ru-RU" b="1" dirty="0" smtClean="0"/>
          </a:p>
          <a:p>
            <a:pPr marL="0" indent="0">
              <a:spcBef>
                <a:spcPts val="0"/>
              </a:spcBef>
              <a:buNone/>
            </a:pPr>
            <a:r>
              <a:rPr lang="ru-RU" b="1" dirty="0" smtClean="0"/>
              <a:t>8. </a:t>
            </a:r>
            <a:r>
              <a:rPr lang="ru-RU" b="1" dirty="0"/>
              <a:t>сотворите же достойный плод покаяния </a:t>
            </a:r>
            <a:endParaRPr lang="ru-RU" b="1" dirty="0" smtClean="0"/>
          </a:p>
          <a:p>
            <a:pPr marL="0" indent="0">
              <a:spcBef>
                <a:spcPts val="0"/>
              </a:spcBef>
              <a:buNone/>
            </a:pPr>
            <a:r>
              <a:rPr lang="ru-RU" b="1" dirty="0" smtClean="0"/>
              <a:t>9. </a:t>
            </a:r>
            <a:r>
              <a:rPr lang="ru-RU" b="1" dirty="0"/>
              <a:t>и не думайте говорить в себе: "отец у нас Авраам", ибо говорю вам, что Бог может из камней сих воздвигнуть детей Аврааму. </a:t>
            </a:r>
            <a:endParaRPr lang="ru-RU" b="1" dirty="0" smtClean="0"/>
          </a:p>
          <a:p>
            <a:pPr marL="0" indent="0">
              <a:spcBef>
                <a:spcPts val="0"/>
              </a:spcBef>
              <a:buNone/>
            </a:pPr>
            <a:r>
              <a:rPr lang="ru-RU" b="1" dirty="0" smtClean="0"/>
              <a:t>10. </a:t>
            </a:r>
            <a:r>
              <a:rPr lang="ru-RU" b="1" dirty="0"/>
              <a:t>Уже и секира при корне дерев лежит: всякое дерево, не приносящее доброго плода, срубают и бросают в огонь. </a:t>
            </a:r>
            <a:endParaRPr lang="ru-RU" b="1" dirty="0" smtClean="0"/>
          </a:p>
          <a:p>
            <a:pPr marL="0" indent="0">
              <a:spcBef>
                <a:spcPts val="0"/>
              </a:spcBef>
              <a:buNone/>
            </a:pPr>
            <a:r>
              <a:rPr lang="ru-RU" b="1" dirty="0" smtClean="0"/>
              <a:t>11. </a:t>
            </a:r>
            <a:r>
              <a:rPr lang="ru-RU" b="1" dirty="0"/>
              <a:t>Я крещу вас в воде в покаяние, но Идущий за мною сильнее меня; я не достоин понести обувь Его; Он будет крестить вас Духом Святым и огнем; </a:t>
            </a:r>
            <a:endParaRPr lang="ru-RU" b="1" dirty="0" smtClean="0"/>
          </a:p>
          <a:p>
            <a:pPr marL="0" indent="0">
              <a:spcBef>
                <a:spcPts val="0"/>
              </a:spcBef>
              <a:buNone/>
            </a:pPr>
            <a:r>
              <a:rPr lang="ru-RU" b="1" dirty="0" smtClean="0"/>
              <a:t>12. </a:t>
            </a:r>
            <a:r>
              <a:rPr lang="ru-RU" b="1" dirty="0"/>
              <a:t>лопата Его в руке Его, и Он очистит гумно Свое и соберет пшеницу Свою в житницу, а солому сожжет огнем неугасимым. </a:t>
            </a:r>
          </a:p>
        </p:txBody>
      </p:sp>
    </p:spTree>
    <p:extLst>
      <p:ext uri="{BB962C8B-B14F-4D97-AF65-F5344CB8AC3E}">
        <p14:creationId xmlns:p14="http://schemas.microsoft.com/office/powerpoint/2010/main" val="21102082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pattFill prst="pct70">
          <a:fgClr>
            <a:schemeClr val="accent1"/>
          </a:fgClr>
          <a:bgClr>
            <a:schemeClr val="bg1"/>
          </a:bgClr>
        </a:pattFill>
        <a:effectLst/>
      </p:bgPr>
    </p:bg>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3380665599"/>
              </p:ext>
            </p:extLst>
          </p:nvPr>
        </p:nvGraphicFramePr>
        <p:xfrm>
          <a:off x="323528" y="188640"/>
          <a:ext cx="8568952" cy="1998853"/>
        </p:xfrm>
        <a:graphic>
          <a:graphicData uri="http://schemas.openxmlformats.org/drawingml/2006/table">
            <a:tbl>
              <a:tblPr firstRow="1" bandRow="1">
                <a:tableStyleId>{5C22544A-7EE6-4342-B048-85BDC9FD1C3A}</a:tableStyleId>
              </a:tblPr>
              <a:tblGrid>
                <a:gridCol w="2376264"/>
                <a:gridCol w="6192688"/>
              </a:tblGrid>
              <a:tr h="306022">
                <a:tc>
                  <a:txBody>
                    <a:bodyPr/>
                    <a:lstStyle/>
                    <a:p>
                      <a:pPr algn="ctr"/>
                      <a:r>
                        <a:rPr lang="ru-RU" dirty="0" smtClean="0"/>
                        <a:t>Мф. 3 гл.</a:t>
                      </a:r>
                      <a:endParaRPr lang="ru-RU" dirty="0"/>
                    </a:p>
                  </a:txBody>
                  <a:tcPr/>
                </a:tc>
                <a:tc>
                  <a:txBody>
                    <a:bodyPr/>
                    <a:lstStyle/>
                    <a:p>
                      <a:pPr algn="ctr"/>
                      <a:r>
                        <a:rPr lang="ru-RU" dirty="0" err="1" smtClean="0"/>
                        <a:t>Лк</a:t>
                      </a:r>
                      <a:r>
                        <a:rPr lang="ru-RU" dirty="0" smtClean="0"/>
                        <a:t>.</a:t>
                      </a:r>
                      <a:r>
                        <a:rPr lang="ru-RU" baseline="0" dirty="0" smtClean="0"/>
                        <a:t> 3 гл.</a:t>
                      </a:r>
                      <a:endParaRPr lang="ru-RU" dirty="0"/>
                    </a:p>
                  </a:txBody>
                  <a:tcPr/>
                </a:tc>
              </a:tr>
              <a:tr h="159131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b="1" dirty="0" smtClean="0"/>
                        <a:t>1. В те дни приходит Иоанн Креститель и проповедует в пустыне Иудейской </a:t>
                      </a:r>
                    </a:p>
                    <a:p>
                      <a:endParaRPr lang="ru-RU" dirty="0"/>
                    </a:p>
                  </a:txBody>
                  <a:tcPr/>
                </a:tc>
                <a:tc>
                  <a:txBody>
                    <a:bodyPr/>
                    <a:lstStyle/>
                    <a:p>
                      <a:pPr marL="0" indent="0">
                        <a:lnSpc>
                          <a:spcPct val="80000"/>
                        </a:lnSpc>
                        <a:spcBef>
                          <a:spcPts val="0"/>
                        </a:spcBef>
                        <a:buNone/>
                      </a:pPr>
                      <a:r>
                        <a:rPr lang="ru-RU" sz="1800" b="1" dirty="0" smtClean="0"/>
                        <a:t>1.</a:t>
                      </a:r>
                      <a:r>
                        <a:rPr lang="ru-RU" sz="1800" b="1" baseline="0" dirty="0" smtClean="0"/>
                        <a:t> </a:t>
                      </a:r>
                      <a:r>
                        <a:rPr lang="ru-RU" sz="1800" b="1" dirty="0" smtClean="0"/>
                        <a:t>В пятнадцатый же год правления </a:t>
                      </a:r>
                      <a:r>
                        <a:rPr lang="ru-RU" sz="1800" b="1" dirty="0" err="1" smtClean="0"/>
                        <a:t>Тиверия</a:t>
                      </a:r>
                      <a:r>
                        <a:rPr lang="ru-RU" sz="1800" b="1" dirty="0" smtClean="0"/>
                        <a:t> кесаря, когда Понтий Пилат начальствовал в Иудее, Ирод был </a:t>
                      </a:r>
                      <a:r>
                        <a:rPr lang="ru-RU" sz="1800" b="1" dirty="0" err="1" smtClean="0"/>
                        <a:t>четвертовластником</a:t>
                      </a:r>
                      <a:r>
                        <a:rPr lang="ru-RU" sz="1800" b="1" dirty="0" smtClean="0"/>
                        <a:t> в Галилее, Филипп, брат его, </a:t>
                      </a:r>
                      <a:r>
                        <a:rPr lang="ru-RU" sz="1800" b="1" dirty="0" err="1" smtClean="0"/>
                        <a:t>четвертовластником</a:t>
                      </a:r>
                      <a:r>
                        <a:rPr lang="ru-RU" sz="1800" b="1" dirty="0" smtClean="0"/>
                        <a:t> в </a:t>
                      </a:r>
                      <a:r>
                        <a:rPr lang="ru-RU" sz="1800" b="1" dirty="0" err="1" smtClean="0"/>
                        <a:t>Итурее</a:t>
                      </a:r>
                      <a:r>
                        <a:rPr lang="ru-RU" sz="1800" b="1" dirty="0" smtClean="0"/>
                        <a:t> и </a:t>
                      </a:r>
                      <a:r>
                        <a:rPr lang="ru-RU" sz="1800" b="1" dirty="0" err="1" smtClean="0"/>
                        <a:t>Трахонитской</a:t>
                      </a:r>
                      <a:r>
                        <a:rPr lang="ru-RU" sz="1800" b="1" dirty="0" smtClean="0"/>
                        <a:t> области, а </a:t>
                      </a:r>
                      <a:r>
                        <a:rPr lang="ru-RU" sz="1800" b="1" dirty="0" err="1" smtClean="0"/>
                        <a:t>Лисаний</a:t>
                      </a:r>
                      <a:r>
                        <a:rPr lang="ru-RU" sz="1800" b="1" dirty="0" smtClean="0"/>
                        <a:t> </a:t>
                      </a:r>
                      <a:r>
                        <a:rPr lang="ru-RU" sz="1800" b="1" dirty="0" err="1" smtClean="0"/>
                        <a:t>четвертовластником</a:t>
                      </a:r>
                      <a:r>
                        <a:rPr lang="ru-RU" sz="1800" b="1" dirty="0" smtClean="0"/>
                        <a:t> в </a:t>
                      </a:r>
                      <a:r>
                        <a:rPr lang="ru-RU" sz="1800" b="1" dirty="0" err="1" smtClean="0"/>
                        <a:t>Авилинее</a:t>
                      </a:r>
                      <a:r>
                        <a:rPr lang="ru-RU" sz="1800" b="1" dirty="0" smtClean="0"/>
                        <a:t>, </a:t>
                      </a:r>
                    </a:p>
                    <a:p>
                      <a:pPr marL="0" indent="0">
                        <a:lnSpc>
                          <a:spcPct val="80000"/>
                        </a:lnSpc>
                        <a:spcBef>
                          <a:spcPts val="0"/>
                        </a:spcBef>
                        <a:buNone/>
                      </a:pPr>
                      <a:r>
                        <a:rPr lang="ru-RU" sz="1800" b="1" dirty="0" smtClean="0"/>
                        <a:t> 2. при первосвященниках Анне и </a:t>
                      </a:r>
                      <a:r>
                        <a:rPr lang="ru-RU" sz="1800" b="1" dirty="0" err="1" smtClean="0"/>
                        <a:t>Каиафе</a:t>
                      </a:r>
                      <a:r>
                        <a:rPr lang="ru-RU" sz="1800" b="1" dirty="0" smtClean="0"/>
                        <a:t>, был глагол Божий к Иоанну, сыну </a:t>
                      </a:r>
                      <a:r>
                        <a:rPr lang="ru-RU" sz="1800" b="1" dirty="0" err="1" smtClean="0"/>
                        <a:t>Захарии</a:t>
                      </a:r>
                      <a:r>
                        <a:rPr lang="ru-RU" sz="1800" b="1" dirty="0" smtClean="0"/>
                        <a:t>, в пустыне. </a:t>
                      </a:r>
                      <a:endParaRPr lang="ru-RU" dirty="0"/>
                    </a:p>
                  </a:txBody>
                  <a:tcPr/>
                </a:tc>
              </a:tr>
            </a:tbl>
          </a:graphicData>
        </a:graphic>
      </p:graphicFrame>
      <p:pic>
        <p:nvPicPr>
          <p:cNvPr id="5" name="Picture 2" descr="E:\Новый Завет\Карты\Палестина в эпоху Христа.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052736"/>
            <a:ext cx="5112568" cy="7014265"/>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a:extLst>
            <a:ext uri="{909E8E84-426E-40DD-AFC4-6F175D3DCCD1}">
              <a14:hiddenFill xmlns:a14="http://schemas.microsoft.com/office/drawing/2010/main">
                <a:solidFill>
                  <a:srgbClr val="FFFFFF"/>
                </a:solidFill>
              </a14:hiddenFill>
            </a:ext>
          </a:extLst>
        </p:spPr>
      </p:pic>
      <p:pic>
        <p:nvPicPr>
          <p:cNvPr id="1026" name="Picture 2" descr="I:\лекции по Н. З\5\Лисаний.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04" y="2667146"/>
            <a:ext cx="5706700" cy="378544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4572000" y="4040745"/>
            <a:ext cx="4320480" cy="2484599"/>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ru-RU" b="1" dirty="0">
                <a:solidFill>
                  <a:schemeClr val="tx1"/>
                </a:solidFill>
              </a:rPr>
              <a:t>Противники достоверности Евангелии говорят, что </a:t>
            </a:r>
            <a:r>
              <a:rPr lang="ru-RU" b="1" dirty="0" err="1">
                <a:solidFill>
                  <a:schemeClr val="tx1"/>
                </a:solidFill>
              </a:rPr>
              <a:t>Лисаний</a:t>
            </a:r>
            <a:r>
              <a:rPr lang="ru-RU" b="1" dirty="0">
                <a:solidFill>
                  <a:schemeClr val="tx1"/>
                </a:solidFill>
              </a:rPr>
              <a:t>, хотя и был правителем этой области, но </a:t>
            </a:r>
            <a:r>
              <a:rPr lang="ru-RU" b="1" dirty="0" smtClean="0">
                <a:solidFill>
                  <a:schemeClr val="tx1"/>
                </a:solidFill>
              </a:rPr>
              <a:t>был умерщвлен </a:t>
            </a:r>
            <a:r>
              <a:rPr lang="ru-RU" b="1" dirty="0">
                <a:solidFill>
                  <a:schemeClr val="tx1"/>
                </a:solidFill>
              </a:rPr>
              <a:t>в 36 году до Рождества Христова, о другом же </a:t>
            </a:r>
            <a:r>
              <a:rPr lang="ru-RU" b="1" dirty="0" err="1">
                <a:solidFill>
                  <a:schemeClr val="tx1"/>
                </a:solidFill>
              </a:rPr>
              <a:t>Лисании</a:t>
            </a:r>
            <a:r>
              <a:rPr lang="ru-RU" b="1" dirty="0">
                <a:solidFill>
                  <a:schemeClr val="tx1"/>
                </a:solidFill>
              </a:rPr>
              <a:t> Иосиф Флавий и другие не упоминают; поэтому библейские критики усматривают в словах Евангелиста грубую историческую ошибку.</a:t>
            </a:r>
            <a:endParaRPr lang="ru-RU" b="1" dirty="0">
              <a:solidFill>
                <a:schemeClr val="tx1"/>
              </a:solidFill>
            </a:endParaRPr>
          </a:p>
        </p:txBody>
      </p:sp>
      <p:sp>
        <p:nvSpPr>
          <p:cNvPr id="7" name="Скругленный прямоугольник 6"/>
          <p:cNvSpPr/>
          <p:nvPr/>
        </p:nvSpPr>
        <p:spPr>
          <a:xfrm>
            <a:off x="5148064" y="2348880"/>
            <a:ext cx="3744416" cy="1512168"/>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ru-RU" b="1" dirty="0" err="1" smtClean="0">
                <a:solidFill>
                  <a:schemeClr val="tx1"/>
                </a:solidFill>
              </a:rPr>
              <a:t>Авилинея</a:t>
            </a:r>
            <a:r>
              <a:rPr lang="ru-RU" b="1" dirty="0" smtClean="0">
                <a:solidFill>
                  <a:schemeClr val="tx1"/>
                </a:solidFill>
              </a:rPr>
              <a:t> - область расположенная </a:t>
            </a:r>
            <a:r>
              <a:rPr lang="ru-RU" b="1" dirty="0">
                <a:solidFill>
                  <a:schemeClr val="tx1"/>
                </a:solidFill>
              </a:rPr>
              <a:t>северо-западнее Дамаска, </a:t>
            </a:r>
            <a:r>
              <a:rPr lang="ru-RU" b="1" dirty="0" smtClean="0">
                <a:solidFill>
                  <a:schemeClr val="tx1"/>
                </a:solidFill>
              </a:rPr>
              <a:t>примыкает </a:t>
            </a:r>
            <a:r>
              <a:rPr lang="ru-RU" b="1" dirty="0">
                <a:solidFill>
                  <a:schemeClr val="tx1"/>
                </a:solidFill>
              </a:rPr>
              <a:t>к Галилее и </a:t>
            </a:r>
            <a:r>
              <a:rPr lang="ru-RU" b="1" dirty="0" smtClean="0">
                <a:solidFill>
                  <a:schemeClr val="tx1"/>
                </a:solidFill>
              </a:rPr>
              <a:t>имеет </a:t>
            </a:r>
            <a:r>
              <a:rPr lang="ru-RU" b="1" dirty="0">
                <a:solidFill>
                  <a:schemeClr val="tx1"/>
                </a:solidFill>
              </a:rPr>
              <a:t>главный город </a:t>
            </a:r>
            <a:r>
              <a:rPr lang="ru-RU" b="1" dirty="0" err="1">
                <a:solidFill>
                  <a:schemeClr val="tx1"/>
                </a:solidFill>
              </a:rPr>
              <a:t>Авилу</a:t>
            </a:r>
            <a:r>
              <a:rPr lang="ru-RU" b="1" dirty="0">
                <a:solidFill>
                  <a:schemeClr val="tx1"/>
                </a:solidFill>
              </a:rPr>
              <a:t>. </a:t>
            </a:r>
            <a:endParaRPr lang="ru-RU" b="1" dirty="0">
              <a:solidFill>
                <a:schemeClr val="tx1"/>
              </a:solidFill>
            </a:endParaRPr>
          </a:p>
        </p:txBody>
      </p:sp>
      <p:sp>
        <p:nvSpPr>
          <p:cNvPr id="8" name="Скругленный прямоугольник 7"/>
          <p:cNvSpPr/>
          <p:nvPr/>
        </p:nvSpPr>
        <p:spPr>
          <a:xfrm>
            <a:off x="5724128" y="2852936"/>
            <a:ext cx="3312368" cy="3347626"/>
          </a:xfrm>
          <a:prstGeom prst="roundRect">
            <a:avLst/>
          </a:prstGeom>
        </p:spPr>
        <p:style>
          <a:lnRef idx="0">
            <a:schemeClr val="accent1"/>
          </a:lnRef>
          <a:fillRef idx="3">
            <a:schemeClr val="accent1"/>
          </a:fillRef>
          <a:effectRef idx="3">
            <a:schemeClr val="accent1"/>
          </a:effectRef>
          <a:fontRef idx="minor">
            <a:schemeClr val="lt1"/>
          </a:fontRef>
        </p:style>
        <p:txBody>
          <a:bodyPr lIns="0" rIns="0" rtlCol="0" anchor="ctr"/>
          <a:lstStyle/>
          <a:p>
            <a:pPr algn="ctr"/>
            <a:r>
              <a:rPr lang="ru-RU" b="1" dirty="0">
                <a:solidFill>
                  <a:schemeClr val="tx1"/>
                </a:solidFill>
              </a:rPr>
              <a:t>Однако </a:t>
            </a:r>
            <a:r>
              <a:rPr lang="ru-RU" b="1" dirty="0" smtClean="0">
                <a:solidFill>
                  <a:schemeClr val="tx1"/>
                </a:solidFill>
              </a:rPr>
              <a:t>достоверность </a:t>
            </a:r>
            <a:r>
              <a:rPr lang="ru-RU" b="1" dirty="0">
                <a:solidFill>
                  <a:schemeClr val="tx1"/>
                </a:solidFill>
              </a:rPr>
              <a:t>евангелия была подтверждена надписью, найденной в столице </a:t>
            </a:r>
            <a:r>
              <a:rPr lang="ru-RU" b="1" dirty="0" err="1">
                <a:solidFill>
                  <a:schemeClr val="tx1"/>
                </a:solidFill>
              </a:rPr>
              <a:t>Аквилинеи</a:t>
            </a:r>
            <a:r>
              <a:rPr lang="ru-RU" b="1" dirty="0">
                <a:solidFill>
                  <a:schemeClr val="tx1"/>
                </a:solidFill>
              </a:rPr>
              <a:t> </a:t>
            </a:r>
            <a:r>
              <a:rPr lang="ru-RU" b="1" dirty="0" err="1" smtClean="0">
                <a:solidFill>
                  <a:schemeClr val="tx1"/>
                </a:solidFill>
              </a:rPr>
              <a:t>Авиле</a:t>
            </a:r>
            <a:r>
              <a:rPr lang="ru-RU" b="1" dirty="0" smtClean="0">
                <a:solidFill>
                  <a:schemeClr val="tx1"/>
                </a:solidFill>
              </a:rPr>
              <a:t>, </a:t>
            </a:r>
            <a:r>
              <a:rPr lang="ru-RU" b="1" dirty="0">
                <a:solidFill>
                  <a:schemeClr val="tx1"/>
                </a:solidFill>
              </a:rPr>
              <a:t>в которой упомянуто имя Нимфея, вольноотпущенного </a:t>
            </a:r>
            <a:r>
              <a:rPr lang="ru-RU" b="1" dirty="0" err="1">
                <a:solidFill>
                  <a:schemeClr val="tx1"/>
                </a:solidFill>
              </a:rPr>
              <a:t>Лисанием</a:t>
            </a:r>
            <a:r>
              <a:rPr lang="ru-RU" b="1" dirty="0">
                <a:solidFill>
                  <a:schemeClr val="tx1"/>
                </a:solidFill>
              </a:rPr>
              <a:t> </a:t>
            </a:r>
            <a:r>
              <a:rPr lang="ru-RU" b="1" dirty="0" err="1" smtClean="0">
                <a:solidFill>
                  <a:schemeClr val="tx1"/>
                </a:solidFill>
              </a:rPr>
              <a:t>четверовластником</a:t>
            </a:r>
            <a:r>
              <a:rPr lang="ru-RU" b="1" dirty="0" smtClean="0">
                <a:solidFill>
                  <a:schemeClr val="tx1"/>
                </a:solidFill>
              </a:rPr>
              <a:t> при «здравии </a:t>
            </a:r>
            <a:r>
              <a:rPr lang="ru-RU" b="1" dirty="0">
                <a:solidFill>
                  <a:schemeClr val="tx1"/>
                </a:solidFill>
              </a:rPr>
              <a:t>государей Августов</a:t>
            </a:r>
            <a:r>
              <a:rPr lang="ru-RU" b="1" dirty="0" smtClean="0">
                <a:solidFill>
                  <a:schemeClr val="tx1"/>
                </a:solidFill>
              </a:rPr>
              <a:t>» (то есть кесаря </a:t>
            </a:r>
            <a:r>
              <a:rPr lang="ru-RU" b="1" dirty="0" err="1">
                <a:solidFill>
                  <a:schemeClr val="tx1"/>
                </a:solidFill>
              </a:rPr>
              <a:t>Тиверия</a:t>
            </a:r>
            <a:r>
              <a:rPr lang="ru-RU" b="1" dirty="0">
                <a:solidFill>
                  <a:schemeClr val="tx1"/>
                </a:solidFill>
              </a:rPr>
              <a:t> </a:t>
            </a:r>
            <a:r>
              <a:rPr lang="ru-RU" b="1" dirty="0" smtClean="0">
                <a:solidFill>
                  <a:schemeClr val="tx1"/>
                </a:solidFill>
              </a:rPr>
              <a:t>его жены Ливии)</a:t>
            </a:r>
            <a:endParaRPr lang="ru-RU" b="1" dirty="0">
              <a:solidFill>
                <a:schemeClr val="tx1"/>
              </a:solidFill>
            </a:endParaRPr>
          </a:p>
        </p:txBody>
      </p:sp>
      <p:sp>
        <p:nvSpPr>
          <p:cNvPr id="9" name="Прямоугольник 8"/>
          <p:cNvSpPr/>
          <p:nvPr/>
        </p:nvSpPr>
        <p:spPr>
          <a:xfrm>
            <a:off x="4427984" y="2308521"/>
            <a:ext cx="4248472" cy="2934164"/>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ru-RU" b="1" dirty="0" err="1" smtClean="0">
                <a:solidFill>
                  <a:schemeClr val="tx1"/>
                </a:solidFill>
              </a:rPr>
              <a:t>Каиафа</a:t>
            </a:r>
            <a:r>
              <a:rPr lang="ru-RU" b="1" dirty="0">
                <a:solidFill>
                  <a:schemeClr val="tx1"/>
                </a:solidFill>
              </a:rPr>
              <a:t> </a:t>
            </a:r>
            <a:r>
              <a:rPr lang="ru-RU" b="1" dirty="0" smtClean="0">
                <a:solidFill>
                  <a:schemeClr val="tx1"/>
                </a:solidFill>
              </a:rPr>
              <a:t>был зятем </a:t>
            </a:r>
            <a:r>
              <a:rPr lang="ru-RU" b="1" dirty="0">
                <a:solidFill>
                  <a:schemeClr val="tx1"/>
                </a:solidFill>
              </a:rPr>
              <a:t>Анны, бывшего первосвященника, </a:t>
            </a:r>
            <a:r>
              <a:rPr lang="ru-RU" b="1" dirty="0" smtClean="0">
                <a:solidFill>
                  <a:schemeClr val="tx1"/>
                </a:solidFill>
              </a:rPr>
              <a:t>которого отстранили </a:t>
            </a:r>
            <a:r>
              <a:rPr lang="ru-RU" b="1" dirty="0">
                <a:solidFill>
                  <a:schemeClr val="tx1"/>
                </a:solidFill>
              </a:rPr>
              <a:t>от должности </a:t>
            </a:r>
            <a:r>
              <a:rPr lang="ru-RU" b="1" dirty="0" smtClean="0">
                <a:solidFill>
                  <a:schemeClr val="tx1"/>
                </a:solidFill>
              </a:rPr>
              <a:t>правители </a:t>
            </a:r>
            <a:r>
              <a:rPr lang="ru-RU" b="1" dirty="0">
                <a:solidFill>
                  <a:schemeClr val="tx1"/>
                </a:solidFill>
              </a:rPr>
              <a:t>Иудеи. </a:t>
            </a:r>
            <a:r>
              <a:rPr lang="ru-RU" b="1" dirty="0" smtClean="0">
                <a:solidFill>
                  <a:schemeClr val="tx1"/>
                </a:solidFill>
              </a:rPr>
              <a:t>Однако, пользуясь </a:t>
            </a:r>
            <a:r>
              <a:rPr lang="ru-RU" b="1" dirty="0">
                <a:solidFill>
                  <a:schemeClr val="tx1"/>
                </a:solidFill>
              </a:rPr>
              <a:t>родством с заменившим его первосвященником, Анна сохранил за собой влияние в синедрионе и </a:t>
            </a:r>
            <a:r>
              <a:rPr lang="ru-RU" b="1" dirty="0" smtClean="0">
                <a:solidFill>
                  <a:schemeClr val="tx1"/>
                </a:solidFill>
              </a:rPr>
              <a:t>после своего отрешения, и поэтому его </a:t>
            </a:r>
            <a:r>
              <a:rPr lang="ru-RU" b="1" dirty="0">
                <a:solidFill>
                  <a:schemeClr val="tx1"/>
                </a:solidFill>
              </a:rPr>
              <a:t>считали и называли </a:t>
            </a:r>
            <a:r>
              <a:rPr lang="ru-RU" b="1" dirty="0" smtClean="0">
                <a:solidFill>
                  <a:schemeClr val="tx1"/>
                </a:solidFill>
              </a:rPr>
              <a:t>первосвященником, хотя он им уже и не был </a:t>
            </a:r>
            <a:endParaRPr lang="ru-RU" b="1" dirty="0">
              <a:solidFill>
                <a:schemeClr val="tx1"/>
              </a:solidFill>
            </a:endParaRPr>
          </a:p>
        </p:txBody>
      </p:sp>
      <p:pic>
        <p:nvPicPr>
          <p:cNvPr id="1027" name="Picture 3" descr="I:\лекции по Н. З\5\432px-Annaz_-_Bom_Jesu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9848" y="260648"/>
            <a:ext cx="3810104" cy="6336704"/>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9906077"/>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grpId="1"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xit" presetSubtype="2" fill="hold" grpId="0" nodeType="clickEffect">
                                  <p:stCondLst>
                                    <p:cond delay="0"/>
                                  </p:stCondLst>
                                  <p:childTnLst>
                                    <p:anim calcmode="lin" valueType="num">
                                      <p:cBhvr additive="base">
                                        <p:cTn id="20" dur="500"/>
                                        <p:tgtEl>
                                          <p:spTgt spid="6"/>
                                        </p:tgtEl>
                                        <p:attrNameLst>
                                          <p:attrName>ppt_x</p:attrName>
                                        </p:attrNameLst>
                                      </p:cBhvr>
                                      <p:tavLst>
                                        <p:tav tm="0">
                                          <p:val>
                                            <p:strVal val="ppt_x"/>
                                          </p:val>
                                        </p:tav>
                                        <p:tav tm="100000">
                                          <p:val>
                                            <p:strVal val="1+ppt_w/2"/>
                                          </p:val>
                                        </p:tav>
                                      </p:tavLst>
                                    </p:anim>
                                    <p:anim calcmode="lin" valueType="num">
                                      <p:cBhvr additive="base">
                                        <p:cTn id="21" dur="500"/>
                                        <p:tgtEl>
                                          <p:spTgt spid="6"/>
                                        </p:tgtEl>
                                        <p:attrNameLst>
                                          <p:attrName>ppt_y</p:attrName>
                                        </p:attrNameLst>
                                      </p:cBhvr>
                                      <p:tavLst>
                                        <p:tav tm="0">
                                          <p:val>
                                            <p:strVal val="ppt_y"/>
                                          </p:val>
                                        </p:tav>
                                        <p:tav tm="100000">
                                          <p:val>
                                            <p:strVal val="ppt_y"/>
                                          </p:val>
                                        </p:tav>
                                      </p:tavLst>
                                    </p:anim>
                                    <p:set>
                                      <p:cBhvr>
                                        <p:cTn id="22" dur="1" fill="hold">
                                          <p:stCondLst>
                                            <p:cond delay="499"/>
                                          </p:stCondLst>
                                        </p:cTn>
                                        <p:tgtEl>
                                          <p:spTgt spid="6"/>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5"/>
                                        </p:tgtEl>
                                      </p:cBhvr>
                                    </p:animEffect>
                                    <p:set>
                                      <p:cBhvr>
                                        <p:cTn id="25" dur="1" fill="hold">
                                          <p:stCondLst>
                                            <p:cond delay="499"/>
                                          </p:stCondLst>
                                        </p:cTn>
                                        <p:tgtEl>
                                          <p:spTgt spid="5"/>
                                        </p:tgtEl>
                                        <p:attrNameLst>
                                          <p:attrName>style.visibility</p:attrName>
                                        </p:attrNameLst>
                                      </p:cBhvr>
                                      <p:to>
                                        <p:strVal val="hidden"/>
                                      </p:to>
                                    </p:se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1026"/>
                                        </p:tgtEl>
                                        <p:attrNameLst>
                                          <p:attrName>style.visibility</p:attrName>
                                        </p:attrNameLst>
                                      </p:cBhvr>
                                      <p:to>
                                        <p:strVal val="visible"/>
                                      </p:to>
                                    </p:set>
                                    <p:animEffect transition="in" filter="fade">
                                      <p:cBhvr>
                                        <p:cTn id="29" dur="500"/>
                                        <p:tgtEl>
                                          <p:spTgt spid="1026"/>
                                        </p:tgtEl>
                                      </p:cBhvr>
                                    </p:animEffect>
                                  </p:childTnLst>
                                </p:cTn>
                              </p:par>
                              <p:par>
                                <p:cTn id="30" presetID="10" presetClass="exit" presetSubtype="0" fill="hold" grpId="1" nodeType="withEffect">
                                  <p:stCondLst>
                                    <p:cond delay="0"/>
                                  </p:stCondLst>
                                  <p:childTnLst>
                                    <p:animEffect transition="out" filter="fade">
                                      <p:cBhvr>
                                        <p:cTn id="31" dur="500"/>
                                        <p:tgtEl>
                                          <p:spTgt spid="7"/>
                                        </p:tgtEl>
                                      </p:cBhvr>
                                    </p:animEffect>
                                    <p:set>
                                      <p:cBhvr>
                                        <p:cTn id="32" dur="1" fill="hold">
                                          <p:stCondLst>
                                            <p:cond delay="499"/>
                                          </p:stCondLst>
                                        </p:cTn>
                                        <p:tgtEl>
                                          <p:spTgt spid="7"/>
                                        </p:tgtEl>
                                        <p:attrNameLst>
                                          <p:attrName>style.visibility</p:attrName>
                                        </p:attrNameLst>
                                      </p:cBhvr>
                                      <p:to>
                                        <p:strVal val="hidden"/>
                                      </p:to>
                                    </p:set>
                                  </p:childTnLst>
                                </p:cTn>
                              </p:par>
                            </p:childTnLst>
                          </p:cTn>
                        </p:par>
                        <p:par>
                          <p:cTn id="33" fill="hold">
                            <p:stCondLst>
                              <p:cond delay="1000"/>
                            </p:stCondLst>
                            <p:childTnLst>
                              <p:par>
                                <p:cTn id="34" presetID="22" presetClass="entr" presetSubtype="4"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down)">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xit" presetSubtype="0" fill="hold" grpId="1" nodeType="clickEffect">
                                  <p:stCondLst>
                                    <p:cond delay="0"/>
                                  </p:stCondLst>
                                  <p:childTnLst>
                                    <p:animEffect transition="out" filter="fade">
                                      <p:cBhvr>
                                        <p:cTn id="40" dur="750"/>
                                        <p:tgtEl>
                                          <p:spTgt spid="8"/>
                                        </p:tgtEl>
                                      </p:cBhvr>
                                    </p:animEffect>
                                    <p:anim calcmode="lin" valueType="num">
                                      <p:cBhvr>
                                        <p:cTn id="41" dur="750"/>
                                        <p:tgtEl>
                                          <p:spTgt spid="8"/>
                                        </p:tgtEl>
                                        <p:attrNameLst>
                                          <p:attrName>ppt_x</p:attrName>
                                        </p:attrNameLst>
                                      </p:cBhvr>
                                      <p:tavLst>
                                        <p:tav tm="0">
                                          <p:val>
                                            <p:strVal val="ppt_x"/>
                                          </p:val>
                                        </p:tav>
                                        <p:tav tm="100000">
                                          <p:val>
                                            <p:strVal val="ppt_x"/>
                                          </p:val>
                                        </p:tav>
                                      </p:tavLst>
                                    </p:anim>
                                    <p:anim calcmode="lin" valueType="num">
                                      <p:cBhvr>
                                        <p:cTn id="42" dur="750"/>
                                        <p:tgtEl>
                                          <p:spTgt spid="8"/>
                                        </p:tgtEl>
                                        <p:attrNameLst>
                                          <p:attrName>ppt_y</p:attrName>
                                        </p:attrNameLst>
                                      </p:cBhvr>
                                      <p:tavLst>
                                        <p:tav tm="0">
                                          <p:val>
                                            <p:strVal val="ppt_y"/>
                                          </p:val>
                                        </p:tav>
                                        <p:tav tm="100000">
                                          <p:val>
                                            <p:strVal val="ppt_y+.1"/>
                                          </p:val>
                                        </p:tav>
                                      </p:tavLst>
                                    </p:anim>
                                    <p:set>
                                      <p:cBhvr>
                                        <p:cTn id="43" dur="1" fill="hold">
                                          <p:stCondLst>
                                            <p:cond delay="749"/>
                                          </p:stCondLst>
                                        </p:cTn>
                                        <p:tgtEl>
                                          <p:spTgt spid="8"/>
                                        </p:tgtEl>
                                        <p:attrNameLst>
                                          <p:attrName>style.visibility</p:attrName>
                                        </p:attrNameLst>
                                      </p:cBhvr>
                                      <p:to>
                                        <p:strVal val="hidden"/>
                                      </p:to>
                                    </p:set>
                                  </p:childTnLst>
                                </p:cTn>
                              </p:par>
                              <p:par>
                                <p:cTn id="44" presetID="53" presetClass="exit" presetSubtype="32" fill="hold" nodeType="withEffect">
                                  <p:stCondLst>
                                    <p:cond delay="0"/>
                                  </p:stCondLst>
                                  <p:childTnLst>
                                    <p:anim calcmode="lin" valueType="num">
                                      <p:cBhvr>
                                        <p:cTn id="45" dur="500"/>
                                        <p:tgtEl>
                                          <p:spTgt spid="1026"/>
                                        </p:tgtEl>
                                        <p:attrNameLst>
                                          <p:attrName>ppt_w</p:attrName>
                                        </p:attrNameLst>
                                      </p:cBhvr>
                                      <p:tavLst>
                                        <p:tav tm="0">
                                          <p:val>
                                            <p:strVal val="ppt_w"/>
                                          </p:val>
                                        </p:tav>
                                        <p:tav tm="100000">
                                          <p:val>
                                            <p:fltVal val="0"/>
                                          </p:val>
                                        </p:tav>
                                      </p:tavLst>
                                    </p:anim>
                                    <p:anim calcmode="lin" valueType="num">
                                      <p:cBhvr>
                                        <p:cTn id="46" dur="500"/>
                                        <p:tgtEl>
                                          <p:spTgt spid="1026"/>
                                        </p:tgtEl>
                                        <p:attrNameLst>
                                          <p:attrName>ppt_h</p:attrName>
                                        </p:attrNameLst>
                                      </p:cBhvr>
                                      <p:tavLst>
                                        <p:tav tm="0">
                                          <p:val>
                                            <p:strVal val="ppt_h"/>
                                          </p:val>
                                        </p:tav>
                                        <p:tav tm="100000">
                                          <p:val>
                                            <p:fltVal val="0"/>
                                          </p:val>
                                        </p:tav>
                                      </p:tavLst>
                                    </p:anim>
                                    <p:animEffect transition="out" filter="fade">
                                      <p:cBhvr>
                                        <p:cTn id="47" dur="500"/>
                                        <p:tgtEl>
                                          <p:spTgt spid="1026"/>
                                        </p:tgtEl>
                                      </p:cBhvr>
                                    </p:animEffect>
                                    <p:set>
                                      <p:cBhvr>
                                        <p:cTn id="48" dur="1" fill="hold">
                                          <p:stCondLst>
                                            <p:cond delay="499"/>
                                          </p:stCondLst>
                                        </p:cTn>
                                        <p:tgtEl>
                                          <p:spTgt spid="1026"/>
                                        </p:tgtEl>
                                        <p:attrNameLst>
                                          <p:attrName>style.visibility</p:attrName>
                                        </p:attrNameLst>
                                      </p:cBhvr>
                                      <p:to>
                                        <p:strVal val="hidden"/>
                                      </p:to>
                                    </p:set>
                                  </p:childTnLst>
                                </p:cTn>
                              </p:par>
                            </p:childTnLst>
                          </p:cTn>
                        </p:par>
                        <p:par>
                          <p:cTn id="49" fill="hold">
                            <p:stCondLst>
                              <p:cond delay="750"/>
                            </p:stCondLst>
                            <p:childTnLst>
                              <p:par>
                                <p:cTn id="50" presetID="2" presetClass="exit" presetSubtype="1" fill="hold" nodeType="afterEffect">
                                  <p:stCondLst>
                                    <p:cond delay="0"/>
                                  </p:stCondLst>
                                  <p:childTnLst>
                                    <p:anim calcmode="lin" valueType="num">
                                      <p:cBhvr additive="base">
                                        <p:cTn id="51" dur="500"/>
                                        <p:tgtEl>
                                          <p:spTgt spid="4"/>
                                        </p:tgtEl>
                                        <p:attrNameLst>
                                          <p:attrName>ppt_x</p:attrName>
                                        </p:attrNameLst>
                                      </p:cBhvr>
                                      <p:tavLst>
                                        <p:tav tm="0">
                                          <p:val>
                                            <p:strVal val="ppt_x"/>
                                          </p:val>
                                        </p:tav>
                                        <p:tav tm="100000">
                                          <p:val>
                                            <p:strVal val="ppt_x"/>
                                          </p:val>
                                        </p:tav>
                                      </p:tavLst>
                                    </p:anim>
                                    <p:anim calcmode="lin" valueType="num">
                                      <p:cBhvr additive="base">
                                        <p:cTn id="52" dur="500"/>
                                        <p:tgtEl>
                                          <p:spTgt spid="4"/>
                                        </p:tgtEl>
                                        <p:attrNameLst>
                                          <p:attrName>ppt_y</p:attrName>
                                        </p:attrNameLst>
                                      </p:cBhvr>
                                      <p:tavLst>
                                        <p:tav tm="0">
                                          <p:val>
                                            <p:strVal val="ppt_y"/>
                                          </p:val>
                                        </p:tav>
                                        <p:tav tm="100000">
                                          <p:val>
                                            <p:strVal val="0-ppt_h/2"/>
                                          </p:val>
                                        </p:tav>
                                      </p:tavLst>
                                    </p:anim>
                                    <p:set>
                                      <p:cBhvr>
                                        <p:cTn id="53" dur="1" fill="hold">
                                          <p:stCondLst>
                                            <p:cond delay="499"/>
                                          </p:stCondLst>
                                        </p:cTn>
                                        <p:tgtEl>
                                          <p:spTgt spid="4"/>
                                        </p:tgtEl>
                                        <p:attrNameLst>
                                          <p:attrName>style.visibility</p:attrName>
                                        </p:attrNameLst>
                                      </p:cBhvr>
                                      <p:to>
                                        <p:strVal val="hidden"/>
                                      </p:to>
                                    </p:set>
                                  </p:childTnLst>
                                </p:cTn>
                              </p:par>
                            </p:childTnLst>
                          </p:cTn>
                        </p:par>
                        <p:par>
                          <p:cTn id="54" fill="hold">
                            <p:stCondLst>
                              <p:cond delay="1250"/>
                            </p:stCondLst>
                            <p:childTnLst>
                              <p:par>
                                <p:cTn id="55" presetID="31" presetClass="entr" presetSubtype="0" fill="hold" nodeType="afterEffect">
                                  <p:stCondLst>
                                    <p:cond delay="0"/>
                                  </p:stCondLst>
                                  <p:childTnLst>
                                    <p:set>
                                      <p:cBhvr>
                                        <p:cTn id="56" dur="1" fill="hold">
                                          <p:stCondLst>
                                            <p:cond delay="0"/>
                                          </p:stCondLst>
                                        </p:cTn>
                                        <p:tgtEl>
                                          <p:spTgt spid="1027"/>
                                        </p:tgtEl>
                                        <p:attrNameLst>
                                          <p:attrName>style.visibility</p:attrName>
                                        </p:attrNameLst>
                                      </p:cBhvr>
                                      <p:to>
                                        <p:strVal val="visible"/>
                                      </p:to>
                                    </p:set>
                                    <p:anim calcmode="lin" valueType="num">
                                      <p:cBhvr>
                                        <p:cTn id="57" dur="1000" fill="hold"/>
                                        <p:tgtEl>
                                          <p:spTgt spid="1027"/>
                                        </p:tgtEl>
                                        <p:attrNameLst>
                                          <p:attrName>ppt_w</p:attrName>
                                        </p:attrNameLst>
                                      </p:cBhvr>
                                      <p:tavLst>
                                        <p:tav tm="0">
                                          <p:val>
                                            <p:fltVal val="0"/>
                                          </p:val>
                                        </p:tav>
                                        <p:tav tm="100000">
                                          <p:val>
                                            <p:strVal val="#ppt_w"/>
                                          </p:val>
                                        </p:tav>
                                      </p:tavLst>
                                    </p:anim>
                                    <p:anim calcmode="lin" valueType="num">
                                      <p:cBhvr>
                                        <p:cTn id="58" dur="1000" fill="hold"/>
                                        <p:tgtEl>
                                          <p:spTgt spid="1027"/>
                                        </p:tgtEl>
                                        <p:attrNameLst>
                                          <p:attrName>ppt_h</p:attrName>
                                        </p:attrNameLst>
                                      </p:cBhvr>
                                      <p:tavLst>
                                        <p:tav tm="0">
                                          <p:val>
                                            <p:fltVal val="0"/>
                                          </p:val>
                                        </p:tav>
                                        <p:tav tm="100000">
                                          <p:val>
                                            <p:strVal val="#ppt_h"/>
                                          </p:val>
                                        </p:tav>
                                      </p:tavLst>
                                    </p:anim>
                                    <p:anim calcmode="lin" valueType="num">
                                      <p:cBhvr>
                                        <p:cTn id="59" dur="1000" fill="hold"/>
                                        <p:tgtEl>
                                          <p:spTgt spid="1027"/>
                                        </p:tgtEl>
                                        <p:attrNameLst>
                                          <p:attrName>style.rotation</p:attrName>
                                        </p:attrNameLst>
                                      </p:cBhvr>
                                      <p:tavLst>
                                        <p:tav tm="0">
                                          <p:val>
                                            <p:fltVal val="90"/>
                                          </p:val>
                                        </p:tav>
                                        <p:tav tm="100000">
                                          <p:val>
                                            <p:fltVal val="0"/>
                                          </p:val>
                                        </p:tav>
                                      </p:tavLst>
                                    </p:anim>
                                    <p:animEffect transition="in" filter="fade">
                                      <p:cBhvr>
                                        <p:cTn id="60" dur="1000"/>
                                        <p:tgtEl>
                                          <p:spTgt spid="1027"/>
                                        </p:tgtEl>
                                      </p:cBhvr>
                                    </p:animEffect>
                                  </p:childTnLst>
                                </p:cTn>
                              </p:par>
                              <p:par>
                                <p:cTn id="61" presetID="26" presetClass="entr" presetSubtype="0" fill="hold" grpId="0" nodeType="with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ipe(down)">
                                      <p:cBhvr>
                                        <p:cTn id="63" dur="290">
                                          <p:stCondLst>
                                            <p:cond delay="0"/>
                                          </p:stCondLst>
                                        </p:cTn>
                                        <p:tgtEl>
                                          <p:spTgt spid="9"/>
                                        </p:tgtEl>
                                      </p:cBhvr>
                                    </p:animEffect>
                                    <p:anim calcmode="lin" valueType="num">
                                      <p:cBhvr>
                                        <p:cTn id="64" dur="911"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65" dur="332"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66" dur="332" tmFilter="0, 0; 0.125,0.2665; 0.25,0.4; 0.375,0.465; 0.5,0.5;  0.625,0.535; 0.75,0.6; 0.875,0.7335; 1,1">
                                          <p:stCondLst>
                                            <p:cond delay="332"/>
                                          </p:stCondLst>
                                        </p:cTn>
                                        <p:tgtEl>
                                          <p:spTgt spid="9"/>
                                        </p:tgtEl>
                                        <p:attrNameLst>
                                          <p:attrName>ppt_y</p:attrName>
                                        </p:attrNameLst>
                                      </p:cBhvr>
                                      <p:tavLst>
                                        <p:tav tm="0" fmla="#ppt_y-sin(pi*$)/9">
                                          <p:val>
                                            <p:fltVal val="0"/>
                                          </p:val>
                                        </p:tav>
                                        <p:tav tm="100000">
                                          <p:val>
                                            <p:fltVal val="1"/>
                                          </p:val>
                                        </p:tav>
                                      </p:tavLst>
                                    </p:anim>
                                    <p:anim calcmode="lin" valueType="num">
                                      <p:cBhvr>
                                        <p:cTn id="67" dur="166" tmFilter="0, 0; 0.125,0.2665; 0.25,0.4; 0.375,0.465; 0.5,0.5;  0.625,0.535; 0.75,0.6; 0.875,0.7335; 1,1">
                                          <p:stCondLst>
                                            <p:cond delay="662"/>
                                          </p:stCondLst>
                                        </p:cTn>
                                        <p:tgtEl>
                                          <p:spTgt spid="9"/>
                                        </p:tgtEl>
                                        <p:attrNameLst>
                                          <p:attrName>ppt_y</p:attrName>
                                        </p:attrNameLst>
                                      </p:cBhvr>
                                      <p:tavLst>
                                        <p:tav tm="0" fmla="#ppt_y-sin(pi*$)/27">
                                          <p:val>
                                            <p:fltVal val="0"/>
                                          </p:val>
                                        </p:tav>
                                        <p:tav tm="100000">
                                          <p:val>
                                            <p:fltVal val="1"/>
                                          </p:val>
                                        </p:tav>
                                      </p:tavLst>
                                    </p:anim>
                                    <p:anim calcmode="lin" valueType="num">
                                      <p:cBhvr>
                                        <p:cTn id="68" dur="82" tmFilter="0, 0; 0.125,0.2665; 0.25,0.4; 0.375,0.465; 0.5,0.5;  0.625,0.535; 0.75,0.6; 0.875,0.7335; 1,1">
                                          <p:stCondLst>
                                            <p:cond delay="828"/>
                                          </p:stCondLst>
                                        </p:cTn>
                                        <p:tgtEl>
                                          <p:spTgt spid="9"/>
                                        </p:tgtEl>
                                        <p:attrNameLst>
                                          <p:attrName>ppt_y</p:attrName>
                                        </p:attrNameLst>
                                      </p:cBhvr>
                                      <p:tavLst>
                                        <p:tav tm="0" fmla="#ppt_y-sin(pi*$)/81">
                                          <p:val>
                                            <p:fltVal val="0"/>
                                          </p:val>
                                        </p:tav>
                                        <p:tav tm="100000">
                                          <p:val>
                                            <p:fltVal val="1"/>
                                          </p:val>
                                        </p:tav>
                                      </p:tavLst>
                                    </p:anim>
                                    <p:animScale>
                                      <p:cBhvr>
                                        <p:cTn id="69" dur="13">
                                          <p:stCondLst>
                                            <p:cond delay="325"/>
                                          </p:stCondLst>
                                        </p:cTn>
                                        <p:tgtEl>
                                          <p:spTgt spid="9"/>
                                        </p:tgtEl>
                                      </p:cBhvr>
                                      <p:to x="100000" y="60000"/>
                                    </p:animScale>
                                    <p:animScale>
                                      <p:cBhvr>
                                        <p:cTn id="70" dur="83" decel="50000">
                                          <p:stCondLst>
                                            <p:cond delay="338"/>
                                          </p:stCondLst>
                                        </p:cTn>
                                        <p:tgtEl>
                                          <p:spTgt spid="9"/>
                                        </p:tgtEl>
                                      </p:cBhvr>
                                      <p:to x="100000" y="100000"/>
                                    </p:animScale>
                                    <p:animScale>
                                      <p:cBhvr>
                                        <p:cTn id="71" dur="13">
                                          <p:stCondLst>
                                            <p:cond delay="656"/>
                                          </p:stCondLst>
                                        </p:cTn>
                                        <p:tgtEl>
                                          <p:spTgt spid="9"/>
                                        </p:tgtEl>
                                      </p:cBhvr>
                                      <p:to x="100000" y="80000"/>
                                    </p:animScale>
                                    <p:animScale>
                                      <p:cBhvr>
                                        <p:cTn id="72" dur="83" decel="50000">
                                          <p:stCondLst>
                                            <p:cond delay="669"/>
                                          </p:stCondLst>
                                        </p:cTn>
                                        <p:tgtEl>
                                          <p:spTgt spid="9"/>
                                        </p:tgtEl>
                                      </p:cBhvr>
                                      <p:to x="100000" y="100000"/>
                                    </p:animScale>
                                    <p:animScale>
                                      <p:cBhvr>
                                        <p:cTn id="73" dur="13">
                                          <p:stCondLst>
                                            <p:cond delay="821"/>
                                          </p:stCondLst>
                                        </p:cTn>
                                        <p:tgtEl>
                                          <p:spTgt spid="9"/>
                                        </p:tgtEl>
                                      </p:cBhvr>
                                      <p:to x="100000" y="90000"/>
                                    </p:animScale>
                                    <p:animScale>
                                      <p:cBhvr>
                                        <p:cTn id="74" dur="83" decel="50000">
                                          <p:stCondLst>
                                            <p:cond delay="834"/>
                                          </p:stCondLst>
                                        </p:cTn>
                                        <p:tgtEl>
                                          <p:spTgt spid="9"/>
                                        </p:tgtEl>
                                      </p:cBhvr>
                                      <p:to x="100000" y="100000"/>
                                    </p:animScale>
                                    <p:animScale>
                                      <p:cBhvr>
                                        <p:cTn id="75" dur="13">
                                          <p:stCondLst>
                                            <p:cond delay="904"/>
                                          </p:stCondLst>
                                        </p:cTn>
                                        <p:tgtEl>
                                          <p:spTgt spid="9"/>
                                        </p:tgtEl>
                                      </p:cBhvr>
                                      <p:to x="100000" y="95000"/>
                                    </p:animScale>
                                    <p:animScale>
                                      <p:cBhvr>
                                        <p:cTn id="76" dur="83" decel="50000">
                                          <p:stCondLst>
                                            <p:cond delay="917"/>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P spid="8" grpId="1"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44000" cy="6858000"/>
          </a:xfrm>
        </p:spPr>
        <p:style>
          <a:lnRef idx="1">
            <a:schemeClr val="accent3"/>
          </a:lnRef>
          <a:fillRef idx="2">
            <a:schemeClr val="accent3"/>
          </a:fillRef>
          <a:effectRef idx="1">
            <a:schemeClr val="accent3"/>
          </a:effectRef>
          <a:fontRef idx="minor">
            <a:schemeClr val="dk1"/>
          </a:fontRef>
        </p:style>
        <p:txBody>
          <a:bodyPr/>
          <a:lstStyle/>
          <a:p>
            <a:endParaRPr lang="ru-RU" dirty="0"/>
          </a:p>
        </p:txBody>
      </p:sp>
      <p:pic>
        <p:nvPicPr>
          <p:cNvPr id="4098" name="Picture 2" descr="I:\лекции по Н. З\5\Ангел.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5992" y="908720"/>
            <a:ext cx="4420224" cy="589363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Скругленный прямоугольник 3"/>
          <p:cNvSpPr/>
          <p:nvPr/>
        </p:nvSpPr>
        <p:spPr>
          <a:xfrm>
            <a:off x="1259632" y="188640"/>
            <a:ext cx="6480720" cy="504056"/>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tx1"/>
                </a:solidFill>
              </a:rPr>
              <a:t>«</a:t>
            </a:r>
            <a:r>
              <a:rPr lang="ru-RU" sz="2400" b="1" dirty="0">
                <a:solidFill>
                  <a:schemeClr val="tx1"/>
                </a:solidFill>
              </a:rPr>
              <a:t>вот, Я посылаю Ангела Моего </a:t>
            </a:r>
            <a:r>
              <a:rPr lang="ru-RU" sz="2400" b="1" dirty="0" smtClean="0">
                <a:solidFill>
                  <a:schemeClr val="tx1"/>
                </a:solidFill>
              </a:rPr>
              <a:t>…»</a:t>
            </a:r>
            <a:endParaRPr lang="ru-RU" sz="2400" b="1" dirty="0">
              <a:solidFill>
                <a:schemeClr val="tx1"/>
              </a:solidFill>
            </a:endParaRPr>
          </a:p>
        </p:txBody>
      </p:sp>
    </p:spTree>
    <p:extLst>
      <p:ext uri="{BB962C8B-B14F-4D97-AF65-F5344CB8AC3E}">
        <p14:creationId xmlns:p14="http://schemas.microsoft.com/office/powerpoint/2010/main" val="2529579874"/>
      </p:ext>
    </p:extLst>
  </p:cSld>
  <p:clrMapOvr>
    <a:masterClrMapping/>
  </p:clrMapOvr>
  <mc:AlternateContent xmlns:mc="http://schemas.openxmlformats.org/markup-compatibility/2006">
    <mc:Choice xmlns:p14="http://schemas.microsoft.com/office/powerpoint/2010/main" Requires="p14">
      <p:transition spd="slow" p14:dur="2500">
        <p14:vortex dir="r"/>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00"/>
            </a:gs>
            <a:gs pos="0">
              <a:srgbClr val="0A128C"/>
            </a:gs>
            <a:gs pos="0">
              <a:srgbClr val="181CC7"/>
            </a:gs>
            <a:gs pos="56000">
              <a:srgbClr val="7005D4"/>
            </a:gs>
            <a:gs pos="79000">
              <a:srgbClr val="8C3D91"/>
            </a:gs>
          </a:gsLst>
          <a:path path="shape">
            <a:fillToRect l="50000" t="50000" r="50000" b="50000"/>
          </a:path>
          <a:tileRect/>
        </a:gradFill>
        <a:effectLst/>
      </p:bgPr>
    </p:bg>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2264987882"/>
              </p:ext>
            </p:extLst>
          </p:nvPr>
        </p:nvGraphicFramePr>
        <p:xfrm>
          <a:off x="251520" y="692696"/>
          <a:ext cx="8579295" cy="4942245"/>
        </p:xfrm>
        <a:graphic>
          <a:graphicData uri="http://schemas.openxmlformats.org/drawingml/2006/table">
            <a:tbl>
              <a:tblPr firstRow="1" bandRow="1">
                <a:tableStyleId>{00A15C55-8517-42AA-B614-E9B94910E393}</a:tableStyleId>
              </a:tblPr>
              <a:tblGrid>
                <a:gridCol w="1944216"/>
                <a:gridCol w="2083841"/>
                <a:gridCol w="2636546"/>
                <a:gridCol w="1914692"/>
              </a:tblGrid>
              <a:tr h="359323">
                <a:tc>
                  <a:txBody>
                    <a:bodyPr/>
                    <a:lstStyle/>
                    <a:p>
                      <a:pPr algn="ctr"/>
                      <a:r>
                        <a:rPr lang="ru-RU" sz="1600" dirty="0" smtClean="0"/>
                        <a:t>Мф.</a:t>
                      </a:r>
                      <a:r>
                        <a:rPr lang="ru-RU" sz="1600" baseline="0" dirty="0" smtClean="0"/>
                        <a:t> 3 гл.</a:t>
                      </a:r>
                      <a:endParaRPr lang="ru-RU" sz="1600" b="1" dirty="0">
                        <a:solidFill>
                          <a:schemeClr val="tx1"/>
                        </a:solidFill>
                      </a:endParaRPr>
                    </a:p>
                  </a:txBody>
                  <a:tcPr/>
                </a:tc>
                <a:tc>
                  <a:txBody>
                    <a:bodyPr/>
                    <a:lstStyle/>
                    <a:p>
                      <a:pPr algn="ctr"/>
                      <a:r>
                        <a:rPr lang="ru-RU" sz="1600" dirty="0" err="1" smtClean="0"/>
                        <a:t>Мк</a:t>
                      </a:r>
                      <a:r>
                        <a:rPr lang="ru-RU" sz="1600" dirty="0" smtClean="0"/>
                        <a:t>. 1 гл.</a:t>
                      </a:r>
                      <a:endParaRPr lang="ru-RU" sz="1600" b="1" dirty="0">
                        <a:solidFill>
                          <a:schemeClr val="tx1"/>
                        </a:solidFill>
                      </a:endParaRPr>
                    </a:p>
                  </a:txBody>
                  <a:tcPr/>
                </a:tc>
                <a:tc>
                  <a:txBody>
                    <a:bodyPr/>
                    <a:lstStyle/>
                    <a:p>
                      <a:pPr algn="ctr"/>
                      <a:r>
                        <a:rPr lang="ru-RU" sz="1600" dirty="0" err="1" smtClean="0"/>
                        <a:t>Лк</a:t>
                      </a:r>
                      <a:r>
                        <a:rPr lang="ru-RU" sz="1600" dirty="0" smtClean="0"/>
                        <a:t>. 3 гл.</a:t>
                      </a:r>
                      <a:endParaRPr lang="ru-RU" sz="1600" b="1" dirty="0">
                        <a:solidFill>
                          <a:schemeClr val="tx1"/>
                        </a:solidFill>
                      </a:endParaRPr>
                    </a:p>
                  </a:txBody>
                  <a:tcPr/>
                </a:tc>
                <a:tc>
                  <a:txBody>
                    <a:bodyPr/>
                    <a:lstStyle/>
                    <a:p>
                      <a:pPr algn="ctr"/>
                      <a:r>
                        <a:rPr lang="ru-RU" sz="1600" b="1" dirty="0" smtClean="0">
                          <a:solidFill>
                            <a:schemeClr val="bg1"/>
                          </a:solidFill>
                        </a:rPr>
                        <a:t>Ин. 1 гл.</a:t>
                      </a:r>
                      <a:endParaRPr lang="ru-RU" sz="1600" b="1" dirty="0">
                        <a:solidFill>
                          <a:schemeClr val="bg1"/>
                        </a:solidFill>
                      </a:endParaRPr>
                    </a:p>
                  </a:txBody>
                  <a:tcPr/>
                </a:tc>
              </a:tr>
              <a:tr h="3059981">
                <a:tc>
                  <a:txBody>
                    <a:bodyPr/>
                    <a:lstStyle/>
                    <a:p>
                      <a:pPr marL="0" indent="0">
                        <a:lnSpc>
                          <a:spcPct val="80000"/>
                        </a:lnSpc>
                        <a:spcBef>
                          <a:spcPts val="0"/>
                        </a:spcBef>
                        <a:buNone/>
                      </a:pPr>
                      <a:endParaRPr lang="ru-RU" sz="1600" b="1" dirty="0" smtClean="0"/>
                    </a:p>
                    <a:p>
                      <a:pPr marL="0" indent="0">
                        <a:lnSpc>
                          <a:spcPct val="80000"/>
                        </a:lnSpc>
                        <a:spcBef>
                          <a:spcPts val="0"/>
                        </a:spcBef>
                        <a:buNone/>
                      </a:pPr>
                      <a:endParaRPr lang="ru-RU" sz="1600" b="1" dirty="0" smtClean="0"/>
                    </a:p>
                    <a:p>
                      <a:pPr marL="0" indent="0">
                        <a:lnSpc>
                          <a:spcPct val="80000"/>
                        </a:lnSpc>
                        <a:spcBef>
                          <a:spcPts val="0"/>
                        </a:spcBef>
                        <a:buNone/>
                      </a:pPr>
                      <a:endParaRPr lang="ru-RU" sz="1600" b="1" dirty="0" smtClean="0"/>
                    </a:p>
                    <a:p>
                      <a:pPr marL="0" indent="0">
                        <a:lnSpc>
                          <a:spcPct val="80000"/>
                        </a:lnSpc>
                        <a:spcBef>
                          <a:spcPts val="0"/>
                        </a:spcBef>
                        <a:buNone/>
                      </a:pPr>
                      <a:endParaRPr lang="ru-RU" sz="1600" b="1" dirty="0" smtClean="0"/>
                    </a:p>
                    <a:p>
                      <a:pPr marL="0" indent="0">
                        <a:lnSpc>
                          <a:spcPct val="80000"/>
                        </a:lnSpc>
                        <a:spcBef>
                          <a:spcPts val="0"/>
                        </a:spcBef>
                        <a:buNone/>
                      </a:pPr>
                      <a:r>
                        <a:rPr lang="ru-RU" sz="1600" b="1" dirty="0" smtClean="0"/>
                        <a:t>2. и говорит: </a:t>
                      </a:r>
                      <a:r>
                        <a:rPr lang="ru-RU" sz="1600" b="1" i="1" dirty="0" smtClean="0"/>
                        <a:t>покайтесь, ибо приблизилось Царство Небесное</a:t>
                      </a:r>
                      <a:r>
                        <a:rPr lang="ru-RU" sz="1600" b="1" dirty="0" smtClean="0"/>
                        <a:t>. </a:t>
                      </a:r>
                    </a:p>
                    <a:p>
                      <a:pPr marL="0" indent="0">
                        <a:lnSpc>
                          <a:spcPct val="80000"/>
                        </a:lnSpc>
                        <a:spcBef>
                          <a:spcPts val="0"/>
                        </a:spcBef>
                        <a:buNone/>
                      </a:pPr>
                      <a:r>
                        <a:rPr lang="ru-RU" sz="1600" b="1" dirty="0" smtClean="0"/>
                        <a:t>3. Ибо он тот, о котором сказал пророк Исаия: глас вопиющего в пустыне: приготовьте путь Господу, прямыми сделайте стези Ему. </a:t>
                      </a:r>
                    </a:p>
                    <a:p>
                      <a:pPr marL="0" indent="0">
                        <a:lnSpc>
                          <a:spcPct val="80000"/>
                        </a:lnSpc>
                        <a:spcBef>
                          <a:spcPts val="0"/>
                        </a:spcBef>
                        <a:buNone/>
                      </a:pPr>
                      <a:endParaRPr lang="ru-RU" sz="1600" b="1" dirty="0" smtClean="0"/>
                    </a:p>
                    <a:p>
                      <a:pPr marL="0" indent="0">
                        <a:lnSpc>
                          <a:spcPct val="80000"/>
                        </a:lnSpc>
                        <a:spcBef>
                          <a:spcPts val="0"/>
                        </a:spcBef>
                        <a:buNone/>
                      </a:pPr>
                      <a:endParaRPr lang="ru-RU" sz="1600" b="1" dirty="0" smtClean="0"/>
                    </a:p>
                    <a:p>
                      <a:pPr marL="0" indent="0">
                        <a:lnSpc>
                          <a:spcPct val="80000"/>
                        </a:lnSpc>
                        <a:spcBef>
                          <a:spcPts val="0"/>
                        </a:spcBef>
                        <a:buNone/>
                      </a:pPr>
                      <a:endParaRPr lang="ru-RU" sz="1600" b="1" dirty="0" smtClean="0"/>
                    </a:p>
                    <a:p>
                      <a:pPr marL="0" indent="0">
                        <a:lnSpc>
                          <a:spcPct val="80000"/>
                        </a:lnSpc>
                        <a:spcBef>
                          <a:spcPts val="0"/>
                        </a:spcBef>
                        <a:buNone/>
                      </a:pPr>
                      <a:endParaRPr lang="ru-RU" sz="1600" b="1" dirty="0" smtClean="0"/>
                    </a:p>
                    <a:p>
                      <a:endParaRPr lang="ru-RU" sz="1600" b="1" dirty="0"/>
                    </a:p>
                  </a:txBody>
                  <a:tcPr/>
                </a:tc>
                <a:tc>
                  <a:txBody>
                    <a:bodyPr/>
                    <a:lstStyle/>
                    <a:p>
                      <a:pPr marL="0" indent="0">
                        <a:lnSpc>
                          <a:spcPct val="80000"/>
                        </a:lnSpc>
                        <a:spcBef>
                          <a:spcPts val="0"/>
                        </a:spcBef>
                        <a:buNone/>
                      </a:pPr>
                      <a:r>
                        <a:rPr lang="ru-RU" sz="1600" b="1" dirty="0" smtClean="0"/>
                        <a:t>2. как написано у пророков: вот, Я посылаю </a:t>
                      </a:r>
                      <a:r>
                        <a:rPr lang="ru-RU" sz="1600" b="1" i="1" dirty="0" smtClean="0"/>
                        <a:t>Ангела</a:t>
                      </a:r>
                      <a:r>
                        <a:rPr lang="ru-RU" sz="1600" b="1" dirty="0" smtClean="0"/>
                        <a:t> Моего пред </a:t>
                      </a:r>
                      <a:r>
                        <a:rPr lang="ru-RU" sz="1600" b="1" dirty="0" err="1" smtClean="0"/>
                        <a:t>лицем</a:t>
                      </a:r>
                      <a:r>
                        <a:rPr lang="ru-RU" sz="1600" b="1" dirty="0" smtClean="0"/>
                        <a:t> Твоим, который приготовит </a:t>
                      </a:r>
                      <a:r>
                        <a:rPr lang="ru-RU" sz="1600" b="1" i="1" dirty="0" smtClean="0"/>
                        <a:t>путь</a:t>
                      </a:r>
                      <a:r>
                        <a:rPr lang="ru-RU" sz="1600" b="1" dirty="0" smtClean="0"/>
                        <a:t> Твой пред Тобою. </a:t>
                      </a:r>
                    </a:p>
                    <a:p>
                      <a:pPr marL="0" indent="0">
                        <a:lnSpc>
                          <a:spcPct val="80000"/>
                        </a:lnSpc>
                        <a:spcBef>
                          <a:spcPts val="0"/>
                        </a:spcBef>
                        <a:buNone/>
                      </a:pPr>
                      <a:endParaRPr lang="ru-RU" sz="1600" b="1" dirty="0" smtClean="0"/>
                    </a:p>
                    <a:p>
                      <a:pPr marL="0" indent="0">
                        <a:lnSpc>
                          <a:spcPct val="80000"/>
                        </a:lnSpc>
                        <a:spcBef>
                          <a:spcPts val="0"/>
                        </a:spcBef>
                        <a:buNone/>
                      </a:pPr>
                      <a:endParaRPr lang="ru-RU" sz="1600" b="1" dirty="0" smtClean="0"/>
                    </a:p>
                    <a:p>
                      <a:pPr marL="0" indent="0">
                        <a:lnSpc>
                          <a:spcPct val="80000"/>
                        </a:lnSpc>
                        <a:spcBef>
                          <a:spcPts val="0"/>
                        </a:spcBef>
                        <a:buNone/>
                      </a:pPr>
                      <a:r>
                        <a:rPr lang="ru-RU" sz="1600" b="1" dirty="0" smtClean="0"/>
                        <a:t>3. Глас вопиющего в пустыне: приготовьте путь Господу, прямыми сделайте стези Ему. </a:t>
                      </a:r>
                    </a:p>
                    <a:p>
                      <a:pPr marL="0" indent="0">
                        <a:lnSpc>
                          <a:spcPct val="80000"/>
                        </a:lnSpc>
                        <a:spcBef>
                          <a:spcPts val="0"/>
                        </a:spcBef>
                        <a:buNone/>
                      </a:pPr>
                      <a:endParaRPr lang="ru-RU" sz="1600" b="1" dirty="0" smtClean="0"/>
                    </a:p>
                    <a:p>
                      <a:pPr marL="0" indent="0">
                        <a:lnSpc>
                          <a:spcPct val="80000"/>
                        </a:lnSpc>
                        <a:spcBef>
                          <a:spcPts val="0"/>
                        </a:spcBef>
                        <a:buNone/>
                      </a:pPr>
                      <a:endParaRPr lang="ru-RU" sz="1600" b="1" dirty="0" smtClean="0"/>
                    </a:p>
                    <a:p>
                      <a:pPr marL="0" indent="0">
                        <a:lnSpc>
                          <a:spcPct val="80000"/>
                        </a:lnSpc>
                        <a:spcBef>
                          <a:spcPts val="0"/>
                        </a:spcBef>
                        <a:buNone/>
                      </a:pPr>
                      <a:endParaRPr lang="ru-RU" sz="1600" b="1" dirty="0" smtClean="0"/>
                    </a:p>
                    <a:p>
                      <a:endParaRPr lang="ru-RU" sz="1600" b="1" dirty="0"/>
                    </a:p>
                  </a:txBody>
                  <a:tcPr/>
                </a:tc>
                <a:tc>
                  <a:txBody>
                    <a:bodyPr/>
                    <a:lstStyle/>
                    <a:p>
                      <a:pPr marL="0" indent="0">
                        <a:lnSpc>
                          <a:spcPct val="80000"/>
                        </a:lnSpc>
                        <a:spcBef>
                          <a:spcPts val="0"/>
                        </a:spcBef>
                        <a:buNone/>
                      </a:pPr>
                      <a:endParaRPr lang="ru-RU" sz="1600" b="1" dirty="0" smtClean="0"/>
                    </a:p>
                    <a:p>
                      <a:pPr marL="0" indent="0">
                        <a:lnSpc>
                          <a:spcPct val="80000"/>
                        </a:lnSpc>
                        <a:spcBef>
                          <a:spcPts val="0"/>
                        </a:spcBef>
                        <a:buNone/>
                      </a:pPr>
                      <a:endParaRPr lang="ru-RU" sz="1600" b="1" dirty="0" smtClean="0"/>
                    </a:p>
                    <a:p>
                      <a:pPr marL="0" indent="0">
                        <a:lnSpc>
                          <a:spcPct val="80000"/>
                        </a:lnSpc>
                        <a:spcBef>
                          <a:spcPts val="0"/>
                        </a:spcBef>
                        <a:buNone/>
                      </a:pPr>
                      <a:endParaRPr lang="ru-RU" sz="1600" b="1" dirty="0" smtClean="0"/>
                    </a:p>
                    <a:p>
                      <a:pPr marL="0" marR="0" indent="0" algn="l" defTabSz="914400" rtl="0" eaLnBrk="1" fontAlgn="auto" latinLnBrk="0" hangingPunct="1">
                        <a:lnSpc>
                          <a:spcPct val="80000"/>
                        </a:lnSpc>
                        <a:spcBef>
                          <a:spcPts val="0"/>
                        </a:spcBef>
                        <a:spcAft>
                          <a:spcPts val="0"/>
                        </a:spcAft>
                        <a:buClrTx/>
                        <a:buSzTx/>
                        <a:buFontTx/>
                        <a:buNone/>
                        <a:tabLst/>
                        <a:defRPr/>
                      </a:pPr>
                      <a:r>
                        <a:rPr lang="ru-RU" sz="1600" b="1" dirty="0" smtClean="0"/>
                        <a:t>3. И он проходил по всей окрестной стране Иорданской, проповедуя </a:t>
                      </a:r>
                      <a:r>
                        <a:rPr lang="ru-RU" sz="1600" b="1" i="1" dirty="0" smtClean="0"/>
                        <a:t>крещение покаяния для прощения грехов</a:t>
                      </a:r>
                      <a:r>
                        <a:rPr lang="ru-RU" sz="1600" b="1" dirty="0" smtClean="0"/>
                        <a:t>, </a:t>
                      </a:r>
                    </a:p>
                    <a:p>
                      <a:pPr marL="0" indent="0">
                        <a:lnSpc>
                          <a:spcPct val="80000"/>
                        </a:lnSpc>
                        <a:spcBef>
                          <a:spcPts val="0"/>
                        </a:spcBef>
                        <a:buNone/>
                      </a:pPr>
                      <a:r>
                        <a:rPr lang="ru-RU" sz="1600" b="1" dirty="0" smtClean="0"/>
                        <a:t>4. как написано в книге слов пророка Исаии, который говорит: </a:t>
                      </a:r>
                      <a:r>
                        <a:rPr lang="ru-RU" sz="1600" b="1" i="1" dirty="0" smtClean="0"/>
                        <a:t>глас вопиющего в пустыне</a:t>
                      </a:r>
                      <a:r>
                        <a:rPr lang="ru-RU" sz="1600" b="1" dirty="0" smtClean="0"/>
                        <a:t>: приготовьте </a:t>
                      </a:r>
                      <a:r>
                        <a:rPr lang="ru-RU" sz="1600" b="1" i="1" dirty="0" smtClean="0"/>
                        <a:t>путь </a:t>
                      </a:r>
                      <a:r>
                        <a:rPr lang="ru-RU" sz="1600" b="1" dirty="0" smtClean="0"/>
                        <a:t>Господу, прямыми сделайте </a:t>
                      </a:r>
                      <a:r>
                        <a:rPr lang="ru-RU" sz="1600" b="1" i="1" dirty="0" smtClean="0"/>
                        <a:t>стези</a:t>
                      </a:r>
                      <a:r>
                        <a:rPr lang="ru-RU" sz="1600" b="1" dirty="0" smtClean="0"/>
                        <a:t> Ему; </a:t>
                      </a:r>
                    </a:p>
                    <a:p>
                      <a:pPr marL="0" indent="0">
                        <a:lnSpc>
                          <a:spcPct val="80000"/>
                        </a:lnSpc>
                        <a:spcBef>
                          <a:spcPts val="0"/>
                        </a:spcBef>
                        <a:buNone/>
                      </a:pPr>
                      <a:r>
                        <a:rPr lang="ru-RU" sz="1600" b="1" dirty="0" smtClean="0"/>
                        <a:t>5. всякий дол да наполнится, и всякая гора и холм да понизятся, кривизны выпрямятся и неровные пути сделаются гладкими; </a:t>
                      </a:r>
                    </a:p>
                    <a:p>
                      <a:pPr marL="0" indent="0">
                        <a:lnSpc>
                          <a:spcPct val="80000"/>
                        </a:lnSpc>
                        <a:spcBef>
                          <a:spcPts val="0"/>
                        </a:spcBef>
                        <a:buNone/>
                      </a:pPr>
                      <a:r>
                        <a:rPr lang="ru-RU" sz="1600" b="1" dirty="0" smtClean="0"/>
                        <a:t>6. и узрит всякая плоть спасение Божие. </a:t>
                      </a:r>
                      <a:endParaRPr lang="ru-RU" sz="1600" b="1" dirty="0"/>
                    </a:p>
                  </a:txBody>
                  <a:tcPr/>
                </a:tc>
                <a:tc>
                  <a:txBody>
                    <a:bodyPr/>
                    <a:lstStyle/>
                    <a:p>
                      <a:pPr marL="0" indent="0">
                        <a:lnSpc>
                          <a:spcPct val="80000"/>
                        </a:lnSpc>
                        <a:spcBef>
                          <a:spcPts val="0"/>
                        </a:spcBef>
                        <a:buNone/>
                      </a:pPr>
                      <a:r>
                        <a:rPr lang="ru-RU" sz="1600" b="1" dirty="0" smtClean="0"/>
                        <a:t>22. Сказали ему: кто же ты? чтобы нам дать ответ пославшим нас: что ты скажешь о себе самом? </a:t>
                      </a:r>
                    </a:p>
                    <a:p>
                      <a:pPr marL="0" indent="0">
                        <a:lnSpc>
                          <a:spcPct val="80000"/>
                        </a:lnSpc>
                        <a:spcBef>
                          <a:spcPts val="0"/>
                        </a:spcBef>
                        <a:buNone/>
                      </a:pPr>
                      <a:endParaRPr lang="ru-RU" sz="1600" b="1" dirty="0" smtClean="0"/>
                    </a:p>
                    <a:p>
                      <a:pPr marL="0" indent="0">
                        <a:lnSpc>
                          <a:spcPct val="80000"/>
                        </a:lnSpc>
                        <a:spcBef>
                          <a:spcPts val="0"/>
                        </a:spcBef>
                        <a:buNone/>
                      </a:pPr>
                      <a:endParaRPr lang="ru-RU" sz="1600" b="1" dirty="0" smtClean="0"/>
                    </a:p>
                    <a:p>
                      <a:pPr marL="0" indent="0">
                        <a:lnSpc>
                          <a:spcPct val="80000"/>
                        </a:lnSpc>
                        <a:spcBef>
                          <a:spcPts val="0"/>
                        </a:spcBef>
                        <a:buNone/>
                      </a:pPr>
                      <a:endParaRPr lang="ru-RU" sz="1600" b="1" dirty="0" smtClean="0"/>
                    </a:p>
                    <a:p>
                      <a:pPr marL="0" indent="0">
                        <a:lnSpc>
                          <a:spcPct val="80000"/>
                        </a:lnSpc>
                        <a:spcBef>
                          <a:spcPts val="0"/>
                        </a:spcBef>
                        <a:buNone/>
                      </a:pPr>
                      <a:r>
                        <a:rPr lang="ru-RU" sz="1600" b="1" dirty="0" smtClean="0"/>
                        <a:t>23. Он сказал: я глас вопиющего в пустыне: исправьте путь Господу, как сказал пророк Исаия. </a:t>
                      </a:r>
                    </a:p>
                    <a:p>
                      <a:pPr marL="0" indent="0">
                        <a:lnSpc>
                          <a:spcPct val="80000"/>
                        </a:lnSpc>
                        <a:spcBef>
                          <a:spcPts val="0"/>
                        </a:spcBef>
                        <a:buNone/>
                      </a:pPr>
                      <a:endParaRPr lang="ru-RU" sz="1600" b="1" dirty="0"/>
                    </a:p>
                  </a:txBody>
                  <a:tcPr/>
                </a:tc>
              </a:tr>
            </a:tbl>
          </a:graphicData>
        </a:graphic>
      </p:graphicFrame>
      <p:sp>
        <p:nvSpPr>
          <p:cNvPr id="5" name="Скругленный прямоугольник 4"/>
          <p:cNvSpPr/>
          <p:nvPr/>
        </p:nvSpPr>
        <p:spPr>
          <a:xfrm>
            <a:off x="539552" y="116632"/>
            <a:ext cx="7992888" cy="360040"/>
          </a:xfrm>
          <a:prstGeom prst="roundRect">
            <a:avLst/>
          </a:prstGeom>
          <a:solidFill>
            <a:srgbClr val="7030A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chemeClr val="tx1"/>
                </a:solidFill>
              </a:rPr>
              <a:t>Ветхозаветные пророчества о Предтечи Мессии</a:t>
            </a:r>
            <a:endParaRPr lang="ru-RU" sz="2000" b="1" dirty="0">
              <a:solidFill>
                <a:schemeClr val="tx1"/>
              </a:solidFill>
            </a:endParaRPr>
          </a:p>
        </p:txBody>
      </p:sp>
      <p:sp>
        <p:nvSpPr>
          <p:cNvPr id="6" name="Скругленный прямоугольник 5"/>
          <p:cNvSpPr/>
          <p:nvPr/>
        </p:nvSpPr>
        <p:spPr>
          <a:xfrm>
            <a:off x="2915816" y="2420888"/>
            <a:ext cx="1368152" cy="36770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b="1" dirty="0" smtClean="0"/>
              <a:t>Мал. 3, 1</a:t>
            </a:r>
            <a:endParaRPr lang="ru-RU" b="1" dirty="0"/>
          </a:p>
        </p:txBody>
      </p:sp>
      <p:sp>
        <p:nvSpPr>
          <p:cNvPr id="7" name="Скругленный прямоугольник 6"/>
          <p:cNvSpPr/>
          <p:nvPr/>
        </p:nvSpPr>
        <p:spPr>
          <a:xfrm>
            <a:off x="2915816" y="3861048"/>
            <a:ext cx="1368152" cy="36004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b="1" dirty="0" err="1" smtClean="0">
                <a:solidFill>
                  <a:schemeClr val="tx1"/>
                </a:solidFill>
              </a:rPr>
              <a:t>Ис</a:t>
            </a:r>
            <a:r>
              <a:rPr lang="ru-RU" b="1" dirty="0" smtClean="0">
                <a:solidFill>
                  <a:schemeClr val="tx1"/>
                </a:solidFill>
              </a:rPr>
              <a:t>. 40, 3-5</a:t>
            </a:r>
            <a:endParaRPr lang="ru-RU" b="1" dirty="0">
              <a:solidFill>
                <a:schemeClr val="tx1"/>
              </a:solidFill>
            </a:endParaRPr>
          </a:p>
        </p:txBody>
      </p:sp>
      <p:sp>
        <p:nvSpPr>
          <p:cNvPr id="8" name="Скругленный прямоугольник 7"/>
          <p:cNvSpPr/>
          <p:nvPr/>
        </p:nvSpPr>
        <p:spPr>
          <a:xfrm>
            <a:off x="365262" y="5805264"/>
            <a:ext cx="4392488" cy="936104"/>
          </a:xfrm>
          <a:prstGeom prst="roundRect">
            <a:avLst/>
          </a:prstGeom>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600" b="1" i="1" dirty="0" smtClean="0">
                <a:solidFill>
                  <a:schemeClr val="tx1"/>
                </a:solidFill>
              </a:rPr>
              <a:t>«Иоанн именуется </a:t>
            </a:r>
            <a:r>
              <a:rPr lang="ru-RU" sz="1600" b="1" i="1" dirty="0">
                <a:solidFill>
                  <a:schemeClr val="tx1"/>
                </a:solidFill>
              </a:rPr>
              <a:t>Ангелом за его ангельскую и почти бесплотную жизнь и за возвещение и указание грядущего </a:t>
            </a:r>
            <a:r>
              <a:rPr lang="ru-RU" sz="1600" b="1" i="1" dirty="0" smtClean="0">
                <a:solidFill>
                  <a:schemeClr val="tx1"/>
                </a:solidFill>
              </a:rPr>
              <a:t>Христа».</a:t>
            </a:r>
            <a:endParaRPr lang="ru-RU" sz="1600" b="1" i="1" dirty="0">
              <a:solidFill>
                <a:schemeClr val="tx1"/>
              </a:solidFill>
            </a:endParaRPr>
          </a:p>
        </p:txBody>
      </p:sp>
      <p:sp>
        <p:nvSpPr>
          <p:cNvPr id="9" name="Скругленный прямоугольник 8"/>
          <p:cNvSpPr/>
          <p:nvPr/>
        </p:nvSpPr>
        <p:spPr>
          <a:xfrm>
            <a:off x="5292080" y="5805264"/>
            <a:ext cx="3600400" cy="936104"/>
          </a:xfrm>
          <a:prstGeom prst="roundRect">
            <a:avLst/>
          </a:prstGeom>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600" b="1" dirty="0" smtClean="0">
                <a:solidFill>
                  <a:schemeClr val="tx1"/>
                </a:solidFill>
              </a:rPr>
              <a:t>«приготовить путь» -  подготовить </a:t>
            </a:r>
            <a:r>
              <a:rPr lang="ru-RU" sz="1600" b="1" dirty="0">
                <a:solidFill>
                  <a:schemeClr val="tx1"/>
                </a:solidFill>
              </a:rPr>
              <a:t>посредством крещения души иудеев к принятию Христа</a:t>
            </a:r>
            <a:endParaRPr lang="ru-RU" sz="1600" dirty="0"/>
          </a:p>
        </p:txBody>
      </p:sp>
      <p:sp>
        <p:nvSpPr>
          <p:cNvPr id="10" name="Скругленный прямоугольник 9"/>
          <p:cNvSpPr/>
          <p:nvPr/>
        </p:nvSpPr>
        <p:spPr>
          <a:xfrm>
            <a:off x="251520" y="4437112"/>
            <a:ext cx="3888432" cy="1080120"/>
          </a:xfrm>
          <a:prstGeom prst="roundRect">
            <a:avLst/>
          </a:prstGeom>
          <a:scene3d>
            <a:camera prst="orthographicFront"/>
            <a:lightRig rig="threePt" dir="t"/>
          </a:scene3d>
          <a:sp3d>
            <a:bevelT w="114300" prst="artDeco"/>
          </a:sp3d>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600" b="1" dirty="0" smtClean="0">
                <a:solidFill>
                  <a:schemeClr val="tx1"/>
                </a:solidFill>
              </a:rPr>
              <a:t>«Глас </a:t>
            </a:r>
            <a:r>
              <a:rPr lang="ru-RU" sz="1600" b="1" dirty="0">
                <a:solidFill>
                  <a:schemeClr val="tx1"/>
                </a:solidFill>
              </a:rPr>
              <a:t>вопиющего в пустыне</a:t>
            </a:r>
            <a:r>
              <a:rPr lang="ru-RU" sz="1600" b="1" dirty="0" smtClean="0">
                <a:solidFill>
                  <a:schemeClr val="tx1"/>
                </a:solidFill>
              </a:rPr>
              <a:t>» - </a:t>
            </a:r>
            <a:r>
              <a:rPr lang="ru-RU" sz="1600" b="1" dirty="0">
                <a:solidFill>
                  <a:schemeClr val="tx1"/>
                </a:solidFill>
              </a:rPr>
              <a:t>то есть в пустыне Иорданской, а еще более в синагоге иудейской, которая была пуста в отношении к </a:t>
            </a:r>
            <a:r>
              <a:rPr lang="ru-RU" sz="1600" b="1" dirty="0" smtClean="0">
                <a:solidFill>
                  <a:schemeClr val="tx1"/>
                </a:solidFill>
              </a:rPr>
              <a:t>добру». </a:t>
            </a:r>
            <a:endParaRPr lang="ru-RU" sz="1600" b="1" dirty="0">
              <a:solidFill>
                <a:schemeClr val="tx1"/>
              </a:solidFill>
            </a:endParaRPr>
          </a:p>
        </p:txBody>
      </p:sp>
      <p:sp>
        <p:nvSpPr>
          <p:cNvPr id="11" name="Скругленный прямоугольник 10"/>
          <p:cNvSpPr/>
          <p:nvPr/>
        </p:nvSpPr>
        <p:spPr>
          <a:xfrm>
            <a:off x="388501" y="5788793"/>
            <a:ext cx="8352928" cy="936104"/>
          </a:xfrm>
          <a:prstGeom prst="roundRect">
            <a:avLst/>
          </a:prstGeom>
          <a:ln/>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600" b="1" i="1" dirty="0" smtClean="0"/>
              <a:t>«Путь» </a:t>
            </a:r>
            <a:r>
              <a:rPr lang="ru-RU" sz="1600" b="1" i="1" dirty="0"/>
              <a:t>означает Новый Завет, «стези» - Ветхий, как неоднократно нарушаемый иудеями. К пути, то есть к Новому Завету, они должны были приготовиться, а стези Ветхого исправить, ибо хотя </a:t>
            </a:r>
            <a:r>
              <a:rPr lang="ru-RU" sz="1600" b="1" i="1" dirty="0" err="1"/>
              <a:t>древле</a:t>
            </a:r>
            <a:r>
              <a:rPr lang="ru-RU" sz="1600" b="1" i="1" dirty="0"/>
              <a:t> они и приняли их, но впоследствии совратились со стезей своих и </a:t>
            </a:r>
            <a:r>
              <a:rPr lang="ru-RU" sz="1600" b="1" i="1" dirty="0" smtClean="0"/>
              <a:t>заблудились».</a:t>
            </a:r>
            <a:endParaRPr lang="ru-RU" sz="1600" b="1" i="1" dirty="0"/>
          </a:p>
        </p:txBody>
      </p:sp>
      <p:sp>
        <p:nvSpPr>
          <p:cNvPr id="12" name="Скругленный прямоугольник 11"/>
          <p:cNvSpPr/>
          <p:nvPr/>
        </p:nvSpPr>
        <p:spPr>
          <a:xfrm>
            <a:off x="6436108" y="4221088"/>
            <a:ext cx="2448272" cy="1440160"/>
          </a:xfrm>
          <a:prstGeom prst="roundRect">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1">
            <a:schemeClr val="accent4"/>
          </a:lnRef>
          <a:fillRef idx="2">
            <a:schemeClr val="accent4"/>
          </a:fillRef>
          <a:effectRef idx="1">
            <a:schemeClr val="accent4"/>
          </a:effectRef>
          <a:fontRef idx="minor">
            <a:schemeClr val="dk1"/>
          </a:fontRef>
        </p:style>
        <p:txBody>
          <a:bodyPr lIns="0" rIns="0" rtlCol="0" anchor="ctr"/>
          <a:lstStyle/>
          <a:p>
            <a:pPr algn="ctr"/>
            <a:r>
              <a:rPr lang="ru-RU" sz="1600" b="1" dirty="0">
                <a:solidFill>
                  <a:schemeClr val="tx1"/>
                </a:solidFill>
              </a:rPr>
              <a:t> «путь Господа» есть добродетель, а «прямая стезя» - правильный и правдивый способ </a:t>
            </a:r>
            <a:r>
              <a:rPr lang="ru-RU" sz="1600" b="1" dirty="0" smtClean="0">
                <a:solidFill>
                  <a:schemeClr val="tx1"/>
                </a:solidFill>
              </a:rPr>
              <a:t>осуществления </a:t>
            </a:r>
            <a:r>
              <a:rPr lang="ru-RU" sz="1600" b="1" dirty="0">
                <a:solidFill>
                  <a:schemeClr val="tx1"/>
                </a:solidFill>
              </a:rPr>
              <a:t>этой добродетели</a:t>
            </a:r>
          </a:p>
        </p:txBody>
      </p:sp>
      <p:sp>
        <p:nvSpPr>
          <p:cNvPr id="13" name="Скругленный прямоугольник 12"/>
          <p:cNvSpPr/>
          <p:nvPr/>
        </p:nvSpPr>
        <p:spPr>
          <a:xfrm>
            <a:off x="251520" y="5860801"/>
            <a:ext cx="3204356" cy="936104"/>
          </a:xfrm>
          <a:prstGeom prst="roundRect">
            <a:avLst/>
          </a:prstGeom>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600" b="1" dirty="0">
                <a:solidFill>
                  <a:schemeClr val="tx1"/>
                </a:solidFill>
              </a:rPr>
              <a:t>Под «долом» можно мыслить и душу</a:t>
            </a:r>
            <a:r>
              <a:rPr lang="ru-RU" sz="1600" b="1" dirty="0" smtClean="0">
                <a:solidFill>
                  <a:schemeClr val="tx1"/>
                </a:solidFill>
              </a:rPr>
              <a:t>, наполняющуюся добродетелями</a:t>
            </a:r>
            <a:endParaRPr lang="ru-RU" sz="1600" b="1" dirty="0">
              <a:solidFill>
                <a:schemeClr val="tx1"/>
              </a:solidFill>
            </a:endParaRPr>
          </a:p>
        </p:txBody>
      </p:sp>
      <p:sp>
        <p:nvSpPr>
          <p:cNvPr id="14" name="Скругленный прямоугольник 13"/>
          <p:cNvSpPr/>
          <p:nvPr/>
        </p:nvSpPr>
        <p:spPr>
          <a:xfrm>
            <a:off x="3903497" y="5832722"/>
            <a:ext cx="5112568" cy="936104"/>
          </a:xfrm>
          <a:prstGeom prst="roundRect">
            <a:avLst/>
          </a:prstGeom>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600" b="1" dirty="0" smtClean="0">
                <a:solidFill>
                  <a:schemeClr val="tx1"/>
                </a:solidFill>
              </a:rPr>
              <a:t>Под «горами» и «холмами», которые понизятся, можно понимать всякие пороки, грехи мешающие добродетели, которые должны быть побеждены</a:t>
            </a:r>
            <a:endParaRPr lang="ru-RU" sz="1600" b="1" dirty="0">
              <a:solidFill>
                <a:schemeClr val="tx1"/>
              </a:solidFill>
            </a:endParaRPr>
          </a:p>
        </p:txBody>
      </p:sp>
      <p:sp>
        <p:nvSpPr>
          <p:cNvPr id="15" name="Скругленный прямоугольник 14"/>
          <p:cNvSpPr/>
          <p:nvPr/>
        </p:nvSpPr>
        <p:spPr>
          <a:xfrm>
            <a:off x="388501" y="4581128"/>
            <a:ext cx="3096344" cy="792088"/>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600" b="1" dirty="0">
                <a:solidFill>
                  <a:schemeClr val="tx1"/>
                </a:solidFill>
              </a:rPr>
              <a:t>«неровные пути», то есть натиски невольных </a:t>
            </a:r>
            <a:r>
              <a:rPr lang="ru-RU" sz="1600" b="1" dirty="0" smtClean="0">
                <a:solidFill>
                  <a:schemeClr val="tx1"/>
                </a:solidFill>
              </a:rPr>
              <a:t>искушений</a:t>
            </a:r>
            <a:endParaRPr lang="ru-RU" sz="1600" b="1" dirty="0">
              <a:solidFill>
                <a:schemeClr val="tx1"/>
              </a:solidFill>
            </a:endParaRPr>
          </a:p>
        </p:txBody>
      </p:sp>
      <p:sp>
        <p:nvSpPr>
          <p:cNvPr id="16" name="Скругленный прямоугольник 15"/>
          <p:cNvSpPr/>
          <p:nvPr/>
        </p:nvSpPr>
        <p:spPr>
          <a:xfrm>
            <a:off x="24774" y="5715053"/>
            <a:ext cx="8784976" cy="108012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lIns="0" rIns="0" rtlCol="0" anchor="ctr"/>
          <a:lstStyle/>
          <a:p>
            <a:pPr algn="ctr"/>
            <a:r>
              <a:rPr lang="ru-RU" sz="1600" b="1" dirty="0">
                <a:solidFill>
                  <a:schemeClr val="tx1"/>
                </a:solidFill>
              </a:rPr>
              <a:t>Пророк созерцает возвращение Израиля из плена, и вместе с ним как бы возвращение Господа, Царя </a:t>
            </a:r>
            <a:r>
              <a:rPr lang="ru-RU" sz="1600" b="1" dirty="0" err="1">
                <a:solidFill>
                  <a:schemeClr val="tx1"/>
                </a:solidFill>
              </a:rPr>
              <a:t>Израилева</a:t>
            </a:r>
            <a:r>
              <a:rPr lang="ru-RU" sz="1600" b="1" dirty="0">
                <a:solidFill>
                  <a:schemeClr val="tx1"/>
                </a:solidFill>
              </a:rPr>
              <a:t>, в Иерусалим. Господь посылает через пустыню, разделяющую Вавилон от Палестины, вестников — для возвещения о Своем прибытии, и вместе дает повеления о том, чтобы Ему приготовили путь, сделали прямою ту дорогу, по которой Он пойдет.</a:t>
            </a:r>
          </a:p>
        </p:txBody>
      </p:sp>
      <p:sp>
        <p:nvSpPr>
          <p:cNvPr id="18" name="Скругленный прямоугольник 17"/>
          <p:cNvSpPr/>
          <p:nvPr/>
        </p:nvSpPr>
        <p:spPr>
          <a:xfrm>
            <a:off x="2195736" y="1852488"/>
            <a:ext cx="4629935" cy="1504503"/>
          </a:xfrm>
          <a:prstGeom prst="roundRect">
            <a:avLst/>
          </a:prstGeom>
        </p:spPr>
        <p:style>
          <a:lnRef idx="1">
            <a:schemeClr val="accent4"/>
          </a:lnRef>
          <a:fillRef idx="2">
            <a:schemeClr val="accent4"/>
          </a:fillRef>
          <a:effectRef idx="1">
            <a:schemeClr val="accent4"/>
          </a:effectRef>
          <a:fontRef idx="minor">
            <a:schemeClr val="dk1"/>
          </a:fontRef>
        </p:style>
        <p:txBody>
          <a:bodyPr lIns="0" rIns="0" rtlCol="0" anchor="ctr"/>
          <a:lstStyle/>
          <a:p>
            <a:pPr algn="ctr"/>
            <a:r>
              <a:rPr lang="ru-RU" sz="1600" b="1" i="1" dirty="0" smtClean="0">
                <a:solidFill>
                  <a:schemeClr val="tx1"/>
                </a:solidFill>
              </a:rPr>
              <a:t>«Ибо </a:t>
            </a:r>
            <a:r>
              <a:rPr lang="ru-RU" sz="1600" b="1" i="1" dirty="0">
                <a:solidFill>
                  <a:schemeClr val="tx1"/>
                </a:solidFill>
              </a:rPr>
              <a:t>приблизилось Царство </a:t>
            </a:r>
            <a:r>
              <a:rPr lang="ru-RU" sz="1600" b="1" i="1" dirty="0" smtClean="0">
                <a:solidFill>
                  <a:schemeClr val="tx1"/>
                </a:solidFill>
              </a:rPr>
              <a:t>Небесное» - под </a:t>
            </a:r>
            <a:r>
              <a:rPr lang="ru-RU" sz="1600" b="1" i="1" dirty="0">
                <a:solidFill>
                  <a:schemeClr val="tx1"/>
                </a:solidFill>
              </a:rPr>
              <a:t>Царством Небесным он разумеет первое и второе пришествие Христа, и добродетельную жизнь. Ибо если мы, странствуя по земле, жительствуем как бы на небе, чуждые страстей, то имеем Царствие </a:t>
            </a:r>
            <a:r>
              <a:rPr lang="ru-RU" sz="1600" b="1" i="1" dirty="0" smtClean="0">
                <a:solidFill>
                  <a:schemeClr val="tx1"/>
                </a:solidFill>
              </a:rPr>
              <a:t>Небесное»</a:t>
            </a:r>
            <a:endParaRPr lang="ru-RU" sz="1600" b="1" i="1" dirty="0">
              <a:solidFill>
                <a:schemeClr val="tx1"/>
              </a:solidFill>
            </a:endParaRPr>
          </a:p>
        </p:txBody>
      </p:sp>
      <p:sp>
        <p:nvSpPr>
          <p:cNvPr id="19" name="Скругленный прямоугольник 18"/>
          <p:cNvSpPr/>
          <p:nvPr/>
        </p:nvSpPr>
        <p:spPr>
          <a:xfrm>
            <a:off x="2195736" y="3501008"/>
            <a:ext cx="4629935" cy="1440160"/>
          </a:xfrm>
          <a:prstGeom prst="roundRect">
            <a:avLst/>
          </a:prstGeom>
          <a:scene3d>
            <a:camera prst="orthographicFront"/>
            <a:lightRig rig="threePt" dir="t"/>
          </a:scene3d>
          <a:sp3d>
            <a:bevelT w="165100" prst="coolSlant"/>
          </a:sp3d>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600" b="1" i="1" dirty="0" smtClean="0">
                <a:solidFill>
                  <a:schemeClr val="tx1"/>
                </a:solidFill>
              </a:rPr>
              <a:t>«Царством Небесным здесь </a:t>
            </a:r>
            <a:r>
              <a:rPr lang="ru-RU" sz="1600" b="1" i="1" dirty="0">
                <a:solidFill>
                  <a:schemeClr val="tx1"/>
                </a:solidFill>
              </a:rPr>
              <a:t>называется Сам </a:t>
            </a:r>
            <a:r>
              <a:rPr lang="ru-RU" sz="1600" b="1" i="1" dirty="0" smtClean="0">
                <a:solidFill>
                  <a:schemeClr val="tx1"/>
                </a:solidFill>
              </a:rPr>
              <a:t>Христос или ангельская </a:t>
            </a:r>
            <a:r>
              <a:rPr lang="ru-RU" sz="1600" b="1" i="1" dirty="0">
                <a:solidFill>
                  <a:schemeClr val="tx1"/>
                </a:solidFill>
              </a:rPr>
              <a:t>жизнь, которую Христос немного спустя должен был основать евангельскими </a:t>
            </a:r>
            <a:r>
              <a:rPr lang="ru-RU" sz="1600" b="1" i="1" dirty="0" smtClean="0">
                <a:solidFill>
                  <a:schemeClr val="tx1"/>
                </a:solidFill>
              </a:rPr>
              <a:t>заповедями».</a:t>
            </a:r>
          </a:p>
          <a:p>
            <a:pPr algn="ctr"/>
            <a:r>
              <a:rPr lang="ru-RU" sz="1600" b="1" dirty="0" err="1" smtClean="0">
                <a:solidFill>
                  <a:schemeClr val="tx1"/>
                </a:solidFill>
              </a:rPr>
              <a:t>Евфимий</a:t>
            </a:r>
            <a:r>
              <a:rPr lang="ru-RU" sz="1600" b="1" dirty="0" smtClean="0">
                <a:solidFill>
                  <a:schemeClr val="tx1"/>
                </a:solidFill>
              </a:rPr>
              <a:t> </a:t>
            </a:r>
            <a:r>
              <a:rPr lang="ru-RU" sz="1600" b="1" dirty="0" err="1" smtClean="0">
                <a:solidFill>
                  <a:schemeClr val="tx1"/>
                </a:solidFill>
              </a:rPr>
              <a:t>Зигабен</a:t>
            </a:r>
            <a:r>
              <a:rPr lang="ru-RU" sz="1600" b="1" dirty="0" smtClean="0">
                <a:solidFill>
                  <a:schemeClr val="tx1"/>
                </a:solidFill>
              </a:rPr>
              <a:t> </a:t>
            </a:r>
            <a:endParaRPr lang="ru-RU" sz="1600" b="1" dirty="0">
              <a:solidFill>
                <a:schemeClr val="tx1"/>
              </a:solidFill>
            </a:endParaRPr>
          </a:p>
        </p:txBody>
      </p:sp>
      <p:sp>
        <p:nvSpPr>
          <p:cNvPr id="20" name="Скругленный прямоугольник 19"/>
          <p:cNvSpPr/>
          <p:nvPr/>
        </p:nvSpPr>
        <p:spPr>
          <a:xfrm>
            <a:off x="2195736" y="5157192"/>
            <a:ext cx="4629935" cy="1296144"/>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lIns="0" rIns="0" rtlCol="0" anchor="ctr"/>
          <a:lstStyle/>
          <a:p>
            <a:pPr algn="ctr"/>
            <a:r>
              <a:rPr lang="ru-RU" sz="1600" b="1" dirty="0" smtClean="0">
                <a:solidFill>
                  <a:schemeClr val="tx1"/>
                </a:solidFill>
              </a:rPr>
              <a:t>Но такое </a:t>
            </a:r>
            <a:r>
              <a:rPr lang="ru-RU" sz="1600" b="1" dirty="0">
                <a:solidFill>
                  <a:schemeClr val="tx1"/>
                </a:solidFill>
              </a:rPr>
              <a:t>понимание слов Царство Небесное возможно только для </a:t>
            </a:r>
            <a:r>
              <a:rPr lang="ru-RU" sz="1600" b="1" dirty="0" smtClean="0">
                <a:solidFill>
                  <a:schemeClr val="tx1"/>
                </a:solidFill>
              </a:rPr>
              <a:t>нас. </a:t>
            </a:r>
            <a:r>
              <a:rPr lang="ru-RU" sz="1600" b="1" dirty="0">
                <a:solidFill>
                  <a:schemeClr val="tx1"/>
                </a:solidFill>
              </a:rPr>
              <a:t>Евреи, которым говорил Иоанн, могли понимать их в том смысле, что скоро наступит Царство</a:t>
            </a:r>
            <a:r>
              <a:rPr lang="ru-RU" sz="1600" b="1" dirty="0" smtClean="0">
                <a:solidFill>
                  <a:schemeClr val="tx1"/>
                </a:solidFill>
              </a:rPr>
              <a:t>, причем земное, где </a:t>
            </a:r>
            <a:r>
              <a:rPr lang="ru-RU" sz="1600" b="1" dirty="0">
                <a:solidFill>
                  <a:schemeClr val="tx1"/>
                </a:solidFill>
              </a:rPr>
              <a:t>Царем будет ожидаемый ими </a:t>
            </a:r>
            <a:r>
              <a:rPr lang="ru-RU" sz="1600" b="1" dirty="0" smtClean="0">
                <a:solidFill>
                  <a:schemeClr val="tx1"/>
                </a:solidFill>
              </a:rPr>
              <a:t>Мессия</a:t>
            </a:r>
            <a:endParaRPr lang="ru-RU" sz="1600" b="1" dirty="0">
              <a:solidFill>
                <a:schemeClr val="tx1"/>
              </a:solidFill>
            </a:endParaRPr>
          </a:p>
        </p:txBody>
      </p:sp>
    </p:spTree>
    <p:extLst>
      <p:ext uri="{BB962C8B-B14F-4D97-AF65-F5344CB8AC3E}">
        <p14:creationId xmlns:p14="http://schemas.microsoft.com/office/powerpoint/2010/main" val="77135680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arn(inVertical)">
                                      <p:cBhvr>
                                        <p:cTn id="25" dur="500"/>
                                        <p:tgtEl>
                                          <p:spTgt spid="8"/>
                                        </p:tgtEl>
                                      </p:cBhvr>
                                    </p:animEffect>
                                  </p:childTnLst>
                                </p:cTn>
                              </p:par>
                              <p:par>
                                <p:cTn id="26" presetID="10" presetClass="exit" presetSubtype="0" fill="hold" grpId="1" nodeType="withEffect">
                                  <p:stCondLst>
                                    <p:cond delay="0"/>
                                  </p:stCondLst>
                                  <p:childTnLst>
                                    <p:animEffect transition="out" filter="fade">
                                      <p:cBhvr>
                                        <p:cTn id="27" dur="500"/>
                                        <p:tgtEl>
                                          <p:spTgt spid="7"/>
                                        </p:tgtEl>
                                      </p:cBhvr>
                                    </p:animEffect>
                                    <p:set>
                                      <p:cBhvr>
                                        <p:cTn id="28" dur="1" fill="hold">
                                          <p:stCondLst>
                                            <p:cond delay="499"/>
                                          </p:stCondLst>
                                        </p:cTn>
                                        <p:tgtEl>
                                          <p:spTgt spid="7"/>
                                        </p:tgtEl>
                                        <p:attrNameLst>
                                          <p:attrName>style.visibility</p:attrName>
                                        </p:attrNameLst>
                                      </p:cBhvr>
                                      <p:to>
                                        <p:strVal val="hidden"/>
                                      </p:to>
                                    </p:set>
                                  </p:childTnLst>
                                </p:cTn>
                              </p:par>
                              <p:par>
                                <p:cTn id="29" presetID="10" presetClass="exit" presetSubtype="0" fill="hold" grpId="1" nodeType="withEffect">
                                  <p:stCondLst>
                                    <p:cond delay="0"/>
                                  </p:stCondLst>
                                  <p:childTnLst>
                                    <p:animEffect transition="out" filter="fade">
                                      <p:cBhvr>
                                        <p:cTn id="30" dur="500"/>
                                        <p:tgtEl>
                                          <p:spTgt spid="6"/>
                                        </p:tgtEl>
                                      </p:cBhvr>
                                    </p:animEffect>
                                    <p:set>
                                      <p:cBhvr>
                                        <p:cTn id="31" dur="1" fill="hold">
                                          <p:stCondLst>
                                            <p:cond delay="499"/>
                                          </p:stCondLst>
                                        </p:cTn>
                                        <p:tgtEl>
                                          <p:spTgt spid="6"/>
                                        </p:tgtEl>
                                        <p:attrNameLst>
                                          <p:attrName>style.visibility</p:attrName>
                                        </p:attrNameLst>
                                      </p:cBhvr>
                                      <p:to>
                                        <p:strVal val="hidden"/>
                                      </p:to>
                                    </p:set>
                                  </p:childTnLst>
                                </p:cTn>
                              </p:par>
                            </p:childTnLst>
                          </p:cTn>
                        </p:par>
                        <p:par>
                          <p:cTn id="32" fill="hold">
                            <p:stCondLst>
                              <p:cond delay="500"/>
                            </p:stCondLst>
                            <p:childTnLst>
                              <p:par>
                                <p:cTn id="33" presetID="16" presetClass="entr" presetSubtype="21" fill="hold" grpId="0" nodeType="afterEffect">
                                  <p:stCondLst>
                                    <p:cond delay="3000"/>
                                  </p:stCondLst>
                                  <p:childTnLst>
                                    <p:set>
                                      <p:cBhvr>
                                        <p:cTn id="34" dur="1" fill="hold">
                                          <p:stCondLst>
                                            <p:cond delay="0"/>
                                          </p:stCondLst>
                                        </p:cTn>
                                        <p:tgtEl>
                                          <p:spTgt spid="9"/>
                                        </p:tgtEl>
                                        <p:attrNameLst>
                                          <p:attrName>style.visibility</p:attrName>
                                        </p:attrNameLst>
                                      </p:cBhvr>
                                      <p:to>
                                        <p:strVal val="visible"/>
                                      </p:to>
                                    </p:set>
                                    <p:animEffect transition="in" filter="barn(inVertical)">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additive="base">
                                        <p:cTn id="40" dur="500" fill="hold"/>
                                        <p:tgtEl>
                                          <p:spTgt spid="16"/>
                                        </p:tgtEl>
                                        <p:attrNameLst>
                                          <p:attrName>ppt_x</p:attrName>
                                        </p:attrNameLst>
                                      </p:cBhvr>
                                      <p:tavLst>
                                        <p:tav tm="0">
                                          <p:val>
                                            <p:strVal val="#ppt_x"/>
                                          </p:val>
                                        </p:tav>
                                        <p:tav tm="100000">
                                          <p:val>
                                            <p:strVal val="#ppt_x"/>
                                          </p:val>
                                        </p:tav>
                                      </p:tavLst>
                                    </p:anim>
                                    <p:anim calcmode="lin" valueType="num">
                                      <p:cBhvr additive="base">
                                        <p:cTn id="41" dur="500" fill="hold"/>
                                        <p:tgtEl>
                                          <p:spTgt spid="16"/>
                                        </p:tgtEl>
                                        <p:attrNameLst>
                                          <p:attrName>ppt_y</p:attrName>
                                        </p:attrNameLst>
                                      </p:cBhvr>
                                      <p:tavLst>
                                        <p:tav tm="0">
                                          <p:val>
                                            <p:strVal val="1+#ppt_h/2"/>
                                          </p:val>
                                        </p:tav>
                                        <p:tav tm="100000">
                                          <p:val>
                                            <p:strVal val="#ppt_y"/>
                                          </p:val>
                                        </p:tav>
                                      </p:tavLst>
                                    </p:anim>
                                  </p:childTnLst>
                                </p:cTn>
                              </p:par>
                              <p:par>
                                <p:cTn id="42" presetID="2" presetClass="exit" presetSubtype="4" fill="hold" grpId="1" nodeType="withEffect">
                                  <p:stCondLst>
                                    <p:cond delay="0"/>
                                  </p:stCondLst>
                                  <p:childTnLst>
                                    <p:anim calcmode="lin" valueType="num">
                                      <p:cBhvr additive="base">
                                        <p:cTn id="43" dur="500"/>
                                        <p:tgtEl>
                                          <p:spTgt spid="8"/>
                                        </p:tgtEl>
                                        <p:attrNameLst>
                                          <p:attrName>ppt_x</p:attrName>
                                        </p:attrNameLst>
                                      </p:cBhvr>
                                      <p:tavLst>
                                        <p:tav tm="0">
                                          <p:val>
                                            <p:strVal val="ppt_x"/>
                                          </p:val>
                                        </p:tav>
                                        <p:tav tm="100000">
                                          <p:val>
                                            <p:strVal val="ppt_x"/>
                                          </p:val>
                                        </p:tav>
                                      </p:tavLst>
                                    </p:anim>
                                    <p:anim calcmode="lin" valueType="num">
                                      <p:cBhvr additive="base">
                                        <p:cTn id="44" dur="500"/>
                                        <p:tgtEl>
                                          <p:spTgt spid="8"/>
                                        </p:tgtEl>
                                        <p:attrNameLst>
                                          <p:attrName>ppt_y</p:attrName>
                                        </p:attrNameLst>
                                      </p:cBhvr>
                                      <p:tavLst>
                                        <p:tav tm="0">
                                          <p:val>
                                            <p:strVal val="ppt_y"/>
                                          </p:val>
                                        </p:tav>
                                        <p:tav tm="100000">
                                          <p:val>
                                            <p:strVal val="1+ppt_h/2"/>
                                          </p:val>
                                        </p:tav>
                                      </p:tavLst>
                                    </p:anim>
                                    <p:set>
                                      <p:cBhvr>
                                        <p:cTn id="45" dur="1" fill="hold">
                                          <p:stCondLst>
                                            <p:cond delay="499"/>
                                          </p:stCondLst>
                                        </p:cTn>
                                        <p:tgtEl>
                                          <p:spTgt spid="8"/>
                                        </p:tgtEl>
                                        <p:attrNameLst>
                                          <p:attrName>style.visibility</p:attrName>
                                        </p:attrNameLst>
                                      </p:cBhvr>
                                      <p:to>
                                        <p:strVal val="hidden"/>
                                      </p:to>
                                    </p:set>
                                  </p:childTnLst>
                                </p:cTn>
                              </p:par>
                              <p:par>
                                <p:cTn id="46" presetID="2" presetClass="exit" presetSubtype="4" fill="hold" grpId="1" nodeType="withEffect">
                                  <p:stCondLst>
                                    <p:cond delay="0"/>
                                  </p:stCondLst>
                                  <p:childTnLst>
                                    <p:anim calcmode="lin" valueType="num">
                                      <p:cBhvr additive="base">
                                        <p:cTn id="47" dur="500"/>
                                        <p:tgtEl>
                                          <p:spTgt spid="9"/>
                                        </p:tgtEl>
                                        <p:attrNameLst>
                                          <p:attrName>ppt_x</p:attrName>
                                        </p:attrNameLst>
                                      </p:cBhvr>
                                      <p:tavLst>
                                        <p:tav tm="0">
                                          <p:val>
                                            <p:strVal val="ppt_x"/>
                                          </p:val>
                                        </p:tav>
                                        <p:tav tm="100000">
                                          <p:val>
                                            <p:strVal val="ppt_x"/>
                                          </p:val>
                                        </p:tav>
                                      </p:tavLst>
                                    </p:anim>
                                    <p:anim calcmode="lin" valueType="num">
                                      <p:cBhvr additive="base">
                                        <p:cTn id="48" dur="500"/>
                                        <p:tgtEl>
                                          <p:spTgt spid="9"/>
                                        </p:tgtEl>
                                        <p:attrNameLst>
                                          <p:attrName>ppt_y</p:attrName>
                                        </p:attrNameLst>
                                      </p:cBhvr>
                                      <p:tavLst>
                                        <p:tav tm="0">
                                          <p:val>
                                            <p:strVal val="ppt_y"/>
                                          </p:val>
                                        </p:tav>
                                        <p:tav tm="100000">
                                          <p:val>
                                            <p:strVal val="1+ppt_h/2"/>
                                          </p:val>
                                        </p:tav>
                                      </p:tavLst>
                                    </p:anim>
                                    <p:set>
                                      <p:cBhvr>
                                        <p:cTn id="49" dur="1" fill="hold">
                                          <p:stCondLst>
                                            <p:cond delay="499"/>
                                          </p:stCondLst>
                                        </p:cTn>
                                        <p:tgtEl>
                                          <p:spTgt spid="9"/>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fade">
                                      <p:cBhvr>
                                        <p:cTn id="54" dur="500"/>
                                        <p:tgtEl>
                                          <p:spTgt spid="10"/>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11"/>
                                        </p:tgtEl>
                                        <p:attrNameLst>
                                          <p:attrName>style.visibility</p:attrName>
                                        </p:attrNameLst>
                                      </p:cBhvr>
                                      <p:to>
                                        <p:strVal val="visible"/>
                                      </p:to>
                                    </p:set>
                                    <p:anim calcmode="lin" valueType="num">
                                      <p:cBhvr>
                                        <p:cTn id="59" dur="500" fill="hold"/>
                                        <p:tgtEl>
                                          <p:spTgt spid="11"/>
                                        </p:tgtEl>
                                        <p:attrNameLst>
                                          <p:attrName>ppt_w</p:attrName>
                                        </p:attrNameLst>
                                      </p:cBhvr>
                                      <p:tavLst>
                                        <p:tav tm="0">
                                          <p:val>
                                            <p:fltVal val="0"/>
                                          </p:val>
                                        </p:tav>
                                        <p:tav tm="100000">
                                          <p:val>
                                            <p:strVal val="#ppt_w"/>
                                          </p:val>
                                        </p:tav>
                                      </p:tavLst>
                                    </p:anim>
                                    <p:anim calcmode="lin" valueType="num">
                                      <p:cBhvr>
                                        <p:cTn id="60" dur="500" fill="hold"/>
                                        <p:tgtEl>
                                          <p:spTgt spid="11"/>
                                        </p:tgtEl>
                                        <p:attrNameLst>
                                          <p:attrName>ppt_h</p:attrName>
                                        </p:attrNameLst>
                                      </p:cBhvr>
                                      <p:tavLst>
                                        <p:tav tm="0">
                                          <p:val>
                                            <p:fltVal val="0"/>
                                          </p:val>
                                        </p:tav>
                                        <p:tav tm="100000">
                                          <p:val>
                                            <p:strVal val="#ppt_h"/>
                                          </p:val>
                                        </p:tav>
                                      </p:tavLst>
                                    </p:anim>
                                    <p:animEffect transition="in" filter="fade">
                                      <p:cBhvr>
                                        <p:cTn id="61" dur="500"/>
                                        <p:tgtEl>
                                          <p:spTgt spid="11"/>
                                        </p:tgtEl>
                                      </p:cBhvr>
                                    </p:animEffect>
                                  </p:childTnLst>
                                </p:cTn>
                              </p:par>
                              <p:par>
                                <p:cTn id="62" presetID="53" presetClass="exit" presetSubtype="32" fill="hold" grpId="1" nodeType="withEffect">
                                  <p:stCondLst>
                                    <p:cond delay="0"/>
                                  </p:stCondLst>
                                  <p:childTnLst>
                                    <p:anim calcmode="lin" valueType="num">
                                      <p:cBhvr>
                                        <p:cTn id="63" dur="500"/>
                                        <p:tgtEl>
                                          <p:spTgt spid="16"/>
                                        </p:tgtEl>
                                        <p:attrNameLst>
                                          <p:attrName>ppt_w</p:attrName>
                                        </p:attrNameLst>
                                      </p:cBhvr>
                                      <p:tavLst>
                                        <p:tav tm="0">
                                          <p:val>
                                            <p:strVal val="ppt_w"/>
                                          </p:val>
                                        </p:tav>
                                        <p:tav tm="100000">
                                          <p:val>
                                            <p:fltVal val="0"/>
                                          </p:val>
                                        </p:tav>
                                      </p:tavLst>
                                    </p:anim>
                                    <p:anim calcmode="lin" valueType="num">
                                      <p:cBhvr>
                                        <p:cTn id="64" dur="500"/>
                                        <p:tgtEl>
                                          <p:spTgt spid="16"/>
                                        </p:tgtEl>
                                        <p:attrNameLst>
                                          <p:attrName>ppt_h</p:attrName>
                                        </p:attrNameLst>
                                      </p:cBhvr>
                                      <p:tavLst>
                                        <p:tav tm="0">
                                          <p:val>
                                            <p:strVal val="ppt_h"/>
                                          </p:val>
                                        </p:tav>
                                        <p:tav tm="100000">
                                          <p:val>
                                            <p:fltVal val="0"/>
                                          </p:val>
                                        </p:tav>
                                      </p:tavLst>
                                    </p:anim>
                                    <p:animEffect transition="out" filter="fade">
                                      <p:cBhvr>
                                        <p:cTn id="65" dur="500"/>
                                        <p:tgtEl>
                                          <p:spTgt spid="16"/>
                                        </p:tgtEl>
                                      </p:cBhvr>
                                    </p:animEffect>
                                    <p:set>
                                      <p:cBhvr>
                                        <p:cTn id="66" dur="1" fill="hold">
                                          <p:stCondLst>
                                            <p:cond delay="499"/>
                                          </p:stCondLst>
                                        </p:cTn>
                                        <p:tgtEl>
                                          <p:spTgt spid="16"/>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6" presetClass="entr" presetSubtype="21" fill="hold" grpId="0" nodeType="click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barn(inVertical)">
                                      <p:cBhvr>
                                        <p:cTn id="71" dur="500"/>
                                        <p:tgtEl>
                                          <p:spTgt spid="12"/>
                                        </p:tgtEl>
                                      </p:cBhvr>
                                    </p:animEffect>
                                  </p:childTnLst>
                                </p:cTn>
                              </p:par>
                              <p:par>
                                <p:cTn id="72" presetID="42" presetClass="exit" presetSubtype="0" fill="hold" grpId="1" nodeType="withEffect">
                                  <p:stCondLst>
                                    <p:cond delay="0"/>
                                  </p:stCondLst>
                                  <p:childTnLst>
                                    <p:animEffect transition="out" filter="fade">
                                      <p:cBhvr>
                                        <p:cTn id="73" dur="1000"/>
                                        <p:tgtEl>
                                          <p:spTgt spid="10"/>
                                        </p:tgtEl>
                                      </p:cBhvr>
                                    </p:animEffect>
                                    <p:anim calcmode="lin" valueType="num">
                                      <p:cBhvr>
                                        <p:cTn id="74" dur="1000"/>
                                        <p:tgtEl>
                                          <p:spTgt spid="10"/>
                                        </p:tgtEl>
                                        <p:attrNameLst>
                                          <p:attrName>ppt_x</p:attrName>
                                        </p:attrNameLst>
                                      </p:cBhvr>
                                      <p:tavLst>
                                        <p:tav tm="0">
                                          <p:val>
                                            <p:strVal val="ppt_x"/>
                                          </p:val>
                                        </p:tav>
                                        <p:tav tm="100000">
                                          <p:val>
                                            <p:strVal val="ppt_x"/>
                                          </p:val>
                                        </p:tav>
                                      </p:tavLst>
                                    </p:anim>
                                    <p:anim calcmode="lin" valueType="num">
                                      <p:cBhvr>
                                        <p:cTn id="75" dur="1000"/>
                                        <p:tgtEl>
                                          <p:spTgt spid="10"/>
                                        </p:tgtEl>
                                        <p:attrNameLst>
                                          <p:attrName>ppt_y</p:attrName>
                                        </p:attrNameLst>
                                      </p:cBhvr>
                                      <p:tavLst>
                                        <p:tav tm="0">
                                          <p:val>
                                            <p:strVal val="ppt_y"/>
                                          </p:val>
                                        </p:tav>
                                        <p:tav tm="100000">
                                          <p:val>
                                            <p:strVal val="ppt_y+.1"/>
                                          </p:val>
                                        </p:tav>
                                      </p:tavLst>
                                    </p:anim>
                                    <p:set>
                                      <p:cBhvr>
                                        <p:cTn id="76" dur="1" fill="hold">
                                          <p:stCondLst>
                                            <p:cond delay="999"/>
                                          </p:stCondLst>
                                        </p:cTn>
                                        <p:tgtEl>
                                          <p:spTgt spid="10"/>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26" presetClass="entr" presetSubtype="0" fill="hold" grpId="0" nodeType="click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wipe(down)">
                                      <p:cBhvr>
                                        <p:cTn id="81" dur="362">
                                          <p:stCondLst>
                                            <p:cond delay="0"/>
                                          </p:stCondLst>
                                        </p:cTn>
                                        <p:tgtEl>
                                          <p:spTgt spid="13"/>
                                        </p:tgtEl>
                                      </p:cBhvr>
                                    </p:animEffect>
                                    <p:anim calcmode="lin" valueType="num">
                                      <p:cBhvr>
                                        <p:cTn id="82" dur="1139"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83" dur="415"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84" dur="415" tmFilter="0, 0; 0.125,0.2665; 0.25,0.4; 0.375,0.465; 0.5,0.5;  0.625,0.535; 0.75,0.6; 0.875,0.7335; 1,1">
                                          <p:stCondLst>
                                            <p:cond delay="415"/>
                                          </p:stCondLst>
                                        </p:cTn>
                                        <p:tgtEl>
                                          <p:spTgt spid="13"/>
                                        </p:tgtEl>
                                        <p:attrNameLst>
                                          <p:attrName>ppt_y</p:attrName>
                                        </p:attrNameLst>
                                      </p:cBhvr>
                                      <p:tavLst>
                                        <p:tav tm="0" fmla="#ppt_y-sin(pi*$)/9">
                                          <p:val>
                                            <p:fltVal val="0"/>
                                          </p:val>
                                        </p:tav>
                                        <p:tav tm="100000">
                                          <p:val>
                                            <p:fltVal val="1"/>
                                          </p:val>
                                        </p:tav>
                                      </p:tavLst>
                                    </p:anim>
                                    <p:anim calcmode="lin" valueType="num">
                                      <p:cBhvr>
                                        <p:cTn id="85" dur="207" tmFilter="0, 0; 0.125,0.2665; 0.25,0.4; 0.375,0.465; 0.5,0.5;  0.625,0.535; 0.75,0.6; 0.875,0.7335; 1,1">
                                          <p:stCondLst>
                                            <p:cond delay="828"/>
                                          </p:stCondLst>
                                        </p:cTn>
                                        <p:tgtEl>
                                          <p:spTgt spid="13"/>
                                        </p:tgtEl>
                                        <p:attrNameLst>
                                          <p:attrName>ppt_y</p:attrName>
                                        </p:attrNameLst>
                                      </p:cBhvr>
                                      <p:tavLst>
                                        <p:tav tm="0" fmla="#ppt_y-sin(pi*$)/27">
                                          <p:val>
                                            <p:fltVal val="0"/>
                                          </p:val>
                                        </p:tav>
                                        <p:tav tm="100000">
                                          <p:val>
                                            <p:fltVal val="1"/>
                                          </p:val>
                                        </p:tav>
                                      </p:tavLst>
                                    </p:anim>
                                    <p:anim calcmode="lin" valueType="num">
                                      <p:cBhvr>
                                        <p:cTn id="86" dur="103" tmFilter="0, 0; 0.125,0.2665; 0.25,0.4; 0.375,0.465; 0.5,0.5;  0.625,0.535; 0.75,0.6; 0.875,0.7335; 1,1">
                                          <p:stCondLst>
                                            <p:cond delay="1035"/>
                                          </p:stCondLst>
                                        </p:cTn>
                                        <p:tgtEl>
                                          <p:spTgt spid="13"/>
                                        </p:tgtEl>
                                        <p:attrNameLst>
                                          <p:attrName>ppt_y</p:attrName>
                                        </p:attrNameLst>
                                      </p:cBhvr>
                                      <p:tavLst>
                                        <p:tav tm="0" fmla="#ppt_y-sin(pi*$)/81">
                                          <p:val>
                                            <p:fltVal val="0"/>
                                          </p:val>
                                        </p:tav>
                                        <p:tav tm="100000">
                                          <p:val>
                                            <p:fltVal val="1"/>
                                          </p:val>
                                        </p:tav>
                                      </p:tavLst>
                                    </p:anim>
                                    <p:animScale>
                                      <p:cBhvr>
                                        <p:cTn id="87" dur="16">
                                          <p:stCondLst>
                                            <p:cond delay="406"/>
                                          </p:stCondLst>
                                        </p:cTn>
                                        <p:tgtEl>
                                          <p:spTgt spid="13"/>
                                        </p:tgtEl>
                                      </p:cBhvr>
                                      <p:to x="100000" y="60000"/>
                                    </p:animScale>
                                    <p:animScale>
                                      <p:cBhvr>
                                        <p:cTn id="88" dur="104" decel="50000">
                                          <p:stCondLst>
                                            <p:cond delay="423"/>
                                          </p:stCondLst>
                                        </p:cTn>
                                        <p:tgtEl>
                                          <p:spTgt spid="13"/>
                                        </p:tgtEl>
                                      </p:cBhvr>
                                      <p:to x="100000" y="100000"/>
                                    </p:animScale>
                                    <p:animScale>
                                      <p:cBhvr>
                                        <p:cTn id="89" dur="16">
                                          <p:stCondLst>
                                            <p:cond delay="820"/>
                                          </p:stCondLst>
                                        </p:cTn>
                                        <p:tgtEl>
                                          <p:spTgt spid="13"/>
                                        </p:tgtEl>
                                      </p:cBhvr>
                                      <p:to x="100000" y="80000"/>
                                    </p:animScale>
                                    <p:animScale>
                                      <p:cBhvr>
                                        <p:cTn id="90" dur="104" decel="50000">
                                          <p:stCondLst>
                                            <p:cond delay="836"/>
                                          </p:stCondLst>
                                        </p:cTn>
                                        <p:tgtEl>
                                          <p:spTgt spid="13"/>
                                        </p:tgtEl>
                                      </p:cBhvr>
                                      <p:to x="100000" y="100000"/>
                                    </p:animScale>
                                    <p:animScale>
                                      <p:cBhvr>
                                        <p:cTn id="91" dur="16">
                                          <p:stCondLst>
                                            <p:cond delay="1026"/>
                                          </p:stCondLst>
                                        </p:cTn>
                                        <p:tgtEl>
                                          <p:spTgt spid="13"/>
                                        </p:tgtEl>
                                      </p:cBhvr>
                                      <p:to x="100000" y="90000"/>
                                    </p:animScale>
                                    <p:animScale>
                                      <p:cBhvr>
                                        <p:cTn id="92" dur="104" decel="50000">
                                          <p:stCondLst>
                                            <p:cond delay="1042"/>
                                          </p:stCondLst>
                                        </p:cTn>
                                        <p:tgtEl>
                                          <p:spTgt spid="13"/>
                                        </p:tgtEl>
                                      </p:cBhvr>
                                      <p:to x="100000" y="100000"/>
                                    </p:animScale>
                                    <p:animScale>
                                      <p:cBhvr>
                                        <p:cTn id="93" dur="16">
                                          <p:stCondLst>
                                            <p:cond delay="1130"/>
                                          </p:stCondLst>
                                        </p:cTn>
                                        <p:tgtEl>
                                          <p:spTgt spid="13"/>
                                        </p:tgtEl>
                                      </p:cBhvr>
                                      <p:to x="100000" y="95000"/>
                                    </p:animScale>
                                    <p:animScale>
                                      <p:cBhvr>
                                        <p:cTn id="94" dur="104" decel="50000">
                                          <p:stCondLst>
                                            <p:cond delay="1146"/>
                                          </p:stCondLst>
                                        </p:cTn>
                                        <p:tgtEl>
                                          <p:spTgt spid="13"/>
                                        </p:tgtEl>
                                      </p:cBhvr>
                                      <p:to x="100000" y="100000"/>
                                    </p:animScale>
                                  </p:childTnLst>
                                </p:cTn>
                              </p:par>
                              <p:par>
                                <p:cTn id="95" presetID="42" presetClass="exit" presetSubtype="0" fill="hold" grpId="1" nodeType="withEffect">
                                  <p:stCondLst>
                                    <p:cond delay="0"/>
                                  </p:stCondLst>
                                  <p:childTnLst>
                                    <p:animEffect transition="out" filter="fade">
                                      <p:cBhvr>
                                        <p:cTn id="96" dur="1000"/>
                                        <p:tgtEl>
                                          <p:spTgt spid="11"/>
                                        </p:tgtEl>
                                      </p:cBhvr>
                                    </p:animEffect>
                                    <p:anim calcmode="lin" valueType="num">
                                      <p:cBhvr>
                                        <p:cTn id="97" dur="1000"/>
                                        <p:tgtEl>
                                          <p:spTgt spid="11"/>
                                        </p:tgtEl>
                                        <p:attrNameLst>
                                          <p:attrName>ppt_x</p:attrName>
                                        </p:attrNameLst>
                                      </p:cBhvr>
                                      <p:tavLst>
                                        <p:tav tm="0">
                                          <p:val>
                                            <p:strVal val="ppt_x"/>
                                          </p:val>
                                        </p:tav>
                                        <p:tav tm="100000">
                                          <p:val>
                                            <p:strVal val="ppt_x"/>
                                          </p:val>
                                        </p:tav>
                                      </p:tavLst>
                                    </p:anim>
                                    <p:anim calcmode="lin" valueType="num">
                                      <p:cBhvr>
                                        <p:cTn id="98" dur="1000"/>
                                        <p:tgtEl>
                                          <p:spTgt spid="11"/>
                                        </p:tgtEl>
                                        <p:attrNameLst>
                                          <p:attrName>ppt_y</p:attrName>
                                        </p:attrNameLst>
                                      </p:cBhvr>
                                      <p:tavLst>
                                        <p:tav tm="0">
                                          <p:val>
                                            <p:strVal val="ppt_y"/>
                                          </p:val>
                                        </p:tav>
                                        <p:tav tm="100000">
                                          <p:val>
                                            <p:strVal val="ppt_y+.1"/>
                                          </p:val>
                                        </p:tav>
                                      </p:tavLst>
                                    </p:anim>
                                    <p:set>
                                      <p:cBhvr>
                                        <p:cTn id="99" dur="1" fill="hold">
                                          <p:stCondLst>
                                            <p:cond delay="999"/>
                                          </p:stCondLst>
                                        </p:cTn>
                                        <p:tgtEl>
                                          <p:spTgt spid="11"/>
                                        </p:tgtEl>
                                        <p:attrNameLst>
                                          <p:attrName>style.visibility</p:attrName>
                                        </p:attrNameLst>
                                      </p:cBhvr>
                                      <p:to>
                                        <p:strVal val="hidden"/>
                                      </p:to>
                                    </p:set>
                                  </p:childTnLst>
                                </p:cTn>
                              </p:par>
                            </p:childTnLst>
                          </p:cTn>
                        </p:par>
                        <p:par>
                          <p:cTn id="100" fill="hold">
                            <p:stCondLst>
                              <p:cond delay="1250"/>
                            </p:stCondLst>
                            <p:childTnLst>
                              <p:par>
                                <p:cTn id="101" presetID="26" presetClass="entr" presetSubtype="0" fill="hold" grpId="0" nodeType="afterEffect">
                                  <p:stCondLst>
                                    <p:cond delay="3000"/>
                                  </p:stCondLst>
                                  <p:childTnLst>
                                    <p:set>
                                      <p:cBhvr>
                                        <p:cTn id="102" dur="1" fill="hold">
                                          <p:stCondLst>
                                            <p:cond delay="0"/>
                                          </p:stCondLst>
                                        </p:cTn>
                                        <p:tgtEl>
                                          <p:spTgt spid="14"/>
                                        </p:tgtEl>
                                        <p:attrNameLst>
                                          <p:attrName>style.visibility</p:attrName>
                                        </p:attrNameLst>
                                      </p:cBhvr>
                                      <p:to>
                                        <p:strVal val="visible"/>
                                      </p:to>
                                    </p:set>
                                    <p:animEffect transition="in" filter="wipe(down)">
                                      <p:cBhvr>
                                        <p:cTn id="103" dur="580">
                                          <p:stCondLst>
                                            <p:cond delay="0"/>
                                          </p:stCondLst>
                                        </p:cTn>
                                        <p:tgtEl>
                                          <p:spTgt spid="14"/>
                                        </p:tgtEl>
                                      </p:cBhvr>
                                    </p:animEffect>
                                    <p:anim calcmode="lin" valueType="num">
                                      <p:cBhvr>
                                        <p:cTn id="104"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09" dur="26">
                                          <p:stCondLst>
                                            <p:cond delay="650"/>
                                          </p:stCondLst>
                                        </p:cTn>
                                        <p:tgtEl>
                                          <p:spTgt spid="14"/>
                                        </p:tgtEl>
                                      </p:cBhvr>
                                      <p:to x="100000" y="60000"/>
                                    </p:animScale>
                                    <p:animScale>
                                      <p:cBhvr>
                                        <p:cTn id="110" dur="166" decel="50000">
                                          <p:stCondLst>
                                            <p:cond delay="676"/>
                                          </p:stCondLst>
                                        </p:cTn>
                                        <p:tgtEl>
                                          <p:spTgt spid="14"/>
                                        </p:tgtEl>
                                      </p:cBhvr>
                                      <p:to x="100000" y="100000"/>
                                    </p:animScale>
                                    <p:animScale>
                                      <p:cBhvr>
                                        <p:cTn id="111" dur="26">
                                          <p:stCondLst>
                                            <p:cond delay="1312"/>
                                          </p:stCondLst>
                                        </p:cTn>
                                        <p:tgtEl>
                                          <p:spTgt spid="14"/>
                                        </p:tgtEl>
                                      </p:cBhvr>
                                      <p:to x="100000" y="80000"/>
                                    </p:animScale>
                                    <p:animScale>
                                      <p:cBhvr>
                                        <p:cTn id="112" dur="166" decel="50000">
                                          <p:stCondLst>
                                            <p:cond delay="1338"/>
                                          </p:stCondLst>
                                        </p:cTn>
                                        <p:tgtEl>
                                          <p:spTgt spid="14"/>
                                        </p:tgtEl>
                                      </p:cBhvr>
                                      <p:to x="100000" y="100000"/>
                                    </p:animScale>
                                    <p:animScale>
                                      <p:cBhvr>
                                        <p:cTn id="113" dur="26">
                                          <p:stCondLst>
                                            <p:cond delay="1642"/>
                                          </p:stCondLst>
                                        </p:cTn>
                                        <p:tgtEl>
                                          <p:spTgt spid="14"/>
                                        </p:tgtEl>
                                      </p:cBhvr>
                                      <p:to x="100000" y="90000"/>
                                    </p:animScale>
                                    <p:animScale>
                                      <p:cBhvr>
                                        <p:cTn id="114" dur="166" decel="50000">
                                          <p:stCondLst>
                                            <p:cond delay="1668"/>
                                          </p:stCondLst>
                                        </p:cTn>
                                        <p:tgtEl>
                                          <p:spTgt spid="14"/>
                                        </p:tgtEl>
                                      </p:cBhvr>
                                      <p:to x="100000" y="100000"/>
                                    </p:animScale>
                                    <p:animScale>
                                      <p:cBhvr>
                                        <p:cTn id="115" dur="26">
                                          <p:stCondLst>
                                            <p:cond delay="1808"/>
                                          </p:stCondLst>
                                        </p:cTn>
                                        <p:tgtEl>
                                          <p:spTgt spid="14"/>
                                        </p:tgtEl>
                                      </p:cBhvr>
                                      <p:to x="100000" y="95000"/>
                                    </p:animScale>
                                    <p:animScale>
                                      <p:cBhvr>
                                        <p:cTn id="116" dur="166" decel="50000">
                                          <p:stCondLst>
                                            <p:cond delay="1834"/>
                                          </p:stCondLst>
                                        </p:cTn>
                                        <p:tgtEl>
                                          <p:spTgt spid="14"/>
                                        </p:tgtEl>
                                      </p:cBhvr>
                                      <p:to x="100000" y="100000"/>
                                    </p:animScale>
                                  </p:childTnLst>
                                </p:cTn>
                              </p:par>
                            </p:childTnLst>
                          </p:cTn>
                        </p:par>
                        <p:par>
                          <p:cTn id="117" fill="hold">
                            <p:stCondLst>
                              <p:cond delay="6250"/>
                            </p:stCondLst>
                            <p:childTnLst>
                              <p:par>
                                <p:cTn id="118" presetID="26" presetClass="entr" presetSubtype="0" fill="hold" grpId="0" nodeType="afterEffect">
                                  <p:stCondLst>
                                    <p:cond delay="2250"/>
                                  </p:stCondLst>
                                  <p:childTnLst>
                                    <p:set>
                                      <p:cBhvr>
                                        <p:cTn id="119" dur="1" fill="hold">
                                          <p:stCondLst>
                                            <p:cond delay="0"/>
                                          </p:stCondLst>
                                        </p:cTn>
                                        <p:tgtEl>
                                          <p:spTgt spid="15"/>
                                        </p:tgtEl>
                                        <p:attrNameLst>
                                          <p:attrName>style.visibility</p:attrName>
                                        </p:attrNameLst>
                                      </p:cBhvr>
                                      <p:to>
                                        <p:strVal val="visible"/>
                                      </p:to>
                                    </p:set>
                                    <p:animEffect transition="in" filter="wipe(down)">
                                      <p:cBhvr>
                                        <p:cTn id="120" dur="362">
                                          <p:stCondLst>
                                            <p:cond delay="0"/>
                                          </p:stCondLst>
                                        </p:cTn>
                                        <p:tgtEl>
                                          <p:spTgt spid="15"/>
                                        </p:tgtEl>
                                      </p:cBhvr>
                                    </p:animEffect>
                                    <p:anim calcmode="lin" valueType="num">
                                      <p:cBhvr>
                                        <p:cTn id="121" dur="1139"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122" dur="415"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23" dur="415" tmFilter="0, 0; 0.125,0.2665; 0.25,0.4; 0.375,0.465; 0.5,0.5;  0.625,0.535; 0.75,0.6; 0.875,0.7335; 1,1">
                                          <p:stCondLst>
                                            <p:cond delay="415"/>
                                          </p:stCondLst>
                                        </p:cTn>
                                        <p:tgtEl>
                                          <p:spTgt spid="15"/>
                                        </p:tgtEl>
                                        <p:attrNameLst>
                                          <p:attrName>ppt_y</p:attrName>
                                        </p:attrNameLst>
                                      </p:cBhvr>
                                      <p:tavLst>
                                        <p:tav tm="0" fmla="#ppt_y-sin(pi*$)/9">
                                          <p:val>
                                            <p:fltVal val="0"/>
                                          </p:val>
                                        </p:tav>
                                        <p:tav tm="100000">
                                          <p:val>
                                            <p:fltVal val="1"/>
                                          </p:val>
                                        </p:tav>
                                      </p:tavLst>
                                    </p:anim>
                                    <p:anim calcmode="lin" valueType="num">
                                      <p:cBhvr>
                                        <p:cTn id="124" dur="207" tmFilter="0, 0; 0.125,0.2665; 0.25,0.4; 0.375,0.465; 0.5,0.5;  0.625,0.535; 0.75,0.6; 0.875,0.7335; 1,1">
                                          <p:stCondLst>
                                            <p:cond delay="828"/>
                                          </p:stCondLst>
                                        </p:cTn>
                                        <p:tgtEl>
                                          <p:spTgt spid="15"/>
                                        </p:tgtEl>
                                        <p:attrNameLst>
                                          <p:attrName>ppt_y</p:attrName>
                                        </p:attrNameLst>
                                      </p:cBhvr>
                                      <p:tavLst>
                                        <p:tav tm="0" fmla="#ppt_y-sin(pi*$)/27">
                                          <p:val>
                                            <p:fltVal val="0"/>
                                          </p:val>
                                        </p:tav>
                                        <p:tav tm="100000">
                                          <p:val>
                                            <p:fltVal val="1"/>
                                          </p:val>
                                        </p:tav>
                                      </p:tavLst>
                                    </p:anim>
                                    <p:anim calcmode="lin" valueType="num">
                                      <p:cBhvr>
                                        <p:cTn id="125" dur="103" tmFilter="0, 0; 0.125,0.2665; 0.25,0.4; 0.375,0.465; 0.5,0.5;  0.625,0.535; 0.75,0.6; 0.875,0.7335; 1,1">
                                          <p:stCondLst>
                                            <p:cond delay="1035"/>
                                          </p:stCondLst>
                                        </p:cTn>
                                        <p:tgtEl>
                                          <p:spTgt spid="15"/>
                                        </p:tgtEl>
                                        <p:attrNameLst>
                                          <p:attrName>ppt_y</p:attrName>
                                        </p:attrNameLst>
                                      </p:cBhvr>
                                      <p:tavLst>
                                        <p:tav tm="0" fmla="#ppt_y-sin(pi*$)/81">
                                          <p:val>
                                            <p:fltVal val="0"/>
                                          </p:val>
                                        </p:tav>
                                        <p:tav tm="100000">
                                          <p:val>
                                            <p:fltVal val="1"/>
                                          </p:val>
                                        </p:tav>
                                      </p:tavLst>
                                    </p:anim>
                                    <p:animScale>
                                      <p:cBhvr>
                                        <p:cTn id="126" dur="16">
                                          <p:stCondLst>
                                            <p:cond delay="406"/>
                                          </p:stCondLst>
                                        </p:cTn>
                                        <p:tgtEl>
                                          <p:spTgt spid="15"/>
                                        </p:tgtEl>
                                      </p:cBhvr>
                                      <p:to x="100000" y="60000"/>
                                    </p:animScale>
                                    <p:animScale>
                                      <p:cBhvr>
                                        <p:cTn id="127" dur="104" decel="50000">
                                          <p:stCondLst>
                                            <p:cond delay="423"/>
                                          </p:stCondLst>
                                        </p:cTn>
                                        <p:tgtEl>
                                          <p:spTgt spid="15"/>
                                        </p:tgtEl>
                                      </p:cBhvr>
                                      <p:to x="100000" y="100000"/>
                                    </p:animScale>
                                    <p:animScale>
                                      <p:cBhvr>
                                        <p:cTn id="128" dur="16">
                                          <p:stCondLst>
                                            <p:cond delay="820"/>
                                          </p:stCondLst>
                                        </p:cTn>
                                        <p:tgtEl>
                                          <p:spTgt spid="15"/>
                                        </p:tgtEl>
                                      </p:cBhvr>
                                      <p:to x="100000" y="80000"/>
                                    </p:animScale>
                                    <p:animScale>
                                      <p:cBhvr>
                                        <p:cTn id="129" dur="104" decel="50000">
                                          <p:stCondLst>
                                            <p:cond delay="836"/>
                                          </p:stCondLst>
                                        </p:cTn>
                                        <p:tgtEl>
                                          <p:spTgt spid="15"/>
                                        </p:tgtEl>
                                      </p:cBhvr>
                                      <p:to x="100000" y="100000"/>
                                    </p:animScale>
                                    <p:animScale>
                                      <p:cBhvr>
                                        <p:cTn id="130" dur="16">
                                          <p:stCondLst>
                                            <p:cond delay="1026"/>
                                          </p:stCondLst>
                                        </p:cTn>
                                        <p:tgtEl>
                                          <p:spTgt spid="15"/>
                                        </p:tgtEl>
                                      </p:cBhvr>
                                      <p:to x="100000" y="90000"/>
                                    </p:animScale>
                                    <p:animScale>
                                      <p:cBhvr>
                                        <p:cTn id="131" dur="104" decel="50000">
                                          <p:stCondLst>
                                            <p:cond delay="1042"/>
                                          </p:stCondLst>
                                        </p:cTn>
                                        <p:tgtEl>
                                          <p:spTgt spid="15"/>
                                        </p:tgtEl>
                                      </p:cBhvr>
                                      <p:to x="100000" y="100000"/>
                                    </p:animScale>
                                    <p:animScale>
                                      <p:cBhvr>
                                        <p:cTn id="132" dur="16">
                                          <p:stCondLst>
                                            <p:cond delay="1130"/>
                                          </p:stCondLst>
                                        </p:cTn>
                                        <p:tgtEl>
                                          <p:spTgt spid="15"/>
                                        </p:tgtEl>
                                      </p:cBhvr>
                                      <p:to x="100000" y="95000"/>
                                    </p:animScale>
                                    <p:animScale>
                                      <p:cBhvr>
                                        <p:cTn id="133" dur="104" decel="50000">
                                          <p:stCondLst>
                                            <p:cond delay="1146"/>
                                          </p:stCondLst>
                                        </p:cTn>
                                        <p:tgtEl>
                                          <p:spTgt spid="15"/>
                                        </p:tgtEl>
                                      </p:cBhvr>
                                      <p:to x="100000" y="100000"/>
                                    </p:animScale>
                                  </p:childTnLst>
                                </p:cTn>
                              </p:par>
                            </p:childTnLst>
                          </p:cTn>
                        </p:par>
                      </p:childTnLst>
                    </p:cTn>
                  </p:par>
                  <p:par>
                    <p:cTn id="134" fill="hold">
                      <p:stCondLst>
                        <p:cond delay="indefinite"/>
                      </p:stCondLst>
                      <p:childTnLst>
                        <p:par>
                          <p:cTn id="135" fill="hold">
                            <p:stCondLst>
                              <p:cond delay="0"/>
                            </p:stCondLst>
                            <p:childTnLst>
                              <p:par>
                                <p:cTn id="136" presetID="31" presetClass="entr" presetSubtype="0" fill="hold" grpId="0" nodeType="clickEffect">
                                  <p:stCondLst>
                                    <p:cond delay="0"/>
                                  </p:stCondLst>
                                  <p:childTnLst>
                                    <p:set>
                                      <p:cBhvr>
                                        <p:cTn id="137" dur="1" fill="hold">
                                          <p:stCondLst>
                                            <p:cond delay="0"/>
                                          </p:stCondLst>
                                        </p:cTn>
                                        <p:tgtEl>
                                          <p:spTgt spid="18"/>
                                        </p:tgtEl>
                                        <p:attrNameLst>
                                          <p:attrName>style.visibility</p:attrName>
                                        </p:attrNameLst>
                                      </p:cBhvr>
                                      <p:to>
                                        <p:strVal val="visible"/>
                                      </p:to>
                                    </p:set>
                                    <p:anim calcmode="lin" valueType="num">
                                      <p:cBhvr>
                                        <p:cTn id="138" dur="750" fill="hold"/>
                                        <p:tgtEl>
                                          <p:spTgt spid="18"/>
                                        </p:tgtEl>
                                        <p:attrNameLst>
                                          <p:attrName>ppt_w</p:attrName>
                                        </p:attrNameLst>
                                      </p:cBhvr>
                                      <p:tavLst>
                                        <p:tav tm="0">
                                          <p:val>
                                            <p:fltVal val="0"/>
                                          </p:val>
                                        </p:tav>
                                        <p:tav tm="100000">
                                          <p:val>
                                            <p:strVal val="#ppt_w"/>
                                          </p:val>
                                        </p:tav>
                                      </p:tavLst>
                                    </p:anim>
                                    <p:anim calcmode="lin" valueType="num">
                                      <p:cBhvr>
                                        <p:cTn id="139" dur="750" fill="hold"/>
                                        <p:tgtEl>
                                          <p:spTgt spid="18"/>
                                        </p:tgtEl>
                                        <p:attrNameLst>
                                          <p:attrName>ppt_h</p:attrName>
                                        </p:attrNameLst>
                                      </p:cBhvr>
                                      <p:tavLst>
                                        <p:tav tm="0">
                                          <p:val>
                                            <p:fltVal val="0"/>
                                          </p:val>
                                        </p:tav>
                                        <p:tav tm="100000">
                                          <p:val>
                                            <p:strVal val="#ppt_h"/>
                                          </p:val>
                                        </p:tav>
                                      </p:tavLst>
                                    </p:anim>
                                    <p:anim calcmode="lin" valueType="num">
                                      <p:cBhvr>
                                        <p:cTn id="140" dur="750" fill="hold"/>
                                        <p:tgtEl>
                                          <p:spTgt spid="18"/>
                                        </p:tgtEl>
                                        <p:attrNameLst>
                                          <p:attrName>style.rotation</p:attrName>
                                        </p:attrNameLst>
                                      </p:cBhvr>
                                      <p:tavLst>
                                        <p:tav tm="0">
                                          <p:val>
                                            <p:fltVal val="90"/>
                                          </p:val>
                                        </p:tav>
                                        <p:tav tm="100000">
                                          <p:val>
                                            <p:fltVal val="0"/>
                                          </p:val>
                                        </p:tav>
                                      </p:tavLst>
                                    </p:anim>
                                    <p:animEffect transition="in" filter="fade">
                                      <p:cBhvr>
                                        <p:cTn id="141" dur="750"/>
                                        <p:tgtEl>
                                          <p:spTgt spid="18"/>
                                        </p:tgtEl>
                                      </p:cBhvr>
                                    </p:animEffect>
                                  </p:childTnLst>
                                </p:cTn>
                              </p:par>
                            </p:childTnLst>
                          </p:cTn>
                        </p:par>
                      </p:childTnLst>
                    </p:cTn>
                  </p:par>
                  <p:par>
                    <p:cTn id="142" fill="hold">
                      <p:stCondLst>
                        <p:cond delay="indefinite"/>
                      </p:stCondLst>
                      <p:childTnLst>
                        <p:par>
                          <p:cTn id="143" fill="hold">
                            <p:stCondLst>
                              <p:cond delay="0"/>
                            </p:stCondLst>
                            <p:childTnLst>
                              <p:par>
                                <p:cTn id="144" presetID="42" presetClass="entr" presetSubtype="0" fill="hold" grpId="0" nodeType="click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1000" fill="hold"/>
                                        <p:tgtEl>
                                          <p:spTgt spid="19"/>
                                        </p:tgtEl>
                                        <p:attrNameLst>
                                          <p:attrName>ppt_y</p:attrName>
                                        </p:attrNameLst>
                                      </p:cBhvr>
                                      <p:tavLst>
                                        <p:tav tm="0">
                                          <p:val>
                                            <p:strVal val="#ppt_y+.1"/>
                                          </p:val>
                                        </p:tav>
                                        <p:tav tm="100000">
                                          <p:val>
                                            <p:strVal val="#ppt_y"/>
                                          </p:val>
                                        </p:tav>
                                      </p:tavLst>
                                    </p:anim>
                                  </p:childTnLst>
                                </p:cTn>
                              </p:par>
                              <p:par>
                                <p:cTn id="149" presetID="21" presetClass="exit" presetSubtype="1" fill="hold" grpId="1" nodeType="withEffect">
                                  <p:stCondLst>
                                    <p:cond delay="5000"/>
                                  </p:stCondLst>
                                  <p:childTnLst>
                                    <p:animEffect transition="out" filter="wheel(1)">
                                      <p:cBhvr>
                                        <p:cTn id="150" dur="2000"/>
                                        <p:tgtEl>
                                          <p:spTgt spid="15"/>
                                        </p:tgtEl>
                                      </p:cBhvr>
                                    </p:animEffect>
                                    <p:set>
                                      <p:cBhvr>
                                        <p:cTn id="151" dur="1" fill="hold">
                                          <p:stCondLst>
                                            <p:cond delay="1999"/>
                                          </p:stCondLst>
                                        </p:cTn>
                                        <p:tgtEl>
                                          <p:spTgt spid="15"/>
                                        </p:tgtEl>
                                        <p:attrNameLst>
                                          <p:attrName>style.visibility</p:attrName>
                                        </p:attrNameLst>
                                      </p:cBhvr>
                                      <p:to>
                                        <p:strVal val="hidden"/>
                                      </p:to>
                                    </p:set>
                                  </p:childTnLst>
                                </p:cTn>
                              </p:par>
                              <p:par>
                                <p:cTn id="152" presetID="21" presetClass="exit" presetSubtype="1" fill="hold" grpId="1" nodeType="withEffect">
                                  <p:stCondLst>
                                    <p:cond delay="5000"/>
                                  </p:stCondLst>
                                  <p:childTnLst>
                                    <p:animEffect transition="out" filter="wheel(1)">
                                      <p:cBhvr>
                                        <p:cTn id="153" dur="2000"/>
                                        <p:tgtEl>
                                          <p:spTgt spid="12"/>
                                        </p:tgtEl>
                                      </p:cBhvr>
                                    </p:animEffect>
                                    <p:set>
                                      <p:cBhvr>
                                        <p:cTn id="154" dur="1" fill="hold">
                                          <p:stCondLst>
                                            <p:cond delay="1999"/>
                                          </p:stCondLst>
                                        </p:cTn>
                                        <p:tgtEl>
                                          <p:spTgt spid="12"/>
                                        </p:tgtEl>
                                        <p:attrNameLst>
                                          <p:attrName>style.visibility</p:attrName>
                                        </p:attrNameLst>
                                      </p:cBhvr>
                                      <p:to>
                                        <p:strVal val="hidden"/>
                                      </p:to>
                                    </p:set>
                                  </p:childTnLst>
                                </p:cTn>
                              </p:par>
                              <p:par>
                                <p:cTn id="155" presetID="21" presetClass="exit" presetSubtype="1" fill="hold" grpId="1" nodeType="withEffect">
                                  <p:stCondLst>
                                    <p:cond delay="5000"/>
                                  </p:stCondLst>
                                  <p:childTnLst>
                                    <p:animEffect transition="out" filter="wheel(1)">
                                      <p:cBhvr>
                                        <p:cTn id="156" dur="2000"/>
                                        <p:tgtEl>
                                          <p:spTgt spid="13"/>
                                        </p:tgtEl>
                                      </p:cBhvr>
                                    </p:animEffect>
                                    <p:set>
                                      <p:cBhvr>
                                        <p:cTn id="157" dur="1" fill="hold">
                                          <p:stCondLst>
                                            <p:cond delay="1999"/>
                                          </p:stCondLst>
                                        </p:cTn>
                                        <p:tgtEl>
                                          <p:spTgt spid="13"/>
                                        </p:tgtEl>
                                        <p:attrNameLst>
                                          <p:attrName>style.visibility</p:attrName>
                                        </p:attrNameLst>
                                      </p:cBhvr>
                                      <p:to>
                                        <p:strVal val="hidden"/>
                                      </p:to>
                                    </p:set>
                                  </p:childTnLst>
                                </p:cTn>
                              </p:par>
                              <p:par>
                                <p:cTn id="158" presetID="21" presetClass="exit" presetSubtype="1" fill="hold" grpId="1" nodeType="withEffect">
                                  <p:stCondLst>
                                    <p:cond delay="5000"/>
                                  </p:stCondLst>
                                  <p:childTnLst>
                                    <p:animEffect transition="out" filter="wheel(1)">
                                      <p:cBhvr>
                                        <p:cTn id="159" dur="2000"/>
                                        <p:tgtEl>
                                          <p:spTgt spid="14"/>
                                        </p:tgtEl>
                                      </p:cBhvr>
                                    </p:animEffect>
                                    <p:set>
                                      <p:cBhvr>
                                        <p:cTn id="160" dur="1" fill="hold">
                                          <p:stCondLst>
                                            <p:cond delay="1999"/>
                                          </p:stCondLst>
                                        </p:cTn>
                                        <p:tgtEl>
                                          <p:spTgt spid="14"/>
                                        </p:tgtEl>
                                        <p:attrNameLst>
                                          <p:attrName>style.visibility</p:attrName>
                                        </p:attrNameLst>
                                      </p:cBhvr>
                                      <p:to>
                                        <p:strVal val="hidden"/>
                                      </p:to>
                                    </p:set>
                                  </p:childTnLst>
                                </p:cTn>
                              </p:par>
                            </p:childTnLst>
                          </p:cTn>
                        </p:par>
                      </p:childTnLst>
                    </p:cTn>
                  </p:par>
                  <p:par>
                    <p:cTn id="161" fill="hold">
                      <p:stCondLst>
                        <p:cond delay="indefinite"/>
                      </p:stCondLst>
                      <p:childTnLst>
                        <p:par>
                          <p:cTn id="162" fill="hold">
                            <p:stCondLst>
                              <p:cond delay="0"/>
                            </p:stCondLst>
                            <p:childTnLst>
                              <p:par>
                                <p:cTn id="163" presetID="31" presetClass="entr" presetSubtype="0" fill="hold" grpId="0" nodeType="clickEffect">
                                  <p:stCondLst>
                                    <p:cond delay="0"/>
                                  </p:stCondLst>
                                  <p:childTnLst>
                                    <p:set>
                                      <p:cBhvr>
                                        <p:cTn id="164" dur="1" fill="hold">
                                          <p:stCondLst>
                                            <p:cond delay="0"/>
                                          </p:stCondLst>
                                        </p:cTn>
                                        <p:tgtEl>
                                          <p:spTgt spid="20"/>
                                        </p:tgtEl>
                                        <p:attrNameLst>
                                          <p:attrName>style.visibility</p:attrName>
                                        </p:attrNameLst>
                                      </p:cBhvr>
                                      <p:to>
                                        <p:strVal val="visible"/>
                                      </p:to>
                                    </p:set>
                                    <p:anim calcmode="lin" valueType="num">
                                      <p:cBhvr>
                                        <p:cTn id="165" dur="1000" fill="hold"/>
                                        <p:tgtEl>
                                          <p:spTgt spid="20"/>
                                        </p:tgtEl>
                                        <p:attrNameLst>
                                          <p:attrName>ppt_w</p:attrName>
                                        </p:attrNameLst>
                                      </p:cBhvr>
                                      <p:tavLst>
                                        <p:tav tm="0">
                                          <p:val>
                                            <p:fltVal val="0"/>
                                          </p:val>
                                        </p:tav>
                                        <p:tav tm="100000">
                                          <p:val>
                                            <p:strVal val="#ppt_w"/>
                                          </p:val>
                                        </p:tav>
                                      </p:tavLst>
                                    </p:anim>
                                    <p:anim calcmode="lin" valueType="num">
                                      <p:cBhvr>
                                        <p:cTn id="166" dur="1000" fill="hold"/>
                                        <p:tgtEl>
                                          <p:spTgt spid="20"/>
                                        </p:tgtEl>
                                        <p:attrNameLst>
                                          <p:attrName>ppt_h</p:attrName>
                                        </p:attrNameLst>
                                      </p:cBhvr>
                                      <p:tavLst>
                                        <p:tav tm="0">
                                          <p:val>
                                            <p:fltVal val="0"/>
                                          </p:val>
                                        </p:tav>
                                        <p:tav tm="100000">
                                          <p:val>
                                            <p:strVal val="#ppt_h"/>
                                          </p:val>
                                        </p:tav>
                                      </p:tavLst>
                                    </p:anim>
                                    <p:anim calcmode="lin" valueType="num">
                                      <p:cBhvr>
                                        <p:cTn id="167" dur="1000" fill="hold"/>
                                        <p:tgtEl>
                                          <p:spTgt spid="20"/>
                                        </p:tgtEl>
                                        <p:attrNameLst>
                                          <p:attrName>style.rotation</p:attrName>
                                        </p:attrNameLst>
                                      </p:cBhvr>
                                      <p:tavLst>
                                        <p:tav tm="0">
                                          <p:val>
                                            <p:fltVal val="90"/>
                                          </p:val>
                                        </p:tav>
                                        <p:tav tm="100000">
                                          <p:val>
                                            <p:fltVal val="0"/>
                                          </p:val>
                                        </p:tav>
                                      </p:tavLst>
                                    </p:anim>
                                    <p:animEffect transition="in" filter="fade">
                                      <p:cBhvr>
                                        <p:cTn id="168"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8" grpId="0" animBg="1"/>
      <p:bldP spid="19" grpId="0" animBg="1"/>
      <p:bldP spid="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2" descr="I:\лекции по Н. З\5\проп.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83568" y="1412776"/>
            <a:ext cx="7535608" cy="5030019"/>
          </a:xfrm>
          <a:prstGeom prst="rect">
            <a:avLst/>
          </a:prstGeom>
          <a:noFill/>
          <a:extLst>
            <a:ext uri="{909E8E84-426E-40DD-AFC4-6F175D3DCCD1}">
              <a14:hiddenFill xmlns:a14="http://schemas.microsoft.com/office/drawing/2010/main">
                <a:solidFill>
                  <a:srgbClr val="FFFFFF"/>
                </a:solidFill>
              </a14:hiddenFill>
            </a:ext>
          </a:extLst>
        </p:spPr>
      </p:pic>
      <p:sp>
        <p:nvSpPr>
          <p:cNvPr id="5" name="Скругленный прямоугольник 4"/>
          <p:cNvSpPr/>
          <p:nvPr/>
        </p:nvSpPr>
        <p:spPr>
          <a:xfrm>
            <a:off x="1619672" y="332656"/>
            <a:ext cx="5904656" cy="72008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2400" b="1" dirty="0" smtClean="0">
                <a:solidFill>
                  <a:schemeClr val="tx1"/>
                </a:solidFill>
              </a:rPr>
              <a:t>Проповедь Иоанна Крестителя</a:t>
            </a:r>
            <a:endParaRPr lang="ru-RU" sz="2400" b="1" dirty="0">
              <a:solidFill>
                <a:schemeClr val="tx1"/>
              </a:solidFill>
            </a:endParaRPr>
          </a:p>
        </p:txBody>
      </p:sp>
    </p:spTree>
    <p:extLst>
      <p:ext uri="{BB962C8B-B14F-4D97-AF65-F5344CB8AC3E}">
        <p14:creationId xmlns:p14="http://schemas.microsoft.com/office/powerpoint/2010/main" val="1877114334"/>
      </p:ext>
    </p:extLst>
  </p:cSld>
  <p:clrMapOvr>
    <a:masterClrMapping/>
  </p:clrMapOvr>
  <mc:AlternateContent xmlns:mc="http://schemas.openxmlformats.org/markup-compatibility/2006">
    <mc:Choice xmlns:p14="http://schemas.microsoft.com/office/powerpoint/2010/main" Requires="p14">
      <p:transition spd="slow" p14:dur="2000">
        <p14:shred/>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DEBCF"/>
            </a:gs>
            <a:gs pos="50000">
              <a:srgbClr val="9CB86E"/>
            </a:gs>
            <a:gs pos="100000">
              <a:srgbClr val="156B13"/>
            </a:gs>
          </a:gsLst>
          <a:path path="shape">
            <a:fillToRect l="50000" t="50000" r="50000" b="50000"/>
          </a:path>
          <a:tileRect/>
        </a:gradFill>
        <a:effectLst/>
      </p:bgPr>
    </p:bg>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3243564044"/>
              </p:ext>
            </p:extLst>
          </p:nvPr>
        </p:nvGraphicFramePr>
        <p:xfrm>
          <a:off x="323528" y="908720"/>
          <a:ext cx="8568952" cy="4344536"/>
        </p:xfrm>
        <a:graphic>
          <a:graphicData uri="http://schemas.openxmlformats.org/drawingml/2006/table">
            <a:tbl>
              <a:tblPr firstRow="1" bandRow="1">
                <a:tableStyleId>{F5AB1C69-6EDB-4FF4-983F-18BD219EF322}</a:tableStyleId>
              </a:tblPr>
              <a:tblGrid>
                <a:gridCol w="2924807"/>
                <a:gridCol w="3293978"/>
                <a:gridCol w="2350167"/>
              </a:tblGrid>
              <a:tr h="504056">
                <a:tc>
                  <a:txBody>
                    <a:bodyPr/>
                    <a:lstStyle/>
                    <a:p>
                      <a:pPr algn="ctr"/>
                      <a:r>
                        <a:rPr lang="ru-RU" sz="1600" dirty="0" smtClean="0"/>
                        <a:t>Мф.</a:t>
                      </a:r>
                      <a:r>
                        <a:rPr lang="ru-RU" sz="1600" baseline="0" dirty="0" smtClean="0"/>
                        <a:t> 3 гл.</a:t>
                      </a:r>
                      <a:endParaRPr lang="ru-RU" sz="1600" b="1" dirty="0">
                        <a:solidFill>
                          <a:schemeClr val="tx1"/>
                        </a:solidFill>
                      </a:endParaRPr>
                    </a:p>
                  </a:txBody>
                  <a:tcPr marL="36000" marR="36000" marT="0" marB="0"/>
                </a:tc>
                <a:tc>
                  <a:txBody>
                    <a:bodyPr/>
                    <a:lstStyle/>
                    <a:p>
                      <a:pPr algn="ctr"/>
                      <a:r>
                        <a:rPr lang="ru-RU" sz="1600" dirty="0" err="1" smtClean="0"/>
                        <a:t>Мк</a:t>
                      </a:r>
                      <a:r>
                        <a:rPr lang="ru-RU" sz="1600" dirty="0" smtClean="0"/>
                        <a:t>. 1 гл.</a:t>
                      </a:r>
                      <a:endParaRPr lang="ru-RU" sz="1600" b="1" dirty="0">
                        <a:solidFill>
                          <a:schemeClr val="tx1"/>
                        </a:solidFill>
                      </a:endParaRPr>
                    </a:p>
                  </a:txBody>
                  <a:tcPr marL="36000" marR="36000" marT="0" marB="0"/>
                </a:tc>
                <a:tc>
                  <a:txBody>
                    <a:bodyPr/>
                    <a:lstStyle/>
                    <a:p>
                      <a:pPr algn="ctr"/>
                      <a:r>
                        <a:rPr lang="ru-RU" sz="1600" dirty="0" err="1" smtClean="0"/>
                        <a:t>Лк</a:t>
                      </a:r>
                      <a:r>
                        <a:rPr lang="ru-RU" sz="1600" dirty="0" smtClean="0"/>
                        <a:t>. 3 гл.</a:t>
                      </a:r>
                      <a:endParaRPr lang="ru-RU" sz="1600" b="1" dirty="0">
                        <a:solidFill>
                          <a:schemeClr val="tx1"/>
                        </a:solidFill>
                      </a:endParaRPr>
                    </a:p>
                  </a:txBody>
                  <a:tcPr marL="36000" marR="36000" marT="0" marB="0"/>
                </a:tc>
              </a:tr>
              <a:tr h="1944216">
                <a:tc>
                  <a:txBody>
                    <a:bodyPr/>
                    <a:lstStyle/>
                    <a:p>
                      <a:pPr marL="0" indent="0">
                        <a:spcBef>
                          <a:spcPts val="0"/>
                        </a:spcBef>
                        <a:buNone/>
                      </a:pPr>
                      <a:r>
                        <a:rPr lang="ru-RU" b="1" dirty="0" smtClean="0"/>
                        <a:t>4. Сам же Иоанн имел одежду из верблюжьего волоса и пояс кожаный на чреслах своих, а </a:t>
                      </a:r>
                      <a:r>
                        <a:rPr lang="ru-RU" b="1" dirty="0" err="1" smtClean="0"/>
                        <a:t>пищею</a:t>
                      </a:r>
                      <a:r>
                        <a:rPr lang="ru-RU" b="1" dirty="0" smtClean="0"/>
                        <a:t> его были акриды и дикий мед. </a:t>
                      </a:r>
                    </a:p>
                    <a:p>
                      <a:pPr marL="0" indent="0">
                        <a:spcBef>
                          <a:spcPts val="0"/>
                        </a:spcBef>
                        <a:buNone/>
                      </a:pPr>
                      <a:r>
                        <a:rPr lang="ru-RU" b="1" dirty="0" smtClean="0"/>
                        <a:t>5. Тогда Иерусалим и вся Иудея и вся окрестность Иорданская выходили к нему </a:t>
                      </a:r>
                    </a:p>
                    <a:p>
                      <a:pPr marL="0" indent="0">
                        <a:spcBef>
                          <a:spcPts val="0"/>
                        </a:spcBef>
                        <a:buNone/>
                      </a:pPr>
                      <a:r>
                        <a:rPr lang="ru-RU" b="1" dirty="0" smtClean="0"/>
                        <a:t>6. и крестились от него в Иордане, исповедуя грехи свои. </a:t>
                      </a:r>
                    </a:p>
                    <a:p>
                      <a:endParaRPr lang="ru-RU" b="1" dirty="0"/>
                    </a:p>
                  </a:txBody>
                  <a:tcPr marL="36000" marR="36000" marT="0" marB="0"/>
                </a:tc>
                <a:tc>
                  <a:txBody>
                    <a:bodyPr/>
                    <a:lstStyle/>
                    <a:p>
                      <a:pPr marL="0" indent="0">
                        <a:spcBef>
                          <a:spcPts val="0"/>
                        </a:spcBef>
                        <a:buNone/>
                      </a:pPr>
                      <a:r>
                        <a:rPr lang="ru-RU" b="1" dirty="0" smtClean="0"/>
                        <a:t>4. Явился Иоанн, крестя в пустыне и проповедуя крещение покаяния для прощения грехов. </a:t>
                      </a:r>
                    </a:p>
                    <a:p>
                      <a:pPr marL="0" indent="0">
                        <a:spcBef>
                          <a:spcPts val="0"/>
                        </a:spcBef>
                        <a:buNone/>
                      </a:pPr>
                      <a:r>
                        <a:rPr lang="ru-RU" b="1" dirty="0" smtClean="0"/>
                        <a:t>5. И выходили к нему вся страна Иудейская и </a:t>
                      </a:r>
                      <a:r>
                        <a:rPr lang="ru-RU" b="1" dirty="0" err="1" smtClean="0"/>
                        <a:t>Иерусалимляне</a:t>
                      </a:r>
                      <a:r>
                        <a:rPr lang="ru-RU" b="1" dirty="0" smtClean="0"/>
                        <a:t>, и крестились от него все в реке Иордане, исповедуя грехи свои. </a:t>
                      </a:r>
                    </a:p>
                    <a:p>
                      <a:pPr marL="0" indent="0">
                        <a:spcBef>
                          <a:spcPts val="0"/>
                        </a:spcBef>
                        <a:buNone/>
                      </a:pPr>
                      <a:r>
                        <a:rPr lang="ru-RU" b="1" dirty="0" smtClean="0"/>
                        <a:t>6. Иоанн же носил одежду из верблюжьего волоса и пояс кожаный на чреслах своих, и ел акриды и дикий мед. </a:t>
                      </a:r>
                    </a:p>
                    <a:p>
                      <a:endParaRPr lang="ru-RU" b="1" dirty="0"/>
                    </a:p>
                  </a:txBody>
                  <a:tcPr marL="36000" marR="3600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b="1" dirty="0" smtClean="0"/>
                        <a:t>3. И он проходил по всей окрестной стране Иорданской, проповедуя крещение покаяния для прощения грехов, </a:t>
                      </a:r>
                    </a:p>
                    <a:p>
                      <a:endParaRPr lang="ru-RU" b="1" dirty="0"/>
                    </a:p>
                  </a:txBody>
                  <a:tcPr marL="36000" marR="36000" marT="0" marB="0"/>
                </a:tc>
              </a:tr>
            </a:tbl>
          </a:graphicData>
        </a:graphic>
      </p:graphicFrame>
      <p:sp>
        <p:nvSpPr>
          <p:cNvPr id="5" name="Скругленный прямоугольник 4"/>
          <p:cNvSpPr/>
          <p:nvPr/>
        </p:nvSpPr>
        <p:spPr>
          <a:xfrm>
            <a:off x="539552" y="188640"/>
            <a:ext cx="8208912" cy="504056"/>
          </a:xfrm>
          <a:prstGeom prst="roundRect">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chemeClr val="tx1"/>
                </a:solidFill>
              </a:rPr>
              <a:t>Проповедь Иоанна и крещение покаяния иудейского народа</a:t>
            </a:r>
            <a:endParaRPr lang="ru-RU" sz="2000" b="1" dirty="0">
              <a:solidFill>
                <a:schemeClr val="tx1"/>
              </a:solidFill>
            </a:endParaRPr>
          </a:p>
        </p:txBody>
      </p:sp>
      <p:sp>
        <p:nvSpPr>
          <p:cNvPr id="6" name="Скругленный прямоугольник 5"/>
          <p:cNvSpPr/>
          <p:nvPr/>
        </p:nvSpPr>
        <p:spPr>
          <a:xfrm>
            <a:off x="395536" y="5517232"/>
            <a:ext cx="8496944" cy="1224136"/>
          </a:xfrm>
          <a:prstGeom prst="roundRect">
            <a:avLst/>
          </a:prstGeom>
        </p:spPr>
        <p:style>
          <a:lnRef idx="3">
            <a:schemeClr val="lt1"/>
          </a:lnRef>
          <a:fillRef idx="1">
            <a:schemeClr val="accent3"/>
          </a:fillRef>
          <a:effectRef idx="1">
            <a:schemeClr val="accent3"/>
          </a:effectRef>
          <a:fontRef idx="minor">
            <a:schemeClr val="lt1"/>
          </a:fontRef>
        </p:style>
        <p:txBody>
          <a:bodyPr lIns="0" rIns="0" rtlCol="0" anchor="ctr"/>
          <a:lstStyle/>
          <a:p>
            <a:pPr algn="ctr"/>
            <a:r>
              <a:rPr lang="ru-RU" sz="1600" b="1" dirty="0">
                <a:solidFill>
                  <a:schemeClr val="tx1"/>
                </a:solidFill>
              </a:rPr>
              <a:t>«во оставление грехов</a:t>
            </a:r>
            <a:r>
              <a:rPr lang="ru-RU" sz="1600" b="1" dirty="0" smtClean="0">
                <a:solidFill>
                  <a:schemeClr val="tx1"/>
                </a:solidFill>
              </a:rPr>
              <a:t>» - </a:t>
            </a:r>
            <a:r>
              <a:rPr lang="ru-RU" sz="1600" b="1" dirty="0">
                <a:solidFill>
                  <a:schemeClr val="tx1"/>
                </a:solidFill>
              </a:rPr>
              <a:t>«</a:t>
            </a:r>
            <a:r>
              <a:rPr lang="ru-RU" sz="1600" b="1" i="1" dirty="0">
                <a:solidFill>
                  <a:schemeClr val="tx1"/>
                </a:solidFill>
              </a:rPr>
              <a:t>Поелику </a:t>
            </a:r>
            <a:r>
              <a:rPr lang="ru-RU" sz="1600" b="1" i="1" dirty="0" err="1">
                <a:solidFill>
                  <a:schemeClr val="tx1"/>
                </a:solidFill>
              </a:rPr>
              <a:t>несознание</a:t>
            </a:r>
            <a:r>
              <a:rPr lang="ru-RU" sz="1600" b="1" i="1" dirty="0">
                <a:solidFill>
                  <a:schemeClr val="tx1"/>
                </a:solidFill>
              </a:rPr>
              <a:t> грехов своих удаляло от Христа  — то и цель пришествия </a:t>
            </a:r>
            <a:r>
              <a:rPr lang="ru-RU" sz="1600" b="1" i="1" dirty="0" err="1">
                <a:solidFill>
                  <a:schemeClr val="tx1"/>
                </a:solidFill>
              </a:rPr>
              <a:t>Иоаннова</a:t>
            </a:r>
            <a:r>
              <a:rPr lang="ru-RU" sz="1600" b="1" i="1" dirty="0">
                <a:solidFill>
                  <a:schemeClr val="tx1"/>
                </a:solidFill>
              </a:rPr>
              <a:t> состояла в том, чтобы расположить их (иудеев. — А. М.) к познанию своих грехов и склонить к покаянию; не для того, чтобы они были наказаны, а чтобы стали через покаяние более смиренными, осудили самих себя и прибегли к получению прощения</a:t>
            </a:r>
            <a:r>
              <a:rPr lang="ru-RU" sz="1600" b="1" dirty="0" smtClean="0">
                <a:solidFill>
                  <a:schemeClr val="tx1"/>
                </a:solidFill>
              </a:rPr>
              <a:t>» (</a:t>
            </a:r>
            <a:r>
              <a:rPr lang="ru-RU" sz="1600" b="1" dirty="0" err="1" smtClean="0">
                <a:solidFill>
                  <a:schemeClr val="tx1"/>
                </a:solidFill>
              </a:rPr>
              <a:t>свт</a:t>
            </a:r>
            <a:r>
              <a:rPr lang="ru-RU" sz="1600" b="1" dirty="0" smtClean="0">
                <a:solidFill>
                  <a:schemeClr val="tx1"/>
                </a:solidFill>
              </a:rPr>
              <a:t>. Иоанн Златоуст).</a:t>
            </a:r>
            <a:endParaRPr lang="ru-RU" sz="1600" b="1" dirty="0">
              <a:solidFill>
                <a:schemeClr val="tx1"/>
              </a:solidFill>
            </a:endParaRPr>
          </a:p>
        </p:txBody>
      </p:sp>
      <p:sp>
        <p:nvSpPr>
          <p:cNvPr id="7" name="Скругленный прямоугольник 6"/>
          <p:cNvSpPr/>
          <p:nvPr/>
        </p:nvSpPr>
        <p:spPr>
          <a:xfrm>
            <a:off x="6300192" y="3140968"/>
            <a:ext cx="2664296" cy="2304256"/>
          </a:xfrm>
          <a:prstGeom prst="roundRect">
            <a:avLst/>
          </a:prstGeom>
        </p:spPr>
        <p:style>
          <a:lnRef idx="3">
            <a:schemeClr val="lt1"/>
          </a:lnRef>
          <a:fillRef idx="1">
            <a:schemeClr val="accent3"/>
          </a:fillRef>
          <a:effectRef idx="1">
            <a:schemeClr val="accent3"/>
          </a:effectRef>
          <a:fontRef idx="minor">
            <a:schemeClr val="lt1"/>
          </a:fontRef>
        </p:style>
        <p:txBody>
          <a:bodyPr lIns="0" rIns="0" rtlCol="0" anchor="ctr"/>
          <a:lstStyle/>
          <a:p>
            <a:pPr algn="ctr"/>
            <a:r>
              <a:rPr lang="ru-RU" sz="1600" b="1" dirty="0" err="1" smtClean="0">
                <a:solidFill>
                  <a:schemeClr val="tx1"/>
                </a:solidFill>
              </a:rPr>
              <a:t>Блж</a:t>
            </a:r>
            <a:r>
              <a:rPr lang="ru-RU" sz="1600" b="1" dirty="0" smtClean="0">
                <a:solidFill>
                  <a:schemeClr val="tx1"/>
                </a:solidFill>
              </a:rPr>
              <a:t>. Феофан Болгарский: «Крещение </a:t>
            </a:r>
            <a:r>
              <a:rPr lang="ru-RU" sz="1600" b="1" dirty="0">
                <a:solidFill>
                  <a:schemeClr val="tx1"/>
                </a:solidFill>
              </a:rPr>
              <a:t>Иоанна не имело отпущения грехов, Иоанн проповедовал только одно покаяние и вел к оставлению грехов, то есть вел к крещению Христа, от которого </a:t>
            </a:r>
            <a:r>
              <a:rPr lang="ru-RU" sz="1600" b="1" dirty="0" smtClean="0">
                <a:solidFill>
                  <a:schemeClr val="tx1"/>
                </a:solidFill>
              </a:rPr>
              <a:t>было отпущение грехов».</a:t>
            </a:r>
            <a:endParaRPr lang="ru-RU" sz="1600" b="1" dirty="0">
              <a:solidFill>
                <a:schemeClr val="tx1"/>
              </a:solidFill>
            </a:endParaRPr>
          </a:p>
        </p:txBody>
      </p:sp>
      <p:sp>
        <p:nvSpPr>
          <p:cNvPr id="8" name="Скругленный прямоугольник 7"/>
          <p:cNvSpPr/>
          <p:nvPr/>
        </p:nvSpPr>
        <p:spPr>
          <a:xfrm>
            <a:off x="251520" y="3924259"/>
            <a:ext cx="3168352" cy="1304941"/>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b="1" dirty="0" smtClean="0">
                <a:solidFill>
                  <a:schemeClr val="tx1"/>
                </a:solidFill>
              </a:rPr>
              <a:t>Иоанн Златоуст</a:t>
            </a:r>
            <a:r>
              <a:rPr lang="ru-RU" b="1" i="1" dirty="0" smtClean="0">
                <a:solidFill>
                  <a:schemeClr val="tx1"/>
                </a:solidFill>
              </a:rPr>
              <a:t>: «Сама </a:t>
            </a:r>
            <a:r>
              <a:rPr lang="ru-RU" b="1" i="1" dirty="0">
                <a:solidFill>
                  <a:schemeClr val="tx1"/>
                </a:solidFill>
              </a:rPr>
              <a:t>одежда Иоанна служила знаком и царского достоинства, и </a:t>
            </a:r>
            <a:r>
              <a:rPr lang="ru-RU" b="1" i="1" dirty="0" smtClean="0">
                <a:solidFill>
                  <a:schemeClr val="tx1"/>
                </a:solidFill>
              </a:rPr>
              <a:t>покаяния»</a:t>
            </a:r>
            <a:endParaRPr lang="ru-RU" b="1" i="1" dirty="0">
              <a:solidFill>
                <a:schemeClr val="tx1"/>
              </a:solidFill>
            </a:endParaRPr>
          </a:p>
        </p:txBody>
      </p:sp>
      <p:sp>
        <p:nvSpPr>
          <p:cNvPr id="9" name="Скругленный прямоугольник 8"/>
          <p:cNvSpPr/>
          <p:nvPr/>
        </p:nvSpPr>
        <p:spPr>
          <a:xfrm>
            <a:off x="503548" y="5445224"/>
            <a:ext cx="8280920" cy="1340768"/>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600" b="1" dirty="0" err="1" smtClean="0">
                <a:solidFill>
                  <a:schemeClr val="tx1"/>
                </a:solidFill>
              </a:rPr>
              <a:t>Блж</a:t>
            </a:r>
            <a:r>
              <a:rPr lang="ru-RU" sz="1600" b="1" dirty="0" smtClean="0">
                <a:solidFill>
                  <a:schemeClr val="tx1"/>
                </a:solidFill>
              </a:rPr>
              <a:t>. </a:t>
            </a:r>
            <a:r>
              <a:rPr lang="ru-RU" sz="1600" b="1" dirty="0" err="1" smtClean="0">
                <a:solidFill>
                  <a:schemeClr val="tx1"/>
                </a:solidFill>
              </a:rPr>
              <a:t>Феофилакт</a:t>
            </a:r>
            <a:r>
              <a:rPr lang="ru-RU" sz="1600" b="1" dirty="0" smtClean="0">
                <a:solidFill>
                  <a:schemeClr val="tx1"/>
                </a:solidFill>
              </a:rPr>
              <a:t>: «Говорят</a:t>
            </a:r>
            <a:r>
              <a:rPr lang="ru-RU" sz="1600" b="1" dirty="0">
                <a:solidFill>
                  <a:schemeClr val="tx1"/>
                </a:solidFill>
              </a:rPr>
              <a:t>, что верблюд занимает средину между чистым и нечистым животным: как отрыгивающий жвачку, он чист, а как имеющий нераздвоенные копыта - нечист. Так как Иоанн приводил к Богу и казавшийся чистым народ иудейский, и нечистый языческий и был посредником между Ветхим и Новым Заветом, то поэтому он и носил в качестве одежды волоса </a:t>
            </a:r>
            <a:r>
              <a:rPr lang="ru-RU" sz="1600" b="1" dirty="0" smtClean="0">
                <a:solidFill>
                  <a:schemeClr val="tx1"/>
                </a:solidFill>
              </a:rPr>
              <a:t>верблюда».</a:t>
            </a:r>
            <a:endParaRPr lang="ru-RU" sz="1600" b="1" dirty="0">
              <a:solidFill>
                <a:schemeClr val="tx1"/>
              </a:solidFill>
            </a:endParaRPr>
          </a:p>
        </p:txBody>
      </p:sp>
      <p:sp>
        <p:nvSpPr>
          <p:cNvPr id="10" name="Скругленный прямоугольник 9"/>
          <p:cNvSpPr/>
          <p:nvPr/>
        </p:nvSpPr>
        <p:spPr>
          <a:xfrm>
            <a:off x="3167844" y="2484099"/>
            <a:ext cx="2988332" cy="1376949"/>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ru-RU" b="1" dirty="0" smtClean="0">
                <a:solidFill>
                  <a:schemeClr val="tx1"/>
                </a:solidFill>
              </a:rPr>
              <a:t>«акриды и дикий мед» - </a:t>
            </a:r>
            <a:r>
              <a:rPr lang="ru-RU" b="1" dirty="0">
                <a:solidFill>
                  <a:schemeClr val="tx1"/>
                </a:solidFill>
              </a:rPr>
              <a:t>род саранчи  и мед в дуплах </a:t>
            </a:r>
            <a:r>
              <a:rPr lang="ru-RU" b="1" dirty="0" smtClean="0">
                <a:solidFill>
                  <a:schemeClr val="tx1"/>
                </a:solidFill>
              </a:rPr>
              <a:t>из деревьев </a:t>
            </a:r>
            <a:r>
              <a:rPr lang="ru-RU" b="1" dirty="0">
                <a:solidFill>
                  <a:schemeClr val="tx1"/>
                </a:solidFill>
              </a:rPr>
              <a:t>и отверстиях скал</a:t>
            </a:r>
          </a:p>
        </p:txBody>
      </p:sp>
      <p:sp>
        <p:nvSpPr>
          <p:cNvPr id="11" name="Скругленный прямоугольник 10"/>
          <p:cNvSpPr/>
          <p:nvPr/>
        </p:nvSpPr>
        <p:spPr>
          <a:xfrm>
            <a:off x="539552" y="4077072"/>
            <a:ext cx="3024336" cy="1404156"/>
          </a:xfrm>
          <a:prstGeom prst="roundRect">
            <a:avLst/>
          </a:prstGeom>
          <a:scene3d>
            <a:camera prst="orthographicFront"/>
            <a:lightRig rig="threePt" dir="t"/>
          </a:scene3d>
          <a:sp3d>
            <a:bevelT w="165100" prst="coolSlant"/>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ru-RU" sz="1600" b="1" dirty="0" err="1" smtClean="0">
                <a:solidFill>
                  <a:schemeClr val="tx1"/>
                </a:solidFill>
              </a:rPr>
              <a:t>Свт</a:t>
            </a:r>
            <a:r>
              <a:rPr lang="ru-RU" sz="1600" b="1" dirty="0" smtClean="0">
                <a:solidFill>
                  <a:schemeClr val="tx1"/>
                </a:solidFill>
              </a:rPr>
              <a:t> Афанасий Великий - </a:t>
            </a:r>
            <a:r>
              <a:rPr lang="ru-RU" sz="1600" b="1" i="1" dirty="0">
                <a:solidFill>
                  <a:schemeClr val="tx1"/>
                </a:solidFill>
              </a:rPr>
              <a:t>зеленые росточки </a:t>
            </a:r>
            <a:r>
              <a:rPr lang="ru-RU" sz="1600" b="1" i="1" dirty="0">
                <a:solidFill>
                  <a:schemeClr val="tx1"/>
                </a:solidFill>
              </a:rPr>
              <a:t>травы и «дикий мед, весьма горький и противный всякому вкусу»</a:t>
            </a:r>
            <a:endParaRPr lang="ru-RU" sz="1600" b="1" dirty="0">
              <a:solidFill>
                <a:schemeClr val="tx1"/>
              </a:solidFill>
            </a:endParaRPr>
          </a:p>
        </p:txBody>
      </p:sp>
      <p:sp>
        <p:nvSpPr>
          <p:cNvPr id="12" name="Скругленный прямоугольник 11"/>
          <p:cNvSpPr/>
          <p:nvPr/>
        </p:nvSpPr>
        <p:spPr>
          <a:xfrm>
            <a:off x="6228184" y="4016353"/>
            <a:ext cx="2808312" cy="1368152"/>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ru-RU" sz="1600" b="1" dirty="0" err="1" smtClean="0">
                <a:solidFill>
                  <a:schemeClr val="tx1"/>
                </a:solidFill>
              </a:rPr>
              <a:t>Свт</a:t>
            </a:r>
            <a:r>
              <a:rPr lang="ru-RU" sz="1600" b="1" dirty="0" smtClean="0">
                <a:solidFill>
                  <a:schemeClr val="tx1"/>
                </a:solidFill>
              </a:rPr>
              <a:t>. Василий Великий - </a:t>
            </a:r>
            <a:r>
              <a:rPr lang="ru-RU" sz="1600" b="1" i="1" dirty="0">
                <a:solidFill>
                  <a:schemeClr val="tx1"/>
                </a:solidFill>
              </a:rPr>
              <a:t>сладкие медовые лепешки</a:t>
            </a:r>
            <a:endParaRPr lang="ru-RU" sz="1600" b="1" dirty="0">
              <a:solidFill>
                <a:schemeClr val="tx1"/>
              </a:solidFill>
            </a:endParaRPr>
          </a:p>
        </p:txBody>
      </p:sp>
      <p:sp>
        <p:nvSpPr>
          <p:cNvPr id="13" name="Скругленный прямоугольник 12"/>
          <p:cNvSpPr/>
          <p:nvPr/>
        </p:nvSpPr>
        <p:spPr>
          <a:xfrm>
            <a:off x="251520" y="980728"/>
            <a:ext cx="8496944" cy="1152128"/>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ru-RU" sz="1600" b="1" dirty="0" err="1" smtClean="0">
                <a:solidFill>
                  <a:schemeClr val="tx1"/>
                </a:solidFill>
              </a:rPr>
              <a:t>Прп</a:t>
            </a:r>
            <a:r>
              <a:rPr lang="ru-RU" sz="1600" b="1" dirty="0" smtClean="0">
                <a:solidFill>
                  <a:schemeClr val="tx1"/>
                </a:solidFill>
              </a:rPr>
              <a:t>. Исидор </a:t>
            </a:r>
            <a:r>
              <a:rPr lang="ru-RU" sz="1600" b="1" dirty="0" err="1" smtClean="0">
                <a:solidFill>
                  <a:schemeClr val="tx1"/>
                </a:solidFill>
              </a:rPr>
              <a:t>Пелусиот</a:t>
            </a:r>
            <a:r>
              <a:rPr lang="ru-RU" sz="1600" b="1" dirty="0" smtClean="0">
                <a:solidFill>
                  <a:schemeClr val="tx1"/>
                </a:solidFill>
              </a:rPr>
              <a:t>: </a:t>
            </a:r>
            <a:r>
              <a:rPr lang="ru-RU" sz="1600" b="1" i="1" dirty="0" smtClean="0">
                <a:solidFill>
                  <a:schemeClr val="tx1"/>
                </a:solidFill>
              </a:rPr>
              <a:t>«</a:t>
            </a:r>
            <a:r>
              <a:rPr lang="ru-RU" sz="1600" b="1" i="1" dirty="0" err="1" smtClean="0">
                <a:solidFill>
                  <a:schemeClr val="tx1"/>
                </a:solidFill>
              </a:rPr>
              <a:t>Пружие</a:t>
            </a:r>
            <a:r>
              <a:rPr lang="ru-RU" sz="1600" b="1" i="1" dirty="0">
                <a:solidFill>
                  <a:schemeClr val="tx1"/>
                </a:solidFill>
              </a:rPr>
              <a:t>, которыми питался Иоанн Креститель, были не живые твари, похожие на жуков, как думают иные по </a:t>
            </a:r>
            <a:r>
              <a:rPr lang="ru-RU" sz="1600" b="1" i="1" dirty="0" smtClean="0">
                <a:solidFill>
                  <a:schemeClr val="tx1"/>
                </a:solidFill>
              </a:rPr>
              <a:t>невежеству, </a:t>
            </a:r>
            <a:r>
              <a:rPr lang="ru-RU" sz="1600" b="1" i="1" dirty="0">
                <a:solidFill>
                  <a:schemeClr val="tx1"/>
                </a:solidFill>
              </a:rPr>
              <a:t>но верхушки трав или растений. А также и мед </a:t>
            </a:r>
            <a:r>
              <a:rPr lang="ru-RU" sz="1600" b="1" i="1" dirty="0" err="1">
                <a:solidFill>
                  <a:schemeClr val="tx1"/>
                </a:solidFill>
              </a:rPr>
              <a:t>дивий</a:t>
            </a:r>
            <a:r>
              <a:rPr lang="ru-RU" sz="1600" b="1" i="1" dirty="0">
                <a:solidFill>
                  <a:schemeClr val="tx1"/>
                </a:solidFill>
              </a:rPr>
              <a:t> был не какое-либо </a:t>
            </a:r>
            <a:r>
              <a:rPr lang="ru-RU" sz="1600" b="1" i="1" dirty="0" err="1">
                <a:solidFill>
                  <a:schemeClr val="tx1"/>
                </a:solidFill>
              </a:rPr>
              <a:t>произрастение</a:t>
            </a:r>
            <a:r>
              <a:rPr lang="ru-RU" sz="1600" b="1" i="1" dirty="0">
                <a:solidFill>
                  <a:schemeClr val="tx1"/>
                </a:solidFill>
              </a:rPr>
              <a:t>, но действительно горный мед, который делают дикие пчелы, весьма горький и противный на </a:t>
            </a:r>
            <a:r>
              <a:rPr lang="ru-RU" sz="1600" b="1" i="1" dirty="0" smtClean="0">
                <a:solidFill>
                  <a:schemeClr val="tx1"/>
                </a:solidFill>
              </a:rPr>
              <a:t>вкус»</a:t>
            </a:r>
            <a:endParaRPr lang="ru-RU" sz="1600" b="1" i="1" dirty="0">
              <a:solidFill>
                <a:schemeClr val="tx1"/>
              </a:solidFill>
            </a:endParaRPr>
          </a:p>
        </p:txBody>
      </p:sp>
      <p:sp>
        <p:nvSpPr>
          <p:cNvPr id="14" name="Скругленный прямоугольник 13"/>
          <p:cNvSpPr/>
          <p:nvPr/>
        </p:nvSpPr>
        <p:spPr>
          <a:xfrm>
            <a:off x="251520" y="5589240"/>
            <a:ext cx="8532948" cy="1152128"/>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r>
              <a:rPr lang="ru-RU" sz="1600" b="1" dirty="0" err="1" smtClean="0">
                <a:solidFill>
                  <a:schemeClr val="tx1"/>
                </a:solidFill>
              </a:rPr>
              <a:t>Евфимий</a:t>
            </a:r>
            <a:r>
              <a:rPr lang="ru-RU" sz="1600" b="1" dirty="0" smtClean="0">
                <a:solidFill>
                  <a:schemeClr val="tx1"/>
                </a:solidFill>
              </a:rPr>
              <a:t> </a:t>
            </a:r>
            <a:r>
              <a:rPr lang="ru-RU" sz="1600" b="1" dirty="0" err="1" smtClean="0">
                <a:solidFill>
                  <a:schemeClr val="tx1"/>
                </a:solidFill>
              </a:rPr>
              <a:t>Зигабен</a:t>
            </a:r>
            <a:r>
              <a:rPr lang="ru-RU" sz="1600" b="1" dirty="0" smtClean="0">
                <a:solidFill>
                  <a:schemeClr val="tx1"/>
                </a:solidFill>
              </a:rPr>
              <a:t>: «</a:t>
            </a:r>
            <a:r>
              <a:rPr lang="ru-RU" sz="1600" b="1" i="1" dirty="0" smtClean="0">
                <a:solidFill>
                  <a:schemeClr val="tx1"/>
                </a:solidFill>
              </a:rPr>
              <a:t>Одни </a:t>
            </a:r>
            <a:r>
              <a:rPr lang="ru-RU" sz="1600" b="1" i="1" dirty="0">
                <a:solidFill>
                  <a:schemeClr val="tx1"/>
                </a:solidFill>
              </a:rPr>
              <a:t>говорят, что акриды – это верхушки каких-то трав, другие – что это трава, называемая </a:t>
            </a:r>
            <a:r>
              <a:rPr lang="ru-RU" sz="1600" b="1" i="1" dirty="0" err="1">
                <a:solidFill>
                  <a:schemeClr val="tx1"/>
                </a:solidFill>
              </a:rPr>
              <a:t>акрида</a:t>
            </a:r>
            <a:r>
              <a:rPr lang="ru-RU" sz="1600" b="1" i="1" dirty="0">
                <a:solidFill>
                  <a:schemeClr val="tx1"/>
                </a:solidFill>
              </a:rPr>
              <a:t>, третьи,– что это род насекомых. Говорят, что в тех странах до сих пор очень многие едят их, предварительно выкоптив. Мед же дикий – это мед, который кладется дикими пчелами в расщелинах скал; но он горький и </a:t>
            </a:r>
            <a:r>
              <a:rPr lang="ru-RU" sz="1600" b="1" i="1" dirty="0" smtClean="0">
                <a:solidFill>
                  <a:schemeClr val="tx1"/>
                </a:solidFill>
              </a:rPr>
              <a:t>неприятный»</a:t>
            </a:r>
            <a:r>
              <a:rPr lang="ru-RU" sz="1600" b="1" dirty="0" smtClean="0">
                <a:solidFill>
                  <a:schemeClr val="tx1"/>
                </a:solidFill>
              </a:rPr>
              <a:t>.</a:t>
            </a:r>
            <a:endParaRPr lang="ru-RU" sz="1600" b="1" dirty="0">
              <a:solidFill>
                <a:schemeClr val="tx1"/>
              </a:solidFill>
            </a:endParaRPr>
          </a:p>
        </p:txBody>
      </p:sp>
    </p:spTree>
    <p:extLst>
      <p:ext uri="{BB962C8B-B14F-4D97-AF65-F5344CB8AC3E}">
        <p14:creationId xmlns:p14="http://schemas.microsoft.com/office/powerpoint/2010/main" val="1682500241"/>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42"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1000" fill="hold"/>
                                        <p:tgtEl>
                                          <p:spTgt spid="6"/>
                                        </p:tgtEl>
                                        <p:attrNameLst>
                                          <p:attrName>ppt_x</p:attrName>
                                        </p:attrNameLst>
                                      </p:cBhvr>
                                      <p:tavLst>
                                        <p:tav tm="0">
                                          <p:val>
                                            <p:strVal val="#ppt_x"/>
                                          </p:val>
                                        </p:tav>
                                        <p:tav tm="100000">
                                          <p:val>
                                            <p:strVal val="#ppt_x"/>
                                          </p:val>
                                        </p:tav>
                                      </p:tavLst>
                                    </p:anim>
                                    <p:anim calcmode="lin" valueType="num">
                                      <p:cBhvr additive="base">
                                        <p:cTn id="21" dur="1000" fill="hold"/>
                                        <p:tgtEl>
                                          <p:spTgt spid="6"/>
                                        </p:tgtEl>
                                        <p:attrNameLst>
                                          <p:attrName>ppt_y</p:attrName>
                                        </p:attrNameLst>
                                      </p:cBhvr>
                                      <p:tavLst>
                                        <p:tav tm="0">
                                          <p:val>
                                            <p:strVal val="1+#ppt_h/2"/>
                                          </p:val>
                                        </p:tav>
                                        <p:tav tm="100000">
                                          <p:val>
                                            <p:strVal val="#ppt_y"/>
                                          </p:val>
                                        </p:tav>
                                      </p:tavLst>
                                    </p:anim>
                                  </p:childTnLst>
                                </p:cTn>
                              </p:par>
                            </p:childTnLst>
                          </p:cTn>
                        </p:par>
                        <p:par>
                          <p:cTn id="22" fill="hold">
                            <p:stCondLst>
                              <p:cond delay="1000"/>
                            </p:stCondLst>
                            <p:childTnLst>
                              <p:par>
                                <p:cTn id="23" presetID="45" presetClass="entr" presetSubtype="0" fill="hold" grpId="0" nodeType="afterEffect">
                                  <p:stCondLst>
                                    <p:cond delay="500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250"/>
                                        <p:tgtEl>
                                          <p:spTgt spid="7"/>
                                        </p:tgtEl>
                                      </p:cBhvr>
                                    </p:animEffect>
                                    <p:anim calcmode="lin" valueType="num">
                                      <p:cBhvr>
                                        <p:cTn id="26" dur="1250" fill="hold"/>
                                        <p:tgtEl>
                                          <p:spTgt spid="7"/>
                                        </p:tgtEl>
                                        <p:attrNameLst>
                                          <p:attrName>ppt_w</p:attrName>
                                        </p:attrNameLst>
                                      </p:cBhvr>
                                      <p:tavLst>
                                        <p:tav tm="0" fmla="#ppt_w*sin(2.5*pi*$)">
                                          <p:val>
                                            <p:fltVal val="0"/>
                                          </p:val>
                                        </p:tav>
                                        <p:tav tm="100000">
                                          <p:val>
                                            <p:fltVal val="1"/>
                                          </p:val>
                                        </p:tav>
                                      </p:tavLst>
                                    </p:anim>
                                    <p:anim calcmode="lin" valueType="num">
                                      <p:cBhvr>
                                        <p:cTn id="27" dur="125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ppt_y"/>
                                          </p:val>
                                        </p:tav>
                                        <p:tav tm="100000">
                                          <p:val>
                                            <p:strVal val="#ppt_y"/>
                                          </p:val>
                                        </p:tav>
                                      </p:tavLst>
                                    </p:anim>
                                  </p:childTnLst>
                                </p:cTn>
                              </p:par>
                              <p:par>
                                <p:cTn id="34" presetID="6" presetClass="exit" presetSubtype="32" fill="hold" grpId="1" nodeType="withEffect">
                                  <p:stCondLst>
                                    <p:cond delay="0"/>
                                  </p:stCondLst>
                                  <p:childTnLst>
                                    <p:animEffect transition="out" filter="circle(out)">
                                      <p:cBhvr>
                                        <p:cTn id="35" dur="1000"/>
                                        <p:tgtEl>
                                          <p:spTgt spid="6"/>
                                        </p:tgtEl>
                                      </p:cBhvr>
                                    </p:animEffect>
                                    <p:set>
                                      <p:cBhvr>
                                        <p:cTn id="36" dur="1" fill="hold">
                                          <p:stCondLst>
                                            <p:cond delay="999"/>
                                          </p:stCondLst>
                                        </p:cTn>
                                        <p:tgtEl>
                                          <p:spTgt spid="6"/>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barn(inVertical)">
                                      <p:cBhvr>
                                        <p:cTn id="41" dur="500"/>
                                        <p:tgtEl>
                                          <p:spTgt spid="9"/>
                                        </p:tgtEl>
                                      </p:cBhvr>
                                    </p:animEffect>
                                  </p:childTnLst>
                                </p:cTn>
                              </p:par>
                              <p:par>
                                <p:cTn id="42" presetID="10" presetClass="exit" presetSubtype="0" fill="hold" grpId="1" nodeType="withEffect">
                                  <p:stCondLst>
                                    <p:cond delay="0"/>
                                  </p:stCondLst>
                                  <p:childTnLst>
                                    <p:animEffect transition="out" filter="fade">
                                      <p:cBhvr>
                                        <p:cTn id="43" dur="500"/>
                                        <p:tgtEl>
                                          <p:spTgt spid="7"/>
                                        </p:tgtEl>
                                      </p:cBhvr>
                                    </p:animEffect>
                                    <p:set>
                                      <p:cBhvr>
                                        <p:cTn id="44" dur="1" fill="hold">
                                          <p:stCondLst>
                                            <p:cond delay="499"/>
                                          </p:stCondLst>
                                        </p:cTn>
                                        <p:tgtEl>
                                          <p:spTgt spid="7"/>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randombar(horizontal)">
                                      <p:cBhvr>
                                        <p:cTn id="49" dur="500"/>
                                        <p:tgtEl>
                                          <p:spTgt spid="10"/>
                                        </p:tgtEl>
                                      </p:cBhvr>
                                    </p:animEffect>
                                  </p:childTnLst>
                                </p:cTn>
                              </p:par>
                              <p:par>
                                <p:cTn id="50" presetID="53" presetClass="exit" presetSubtype="32" fill="hold" grpId="1" nodeType="withEffect">
                                  <p:stCondLst>
                                    <p:cond delay="0"/>
                                  </p:stCondLst>
                                  <p:childTnLst>
                                    <p:anim calcmode="lin" valueType="num">
                                      <p:cBhvr>
                                        <p:cTn id="51" dur="500"/>
                                        <p:tgtEl>
                                          <p:spTgt spid="8"/>
                                        </p:tgtEl>
                                        <p:attrNameLst>
                                          <p:attrName>ppt_w</p:attrName>
                                        </p:attrNameLst>
                                      </p:cBhvr>
                                      <p:tavLst>
                                        <p:tav tm="0">
                                          <p:val>
                                            <p:strVal val="ppt_w"/>
                                          </p:val>
                                        </p:tav>
                                        <p:tav tm="100000">
                                          <p:val>
                                            <p:fltVal val="0"/>
                                          </p:val>
                                        </p:tav>
                                      </p:tavLst>
                                    </p:anim>
                                    <p:anim calcmode="lin" valueType="num">
                                      <p:cBhvr>
                                        <p:cTn id="52" dur="500"/>
                                        <p:tgtEl>
                                          <p:spTgt spid="8"/>
                                        </p:tgtEl>
                                        <p:attrNameLst>
                                          <p:attrName>ppt_h</p:attrName>
                                        </p:attrNameLst>
                                      </p:cBhvr>
                                      <p:tavLst>
                                        <p:tav tm="0">
                                          <p:val>
                                            <p:strVal val="ppt_h"/>
                                          </p:val>
                                        </p:tav>
                                        <p:tav tm="100000">
                                          <p:val>
                                            <p:fltVal val="0"/>
                                          </p:val>
                                        </p:tav>
                                      </p:tavLst>
                                    </p:anim>
                                    <p:animEffect transition="out" filter="fade">
                                      <p:cBhvr>
                                        <p:cTn id="53" dur="500"/>
                                        <p:tgtEl>
                                          <p:spTgt spid="8"/>
                                        </p:tgtEl>
                                      </p:cBhvr>
                                    </p:animEffect>
                                    <p:set>
                                      <p:cBhvr>
                                        <p:cTn id="54" dur="1" fill="hold">
                                          <p:stCondLst>
                                            <p:cond delay="499"/>
                                          </p:stCondLst>
                                        </p:cTn>
                                        <p:tgtEl>
                                          <p:spTgt spid="8"/>
                                        </p:tgtEl>
                                        <p:attrNameLst>
                                          <p:attrName>style.visibility</p:attrName>
                                        </p:attrNameLst>
                                      </p:cBhvr>
                                      <p:to>
                                        <p:strVal val="hidden"/>
                                      </p:to>
                                    </p:set>
                                  </p:childTnLst>
                                </p:cTn>
                              </p:par>
                              <p:par>
                                <p:cTn id="55" presetID="53" presetClass="exit" presetSubtype="32" fill="hold" grpId="1" nodeType="withEffect">
                                  <p:stCondLst>
                                    <p:cond delay="0"/>
                                  </p:stCondLst>
                                  <p:childTnLst>
                                    <p:anim calcmode="lin" valueType="num">
                                      <p:cBhvr>
                                        <p:cTn id="56" dur="500"/>
                                        <p:tgtEl>
                                          <p:spTgt spid="9"/>
                                        </p:tgtEl>
                                        <p:attrNameLst>
                                          <p:attrName>ppt_w</p:attrName>
                                        </p:attrNameLst>
                                      </p:cBhvr>
                                      <p:tavLst>
                                        <p:tav tm="0">
                                          <p:val>
                                            <p:strVal val="ppt_w"/>
                                          </p:val>
                                        </p:tav>
                                        <p:tav tm="100000">
                                          <p:val>
                                            <p:fltVal val="0"/>
                                          </p:val>
                                        </p:tav>
                                      </p:tavLst>
                                    </p:anim>
                                    <p:anim calcmode="lin" valueType="num">
                                      <p:cBhvr>
                                        <p:cTn id="57" dur="500"/>
                                        <p:tgtEl>
                                          <p:spTgt spid="9"/>
                                        </p:tgtEl>
                                        <p:attrNameLst>
                                          <p:attrName>ppt_h</p:attrName>
                                        </p:attrNameLst>
                                      </p:cBhvr>
                                      <p:tavLst>
                                        <p:tav tm="0">
                                          <p:val>
                                            <p:strVal val="ppt_h"/>
                                          </p:val>
                                        </p:tav>
                                        <p:tav tm="100000">
                                          <p:val>
                                            <p:fltVal val="0"/>
                                          </p:val>
                                        </p:tav>
                                      </p:tavLst>
                                    </p:anim>
                                    <p:animEffect transition="out" filter="fade">
                                      <p:cBhvr>
                                        <p:cTn id="58" dur="500"/>
                                        <p:tgtEl>
                                          <p:spTgt spid="9"/>
                                        </p:tgtEl>
                                      </p:cBhvr>
                                    </p:animEffect>
                                    <p:set>
                                      <p:cBhvr>
                                        <p:cTn id="59" dur="1" fill="hold">
                                          <p:stCondLst>
                                            <p:cond delay="499"/>
                                          </p:stCondLst>
                                        </p:cTn>
                                        <p:tgtEl>
                                          <p:spTgt spid="9"/>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21" presetClass="entr" presetSubtype="1" fill="hold" grpId="0" nodeType="clickEffect">
                                  <p:stCondLst>
                                    <p:cond delay="0"/>
                                  </p:stCondLst>
                                  <p:childTnLst>
                                    <p:set>
                                      <p:cBhvr>
                                        <p:cTn id="63" dur="1" fill="hold">
                                          <p:stCondLst>
                                            <p:cond delay="0"/>
                                          </p:stCondLst>
                                        </p:cTn>
                                        <p:tgtEl>
                                          <p:spTgt spid="11"/>
                                        </p:tgtEl>
                                        <p:attrNameLst>
                                          <p:attrName>style.visibility</p:attrName>
                                        </p:attrNameLst>
                                      </p:cBhvr>
                                      <p:to>
                                        <p:strVal val="visible"/>
                                      </p:to>
                                    </p:set>
                                    <p:animEffect transition="in" filter="wheel(1)">
                                      <p:cBhvr>
                                        <p:cTn id="64" dur="1000"/>
                                        <p:tgtEl>
                                          <p:spTgt spid="11"/>
                                        </p:tgtEl>
                                      </p:cBhvr>
                                    </p:animEffect>
                                  </p:childTnLst>
                                </p:cTn>
                              </p:par>
                            </p:childTnLst>
                          </p:cTn>
                        </p:par>
                        <p:par>
                          <p:cTn id="65" fill="hold">
                            <p:stCondLst>
                              <p:cond delay="1000"/>
                            </p:stCondLst>
                            <p:childTnLst>
                              <p:par>
                                <p:cTn id="66" presetID="21" presetClass="entr" presetSubtype="1" fill="hold" grpId="0" nodeType="afterEffect">
                                  <p:stCondLst>
                                    <p:cond delay="1750"/>
                                  </p:stCondLst>
                                  <p:childTnLst>
                                    <p:set>
                                      <p:cBhvr>
                                        <p:cTn id="67" dur="1" fill="hold">
                                          <p:stCondLst>
                                            <p:cond delay="0"/>
                                          </p:stCondLst>
                                        </p:cTn>
                                        <p:tgtEl>
                                          <p:spTgt spid="12"/>
                                        </p:tgtEl>
                                        <p:attrNameLst>
                                          <p:attrName>style.visibility</p:attrName>
                                        </p:attrNameLst>
                                      </p:cBhvr>
                                      <p:to>
                                        <p:strVal val="visible"/>
                                      </p:to>
                                    </p:set>
                                    <p:animEffect transition="in" filter="wheel(1)">
                                      <p:cBhvr>
                                        <p:cTn id="68" dur="1000"/>
                                        <p:tgtEl>
                                          <p:spTgt spid="12"/>
                                        </p:tgtEl>
                                      </p:cBhvr>
                                    </p:animEffect>
                                  </p:childTnLst>
                                </p:cTn>
                              </p:par>
                            </p:childTnLst>
                          </p:cTn>
                        </p:par>
                        <p:par>
                          <p:cTn id="69" fill="hold">
                            <p:stCondLst>
                              <p:cond delay="3750"/>
                            </p:stCondLst>
                            <p:childTnLst>
                              <p:par>
                                <p:cTn id="70" presetID="21" presetClass="entr" presetSubtype="1" fill="hold" grpId="0" nodeType="afterEffect">
                                  <p:stCondLst>
                                    <p:cond delay="1000"/>
                                  </p:stCondLst>
                                  <p:childTnLst>
                                    <p:set>
                                      <p:cBhvr>
                                        <p:cTn id="71" dur="1" fill="hold">
                                          <p:stCondLst>
                                            <p:cond delay="0"/>
                                          </p:stCondLst>
                                        </p:cTn>
                                        <p:tgtEl>
                                          <p:spTgt spid="13"/>
                                        </p:tgtEl>
                                        <p:attrNameLst>
                                          <p:attrName>style.visibility</p:attrName>
                                        </p:attrNameLst>
                                      </p:cBhvr>
                                      <p:to>
                                        <p:strVal val="visible"/>
                                      </p:to>
                                    </p:set>
                                    <p:animEffect transition="in" filter="wheel(1)">
                                      <p:cBhvr>
                                        <p:cTn id="72" dur="1000"/>
                                        <p:tgtEl>
                                          <p:spTgt spid="13"/>
                                        </p:tgtEl>
                                      </p:cBhvr>
                                    </p:animEffect>
                                  </p:childTnLst>
                                </p:cTn>
                              </p:par>
                            </p:childTnLst>
                          </p:cTn>
                        </p:par>
                        <p:par>
                          <p:cTn id="73" fill="hold">
                            <p:stCondLst>
                              <p:cond delay="5750"/>
                            </p:stCondLst>
                            <p:childTnLst>
                              <p:par>
                                <p:cTn id="74" presetID="42" presetClass="entr" presetSubtype="0" fill="hold" grpId="0" nodeType="afterEffect">
                                  <p:stCondLst>
                                    <p:cond delay="3500"/>
                                  </p:stCondLst>
                                  <p:childTnLst>
                                    <p:set>
                                      <p:cBhvr>
                                        <p:cTn id="75" dur="1" fill="hold">
                                          <p:stCondLst>
                                            <p:cond delay="0"/>
                                          </p:stCondLst>
                                        </p:cTn>
                                        <p:tgtEl>
                                          <p:spTgt spid="14"/>
                                        </p:tgtEl>
                                        <p:attrNameLst>
                                          <p:attrName>style.visibility</p:attrName>
                                        </p:attrNameLst>
                                      </p:cBhvr>
                                      <p:to>
                                        <p:strVal val="visible"/>
                                      </p:to>
                                    </p:set>
                                    <p:animEffect transition="in" filter="fade">
                                      <p:cBhvr>
                                        <p:cTn id="76" dur="1000"/>
                                        <p:tgtEl>
                                          <p:spTgt spid="14"/>
                                        </p:tgtEl>
                                      </p:cBhvr>
                                    </p:animEffect>
                                    <p:anim calcmode="lin" valueType="num">
                                      <p:cBhvr>
                                        <p:cTn id="77" dur="1000" fill="hold"/>
                                        <p:tgtEl>
                                          <p:spTgt spid="14"/>
                                        </p:tgtEl>
                                        <p:attrNameLst>
                                          <p:attrName>ppt_x</p:attrName>
                                        </p:attrNameLst>
                                      </p:cBhvr>
                                      <p:tavLst>
                                        <p:tav tm="0">
                                          <p:val>
                                            <p:strVal val="#ppt_x"/>
                                          </p:val>
                                        </p:tav>
                                        <p:tav tm="100000">
                                          <p:val>
                                            <p:strVal val="#ppt_x"/>
                                          </p:val>
                                        </p:tav>
                                      </p:tavLst>
                                    </p:anim>
                                    <p:anim calcmode="lin" valueType="num">
                                      <p:cBhvr>
                                        <p:cTn id="7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6" grpId="1" animBg="1"/>
      <p:bldP spid="7" grpId="0" animBg="1"/>
      <p:bldP spid="7" grpId="1" animBg="1"/>
      <p:bldP spid="8" grpId="0" animBg="1"/>
      <p:bldP spid="8" grpId="1" animBg="1"/>
      <p:bldP spid="9" grpId="0" animBg="1"/>
      <p:bldP spid="9" grpId="1" animBg="1"/>
      <p:bldP spid="10" grpId="0" animBg="1"/>
      <p:bldP spid="11" grpId="0" animBg="1"/>
      <p:bldP spid="12" grpId="0" animBg="1"/>
      <p:bldP spid="13" grpId="0" animBg="1"/>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26000">
              <a:srgbClr val="03D4A8"/>
            </a:gs>
            <a:gs pos="89000">
              <a:srgbClr val="21D6E0"/>
            </a:gs>
            <a:gs pos="100000">
              <a:srgbClr val="0087E6"/>
            </a:gs>
            <a:gs pos="100000">
              <a:srgbClr val="005CBF"/>
            </a:gs>
          </a:gsLst>
          <a:path path="shape">
            <a:fillToRect l="50000" t="50000" r="50000" b="50000"/>
          </a:path>
          <a:tileRect/>
        </a:gradFill>
        <a:effectLst/>
      </p:bgPr>
    </p:bg>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3235789127"/>
              </p:ext>
            </p:extLst>
          </p:nvPr>
        </p:nvGraphicFramePr>
        <p:xfrm>
          <a:off x="395536" y="908720"/>
          <a:ext cx="8352928" cy="4412488"/>
        </p:xfrm>
        <a:graphic>
          <a:graphicData uri="http://schemas.openxmlformats.org/drawingml/2006/table">
            <a:tbl>
              <a:tblPr firstRow="1" bandRow="1">
                <a:tableStyleId>{7DF18680-E054-41AD-8BC1-D1AEF772440D}</a:tableStyleId>
              </a:tblPr>
              <a:tblGrid>
                <a:gridCol w="4249735"/>
                <a:gridCol w="4103193"/>
              </a:tblGrid>
              <a:tr h="370840">
                <a:tc>
                  <a:txBody>
                    <a:bodyPr/>
                    <a:lstStyle/>
                    <a:p>
                      <a:pPr algn="ctr">
                        <a:lnSpc>
                          <a:spcPct val="80000"/>
                        </a:lnSpc>
                      </a:pPr>
                      <a:r>
                        <a:rPr lang="ru-RU" sz="1600" dirty="0" smtClean="0"/>
                        <a:t>Мф.</a:t>
                      </a:r>
                      <a:r>
                        <a:rPr lang="ru-RU" sz="1600" baseline="0" dirty="0" smtClean="0"/>
                        <a:t> 3 гл.</a:t>
                      </a:r>
                      <a:endParaRPr lang="ru-RU" sz="1600" b="1" dirty="0">
                        <a:solidFill>
                          <a:schemeClr val="tx1"/>
                        </a:solidFill>
                      </a:endParaRPr>
                    </a:p>
                  </a:txBody>
                  <a:tcPr/>
                </a:tc>
                <a:tc>
                  <a:txBody>
                    <a:bodyPr/>
                    <a:lstStyle/>
                    <a:p>
                      <a:pPr algn="ctr">
                        <a:lnSpc>
                          <a:spcPct val="80000"/>
                        </a:lnSpc>
                      </a:pPr>
                      <a:r>
                        <a:rPr lang="ru-RU" sz="1600" dirty="0" err="1" smtClean="0"/>
                        <a:t>Лк</a:t>
                      </a:r>
                      <a:r>
                        <a:rPr lang="ru-RU" sz="1600" dirty="0" smtClean="0"/>
                        <a:t>. 3 гл.</a:t>
                      </a:r>
                      <a:endParaRPr lang="ru-RU" sz="1600" b="1" dirty="0">
                        <a:solidFill>
                          <a:schemeClr val="tx1"/>
                        </a:solidFill>
                      </a:endParaRPr>
                    </a:p>
                  </a:txBody>
                  <a:tcPr/>
                </a:tc>
              </a:tr>
              <a:tr h="370840">
                <a:tc>
                  <a:txBody>
                    <a:bodyPr/>
                    <a:lstStyle/>
                    <a:p>
                      <a:pPr marL="0" indent="0">
                        <a:lnSpc>
                          <a:spcPct val="80000"/>
                        </a:lnSpc>
                        <a:spcBef>
                          <a:spcPts val="0"/>
                        </a:spcBef>
                        <a:buNone/>
                      </a:pPr>
                      <a:r>
                        <a:rPr lang="ru-RU" b="1" dirty="0" smtClean="0"/>
                        <a:t>7. Увидев же Иоанн многих фарисеев и саддукеев, </a:t>
                      </a:r>
                      <a:r>
                        <a:rPr lang="ru-RU" b="1" i="1" dirty="0" smtClean="0"/>
                        <a:t>идущих к нему креститься</a:t>
                      </a:r>
                      <a:r>
                        <a:rPr lang="ru-RU" b="1" dirty="0" smtClean="0"/>
                        <a:t>, сказал им: порождения </a:t>
                      </a:r>
                      <a:r>
                        <a:rPr lang="ru-RU" b="1" dirty="0" err="1" smtClean="0"/>
                        <a:t>ехиднины</a:t>
                      </a:r>
                      <a:r>
                        <a:rPr lang="ru-RU" b="1" dirty="0" smtClean="0"/>
                        <a:t>! кто внушил вам бежать от будущего гнева? </a:t>
                      </a:r>
                    </a:p>
                    <a:p>
                      <a:pPr marL="0" indent="0">
                        <a:lnSpc>
                          <a:spcPct val="80000"/>
                        </a:lnSpc>
                        <a:spcBef>
                          <a:spcPts val="0"/>
                        </a:spcBef>
                        <a:buNone/>
                      </a:pPr>
                      <a:r>
                        <a:rPr lang="ru-RU" b="1" dirty="0" smtClean="0"/>
                        <a:t>8. сотворите же достойный плод покаяния </a:t>
                      </a:r>
                    </a:p>
                    <a:p>
                      <a:pPr marL="0" indent="0">
                        <a:lnSpc>
                          <a:spcPct val="80000"/>
                        </a:lnSpc>
                        <a:spcBef>
                          <a:spcPts val="0"/>
                        </a:spcBef>
                        <a:buNone/>
                      </a:pPr>
                      <a:r>
                        <a:rPr lang="ru-RU" b="1" dirty="0" smtClean="0"/>
                        <a:t>9. и не думайте говорить в себе: "отец у нас Авраам", ибо говорю вам, что Бог может из камней сих воздвигнуть детей Аврааму. </a:t>
                      </a:r>
                    </a:p>
                    <a:p>
                      <a:pPr marL="0" indent="0">
                        <a:lnSpc>
                          <a:spcPct val="80000"/>
                        </a:lnSpc>
                        <a:spcBef>
                          <a:spcPts val="0"/>
                        </a:spcBef>
                        <a:buNone/>
                      </a:pPr>
                      <a:r>
                        <a:rPr lang="ru-RU" b="1" dirty="0" smtClean="0"/>
                        <a:t>10. Уже и секира при корне дерев лежит: всякое дерево, не приносящее доброго плода, срубают и бросают в огонь. </a:t>
                      </a:r>
                    </a:p>
                    <a:p>
                      <a:pPr marL="0" indent="0">
                        <a:lnSpc>
                          <a:spcPct val="80000"/>
                        </a:lnSpc>
                        <a:spcBef>
                          <a:spcPts val="0"/>
                        </a:spcBef>
                        <a:buNone/>
                      </a:pPr>
                      <a:r>
                        <a:rPr lang="ru-RU" b="1" dirty="0" smtClean="0"/>
                        <a:t>12. лопата Его в руке Его, и Он очистит гумно Свое и соберет пшеницу Свою в житницу, а солому сожжет огнем неугасимым. </a:t>
                      </a:r>
                      <a:endParaRPr lang="ru-RU" dirty="0"/>
                    </a:p>
                  </a:txBody>
                  <a:tcPr/>
                </a:tc>
                <a:tc>
                  <a:txBody>
                    <a:bodyPr/>
                    <a:lstStyle/>
                    <a:p>
                      <a:pPr marL="0" indent="0">
                        <a:lnSpc>
                          <a:spcPct val="80000"/>
                        </a:lnSpc>
                        <a:spcBef>
                          <a:spcPts val="0"/>
                        </a:spcBef>
                        <a:buNone/>
                      </a:pPr>
                      <a:r>
                        <a:rPr lang="ru-RU" sz="1800" b="1" dirty="0" smtClean="0"/>
                        <a:t>7. [Иоанн] приходившему креститься от него народу говорил: порождения </a:t>
                      </a:r>
                      <a:r>
                        <a:rPr lang="ru-RU" sz="1800" b="1" dirty="0" err="1" smtClean="0"/>
                        <a:t>ехиднины</a:t>
                      </a:r>
                      <a:r>
                        <a:rPr lang="ru-RU" sz="1800" b="1" dirty="0" smtClean="0"/>
                        <a:t>! кто внушил вам бежать от будущего гнева? </a:t>
                      </a:r>
                    </a:p>
                    <a:p>
                      <a:pPr marL="0" indent="0">
                        <a:lnSpc>
                          <a:spcPct val="80000"/>
                        </a:lnSpc>
                        <a:spcBef>
                          <a:spcPts val="0"/>
                        </a:spcBef>
                        <a:buNone/>
                      </a:pPr>
                      <a:r>
                        <a:rPr lang="ru-RU" sz="1800" b="1" dirty="0" smtClean="0"/>
                        <a:t>8. Сотворите же достойные плоды покаяния и не думайте говорить в себе: отец у нас Авраам, ибо говорю вам, что Бог может из камней сих воздвигнуть детей Аврааму. </a:t>
                      </a:r>
                    </a:p>
                    <a:p>
                      <a:pPr marL="0" indent="0">
                        <a:lnSpc>
                          <a:spcPct val="80000"/>
                        </a:lnSpc>
                        <a:spcBef>
                          <a:spcPts val="0"/>
                        </a:spcBef>
                        <a:buNone/>
                      </a:pPr>
                      <a:endParaRPr lang="ru-RU" sz="1800" b="1" dirty="0" smtClean="0"/>
                    </a:p>
                    <a:p>
                      <a:pPr marL="0" indent="0">
                        <a:lnSpc>
                          <a:spcPct val="80000"/>
                        </a:lnSpc>
                        <a:spcBef>
                          <a:spcPts val="0"/>
                        </a:spcBef>
                        <a:buNone/>
                      </a:pPr>
                      <a:r>
                        <a:rPr lang="ru-RU" sz="1800" b="1" dirty="0" smtClean="0"/>
                        <a:t>9. Уже и секира при корне дерев лежит: всякое дерево, не приносящее доброго плода, срубают и бросают в огонь.</a:t>
                      </a:r>
                    </a:p>
                    <a:p>
                      <a:pPr marL="0" marR="0" indent="0" algn="l" defTabSz="914400" rtl="0" eaLnBrk="1" fontAlgn="auto" latinLnBrk="0" hangingPunct="1">
                        <a:lnSpc>
                          <a:spcPct val="80000"/>
                        </a:lnSpc>
                        <a:spcBef>
                          <a:spcPts val="0"/>
                        </a:spcBef>
                        <a:spcAft>
                          <a:spcPts val="0"/>
                        </a:spcAft>
                        <a:buClrTx/>
                        <a:buSzTx/>
                        <a:buFontTx/>
                        <a:buNone/>
                        <a:tabLst/>
                        <a:defRPr/>
                      </a:pPr>
                      <a:r>
                        <a:rPr lang="ru-RU" sz="1800" b="1" dirty="0" smtClean="0"/>
                        <a:t>17. Лопата Его в руке Его, и Он очистит гумно Свое и соберет пшеницу в житницу Свою, а солому сожжет огнем неугасимым. </a:t>
                      </a:r>
                      <a:endParaRPr lang="ru-RU" dirty="0"/>
                    </a:p>
                  </a:txBody>
                  <a:tcPr/>
                </a:tc>
              </a:tr>
            </a:tbl>
          </a:graphicData>
        </a:graphic>
      </p:graphicFrame>
      <p:sp>
        <p:nvSpPr>
          <p:cNvPr id="5" name="Скругленный прямоугольник 4"/>
          <p:cNvSpPr/>
          <p:nvPr/>
        </p:nvSpPr>
        <p:spPr>
          <a:xfrm>
            <a:off x="899592" y="260648"/>
            <a:ext cx="6984776" cy="432048"/>
          </a:xfrm>
          <a:prstGeom prst="roundRect">
            <a:avLst/>
          </a:prstGeom>
          <a:solidFill>
            <a:srgbClr val="00B0F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chemeClr val="tx1"/>
                </a:solidFill>
              </a:rPr>
              <a:t>Обличение Иоанна Крестителя фарисеев и саддукеев</a:t>
            </a:r>
            <a:endParaRPr lang="ru-RU" sz="2000" b="1" dirty="0">
              <a:solidFill>
                <a:schemeClr val="tx1"/>
              </a:solidFill>
            </a:endParaRPr>
          </a:p>
        </p:txBody>
      </p:sp>
      <p:sp>
        <p:nvSpPr>
          <p:cNvPr id="6" name="Скругленный прямоугольник 5"/>
          <p:cNvSpPr/>
          <p:nvPr/>
        </p:nvSpPr>
        <p:spPr>
          <a:xfrm>
            <a:off x="395536" y="5445224"/>
            <a:ext cx="8424936" cy="1296144"/>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600" b="1" dirty="0" err="1" smtClean="0">
                <a:solidFill>
                  <a:schemeClr val="tx1"/>
                </a:solidFill>
              </a:rPr>
              <a:t>Прп</a:t>
            </a:r>
            <a:r>
              <a:rPr lang="ru-RU" sz="1600" b="1" dirty="0">
                <a:solidFill>
                  <a:schemeClr val="tx1"/>
                </a:solidFill>
              </a:rPr>
              <a:t>. Исидор </a:t>
            </a:r>
            <a:r>
              <a:rPr lang="ru-RU" sz="1600" b="1" dirty="0" err="1" smtClean="0">
                <a:solidFill>
                  <a:schemeClr val="tx1"/>
                </a:solidFill>
              </a:rPr>
              <a:t>Пелусиот</a:t>
            </a:r>
            <a:r>
              <a:rPr lang="ru-RU" sz="1600" b="1" dirty="0" smtClean="0">
                <a:solidFill>
                  <a:schemeClr val="tx1"/>
                </a:solidFill>
              </a:rPr>
              <a:t>: </a:t>
            </a:r>
            <a:r>
              <a:rPr lang="ru-RU" sz="1600" b="1" i="1" dirty="0" smtClean="0">
                <a:solidFill>
                  <a:schemeClr val="tx1"/>
                </a:solidFill>
              </a:rPr>
              <a:t>«Иоанн </a:t>
            </a:r>
            <a:r>
              <a:rPr lang="ru-RU" sz="1600" b="1" i="1" dirty="0">
                <a:solidFill>
                  <a:schemeClr val="tx1"/>
                </a:solidFill>
              </a:rPr>
              <a:t>Предтеча назвал Иудеев рождениями </a:t>
            </a:r>
            <a:r>
              <a:rPr lang="ru-RU" sz="1600" b="1" i="1" dirty="0" err="1">
                <a:solidFill>
                  <a:schemeClr val="tx1"/>
                </a:solidFill>
              </a:rPr>
              <a:t>ехидновыми</a:t>
            </a:r>
            <a:r>
              <a:rPr lang="ru-RU" sz="1600" b="1" i="1" dirty="0">
                <a:solidFill>
                  <a:schemeClr val="tx1"/>
                </a:solidFill>
              </a:rPr>
              <a:t>, как плод, превзошедший в лукавстве своих лукавых родителей. Ибо говорят, что ехидна, рождаясь, угрызает матернюю </a:t>
            </a:r>
            <a:r>
              <a:rPr lang="ru-RU" sz="1600" b="1" i="1" dirty="0" smtClean="0">
                <a:solidFill>
                  <a:schemeClr val="tx1"/>
                </a:solidFill>
              </a:rPr>
              <a:t>утробу. А посему, </a:t>
            </a:r>
            <a:r>
              <a:rPr lang="ru-RU" sz="1600" b="1" i="1" dirty="0">
                <a:solidFill>
                  <a:schemeClr val="tx1"/>
                </a:solidFill>
              </a:rPr>
              <a:t>так </a:t>
            </a:r>
            <a:r>
              <a:rPr lang="ru-RU" sz="1600" b="1" i="1" dirty="0" smtClean="0">
                <a:solidFill>
                  <a:schemeClr val="tx1"/>
                </a:solidFill>
              </a:rPr>
              <a:t>как </a:t>
            </a:r>
            <a:r>
              <a:rPr lang="ru-RU" sz="1600" b="1" i="1" dirty="0">
                <a:solidFill>
                  <a:schemeClr val="tx1"/>
                </a:solidFill>
              </a:rPr>
              <a:t>Иудеи оставили родившего их Бога и всю данную им благодать, приведя в бездействие, как бы умертвили </a:t>
            </a:r>
            <a:r>
              <a:rPr lang="ru-RU" sz="1600" b="1" i="1" dirty="0" smtClean="0">
                <a:solidFill>
                  <a:schemeClr val="tx1"/>
                </a:solidFill>
              </a:rPr>
              <a:t>Иоанн св. уподобляет </a:t>
            </a:r>
            <a:r>
              <a:rPr lang="ru-RU" sz="1600" b="1" i="1" dirty="0">
                <a:solidFill>
                  <a:schemeClr val="tx1"/>
                </a:solidFill>
              </a:rPr>
              <a:t>их сим ядовитым животным</a:t>
            </a:r>
            <a:r>
              <a:rPr lang="ru-RU" sz="1600" b="1" dirty="0" smtClean="0">
                <a:solidFill>
                  <a:schemeClr val="tx1"/>
                </a:solidFill>
              </a:rPr>
              <a:t>»</a:t>
            </a:r>
            <a:endParaRPr lang="ru-RU" sz="1600" b="1" dirty="0">
              <a:solidFill>
                <a:schemeClr val="tx1"/>
              </a:solidFill>
            </a:endParaRPr>
          </a:p>
        </p:txBody>
      </p:sp>
      <p:sp>
        <p:nvSpPr>
          <p:cNvPr id="7" name="Скругленный прямоугольник 6"/>
          <p:cNvSpPr/>
          <p:nvPr/>
        </p:nvSpPr>
        <p:spPr>
          <a:xfrm>
            <a:off x="419318" y="5445224"/>
            <a:ext cx="3672408" cy="1296144"/>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600" b="1" dirty="0" err="1" smtClean="0">
                <a:solidFill>
                  <a:schemeClr val="tx1"/>
                </a:solidFill>
              </a:rPr>
              <a:t>Феофилакт</a:t>
            </a:r>
            <a:r>
              <a:rPr lang="ru-RU" sz="1600" b="1" dirty="0" smtClean="0">
                <a:solidFill>
                  <a:schemeClr val="tx1"/>
                </a:solidFill>
              </a:rPr>
              <a:t> Болгарский: «не </a:t>
            </a:r>
            <a:r>
              <a:rPr lang="ru-RU" sz="1600" b="1" dirty="0">
                <a:solidFill>
                  <a:schemeClr val="tx1"/>
                </a:solidFill>
              </a:rPr>
              <a:t>должно только избегать зла, но должно приносить и плоды добродетели. Ибо сказано: «уклонись от зла и сотвори благо» (</a:t>
            </a:r>
            <a:r>
              <a:rPr lang="ru-RU" sz="1600" b="1" dirty="0" err="1">
                <a:solidFill>
                  <a:schemeClr val="tx1"/>
                </a:solidFill>
              </a:rPr>
              <a:t>Пс</a:t>
            </a:r>
            <a:r>
              <a:rPr lang="ru-RU" sz="1600" b="1" dirty="0">
                <a:solidFill>
                  <a:schemeClr val="tx1"/>
                </a:solidFill>
              </a:rPr>
              <a:t>. 33:15</a:t>
            </a:r>
            <a:r>
              <a:rPr lang="ru-RU" sz="1600" b="1" dirty="0" smtClean="0">
                <a:solidFill>
                  <a:schemeClr val="tx1"/>
                </a:solidFill>
              </a:rPr>
              <a:t>)».</a:t>
            </a:r>
            <a:endParaRPr lang="ru-RU" sz="1600" b="1" dirty="0">
              <a:solidFill>
                <a:schemeClr val="tx1"/>
              </a:solidFill>
            </a:endParaRPr>
          </a:p>
        </p:txBody>
      </p:sp>
      <p:sp>
        <p:nvSpPr>
          <p:cNvPr id="8" name="Скругленный прямоугольник 7"/>
          <p:cNvSpPr/>
          <p:nvPr/>
        </p:nvSpPr>
        <p:spPr>
          <a:xfrm>
            <a:off x="4499992" y="5445224"/>
            <a:ext cx="3672408" cy="1296144"/>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2">
            <a:schemeClr val="accent5"/>
          </a:fillRef>
          <a:effectRef idx="1">
            <a:schemeClr val="accent5"/>
          </a:effectRef>
          <a:fontRef idx="minor">
            <a:schemeClr val="dk1"/>
          </a:fontRef>
        </p:style>
        <p:txBody>
          <a:bodyPr rtlCol="0" anchor="ctr"/>
          <a:lstStyle/>
          <a:p>
            <a:pPr algn="ctr"/>
            <a:r>
              <a:rPr lang="ru-RU" b="1" i="1" dirty="0" smtClean="0"/>
              <a:t>«Покаяние» - греч. «</a:t>
            </a:r>
            <a:r>
              <a:rPr lang="ru-RU" b="1" i="1" dirty="0" err="1" smtClean="0"/>
              <a:t>metanoia</a:t>
            </a:r>
            <a:r>
              <a:rPr lang="ru-RU" b="1" i="1" dirty="0"/>
              <a:t>» </a:t>
            </a:r>
            <a:r>
              <a:rPr lang="ru-RU" b="1" i="1" dirty="0" smtClean="0"/>
              <a:t>—изменение, перемена</a:t>
            </a:r>
            <a:r>
              <a:rPr lang="ru-RU" b="1" dirty="0" smtClean="0"/>
              <a:t>  внутренней жизни— </a:t>
            </a:r>
            <a:r>
              <a:rPr lang="ru-RU" b="1" dirty="0"/>
              <a:t>«изменение направления ума</a:t>
            </a:r>
            <a:r>
              <a:rPr lang="ru-RU" b="1" dirty="0" smtClean="0"/>
              <a:t>» </a:t>
            </a:r>
            <a:endParaRPr lang="ru-RU" b="1" dirty="0"/>
          </a:p>
        </p:txBody>
      </p:sp>
      <p:sp>
        <p:nvSpPr>
          <p:cNvPr id="9" name="Скругленный прямоугольник 8"/>
          <p:cNvSpPr/>
          <p:nvPr/>
        </p:nvSpPr>
        <p:spPr>
          <a:xfrm>
            <a:off x="2255522" y="5589240"/>
            <a:ext cx="4620734" cy="1080120"/>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2">
            <a:schemeClr val="accent5"/>
          </a:fillRef>
          <a:effectRef idx="1">
            <a:schemeClr val="accent5"/>
          </a:effectRef>
          <a:fontRef idx="minor">
            <a:schemeClr val="dk1"/>
          </a:fontRef>
        </p:style>
        <p:txBody>
          <a:bodyPr rtlCol="0" anchor="ctr"/>
          <a:lstStyle/>
          <a:p>
            <a:pPr algn="ctr"/>
            <a:r>
              <a:rPr lang="ru-RU" b="1" dirty="0">
                <a:solidFill>
                  <a:schemeClr val="tx1"/>
                </a:solidFill>
              </a:rPr>
              <a:t>Под камнями разумеются язычники, из которых многие уверовали</a:t>
            </a:r>
          </a:p>
        </p:txBody>
      </p:sp>
      <p:sp>
        <p:nvSpPr>
          <p:cNvPr id="10" name="Скругленный прямоугольник 9"/>
          <p:cNvSpPr/>
          <p:nvPr/>
        </p:nvSpPr>
        <p:spPr>
          <a:xfrm>
            <a:off x="419318" y="5445224"/>
            <a:ext cx="4800754" cy="122413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5"/>
          </a:fillRef>
          <a:effectRef idx="1">
            <a:schemeClr val="accent5"/>
          </a:effectRef>
          <a:fontRef idx="minor">
            <a:schemeClr val="lt1"/>
          </a:fontRef>
        </p:style>
        <p:txBody>
          <a:bodyPr rtlCol="0" anchor="ctr"/>
          <a:lstStyle/>
          <a:p>
            <a:pPr algn="ctr"/>
            <a:r>
              <a:rPr lang="ru-RU" sz="1600" b="1" dirty="0" err="1" smtClean="0">
                <a:solidFill>
                  <a:schemeClr val="tx1"/>
                </a:solidFill>
              </a:rPr>
              <a:t>Блж</a:t>
            </a:r>
            <a:r>
              <a:rPr lang="ru-RU" sz="1600" b="1" dirty="0" smtClean="0">
                <a:solidFill>
                  <a:schemeClr val="tx1"/>
                </a:solidFill>
              </a:rPr>
              <a:t>. Иероним: «</a:t>
            </a:r>
            <a:r>
              <a:rPr lang="ru-RU" sz="1600" b="1" i="1" dirty="0" smtClean="0">
                <a:solidFill>
                  <a:schemeClr val="tx1"/>
                </a:solidFill>
              </a:rPr>
              <a:t>Проповедь </a:t>
            </a:r>
            <a:r>
              <a:rPr lang="ru-RU" sz="1600" b="1" i="1" dirty="0">
                <a:solidFill>
                  <a:schemeClr val="tx1"/>
                </a:solidFill>
              </a:rPr>
              <a:t>слова Евангельского, которое есть меч обоюдоострый, называется секирой согласно слову пророка Иеремии, который сравнивает слово Господне с секирой, разрубающей </a:t>
            </a:r>
            <a:r>
              <a:rPr lang="ru-RU" sz="1600" b="1" i="1" dirty="0" smtClean="0">
                <a:solidFill>
                  <a:schemeClr val="tx1"/>
                </a:solidFill>
              </a:rPr>
              <a:t>скалу</a:t>
            </a:r>
            <a:r>
              <a:rPr lang="ru-RU" sz="1600" b="1" dirty="0" smtClean="0">
                <a:solidFill>
                  <a:schemeClr val="tx1"/>
                </a:solidFill>
              </a:rPr>
              <a:t>»</a:t>
            </a:r>
            <a:endParaRPr lang="ru-RU" sz="1600" b="1" dirty="0">
              <a:solidFill>
                <a:schemeClr val="tx1"/>
              </a:solidFill>
            </a:endParaRPr>
          </a:p>
        </p:txBody>
      </p:sp>
      <p:sp>
        <p:nvSpPr>
          <p:cNvPr id="11" name="Скругленный прямоугольник 10"/>
          <p:cNvSpPr/>
          <p:nvPr/>
        </p:nvSpPr>
        <p:spPr>
          <a:xfrm>
            <a:off x="5320255" y="5445224"/>
            <a:ext cx="3672408" cy="122413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5"/>
          </a:fillRef>
          <a:effectRef idx="1">
            <a:schemeClr val="accent5"/>
          </a:effectRef>
          <a:fontRef idx="minor">
            <a:schemeClr val="lt1"/>
          </a:fontRef>
        </p:style>
        <p:txBody>
          <a:bodyPr lIns="0" rIns="0" rtlCol="0" anchor="ctr"/>
          <a:lstStyle/>
          <a:p>
            <a:pPr algn="ctr"/>
            <a:r>
              <a:rPr lang="ru-RU" sz="1600" b="1" dirty="0" err="1" smtClean="0">
                <a:solidFill>
                  <a:schemeClr val="tx1"/>
                </a:solidFill>
              </a:rPr>
              <a:t>Блж</a:t>
            </a:r>
            <a:r>
              <a:rPr lang="ru-RU" sz="1600" b="1" dirty="0" smtClean="0">
                <a:solidFill>
                  <a:schemeClr val="tx1"/>
                </a:solidFill>
              </a:rPr>
              <a:t>. </a:t>
            </a:r>
            <a:r>
              <a:rPr lang="ru-RU" sz="1600" b="1" dirty="0" err="1" smtClean="0">
                <a:solidFill>
                  <a:schemeClr val="tx1"/>
                </a:solidFill>
              </a:rPr>
              <a:t>Феофилакт</a:t>
            </a:r>
            <a:r>
              <a:rPr lang="ru-RU" sz="1600" b="1" dirty="0">
                <a:solidFill>
                  <a:schemeClr val="tx1"/>
                </a:solidFill>
              </a:rPr>
              <a:t>: </a:t>
            </a:r>
            <a:r>
              <a:rPr lang="ru-RU" sz="1600" b="1" i="1" dirty="0">
                <a:solidFill>
                  <a:schemeClr val="tx1"/>
                </a:solidFill>
              </a:rPr>
              <a:t>«Секирою Предтеча называет суд Христов, деревьями - каждого из нас. Итак, не верующий за это свое неверие </a:t>
            </a:r>
            <a:r>
              <a:rPr lang="ru-RU" sz="1600" b="1" i="1" dirty="0" err="1">
                <a:solidFill>
                  <a:schemeClr val="tx1"/>
                </a:solidFill>
              </a:rPr>
              <a:t>посекается</a:t>
            </a:r>
            <a:r>
              <a:rPr lang="ru-RU" sz="1600" b="1" i="1" dirty="0">
                <a:solidFill>
                  <a:schemeClr val="tx1"/>
                </a:solidFill>
              </a:rPr>
              <a:t> с корнем и ввергается в </a:t>
            </a:r>
            <a:r>
              <a:rPr lang="ru-RU" sz="1600" b="1" i="1" dirty="0" smtClean="0">
                <a:solidFill>
                  <a:schemeClr val="tx1"/>
                </a:solidFill>
              </a:rPr>
              <a:t>геенну</a:t>
            </a:r>
            <a:r>
              <a:rPr lang="ru-RU" sz="1600" b="1" dirty="0" smtClean="0">
                <a:solidFill>
                  <a:schemeClr val="tx1"/>
                </a:solidFill>
              </a:rPr>
              <a:t>»</a:t>
            </a:r>
            <a:endParaRPr lang="ru-RU" sz="1600" b="1" dirty="0">
              <a:solidFill>
                <a:schemeClr val="tx1"/>
              </a:solidFill>
            </a:endParaRPr>
          </a:p>
        </p:txBody>
      </p:sp>
      <p:sp>
        <p:nvSpPr>
          <p:cNvPr id="12" name="Скругленный прямоугольник 11"/>
          <p:cNvSpPr/>
          <p:nvPr/>
        </p:nvSpPr>
        <p:spPr>
          <a:xfrm>
            <a:off x="563334" y="5441316"/>
            <a:ext cx="8257138" cy="1296144"/>
          </a:xfrm>
          <a:prstGeom prst="roundRect">
            <a:avLst/>
          </a:prstGeom>
        </p:spPr>
        <p:style>
          <a:lnRef idx="3">
            <a:schemeClr val="lt1"/>
          </a:lnRef>
          <a:fillRef idx="1">
            <a:schemeClr val="accent5"/>
          </a:fillRef>
          <a:effectRef idx="1">
            <a:schemeClr val="accent5"/>
          </a:effectRef>
          <a:fontRef idx="minor">
            <a:schemeClr val="lt1"/>
          </a:fontRef>
        </p:style>
        <p:txBody>
          <a:bodyPr lIns="0" rIns="0" rtlCol="0" anchor="ctr"/>
          <a:lstStyle/>
          <a:p>
            <a:pPr algn="ctr"/>
            <a:r>
              <a:rPr lang="ru-RU" sz="1600" b="1" dirty="0" err="1" smtClean="0">
                <a:solidFill>
                  <a:schemeClr val="tx1"/>
                </a:solidFill>
              </a:rPr>
              <a:t>Зигабен</a:t>
            </a:r>
            <a:r>
              <a:rPr lang="ru-RU" sz="1600" b="1" dirty="0" smtClean="0">
                <a:solidFill>
                  <a:schemeClr val="tx1"/>
                </a:solidFill>
              </a:rPr>
              <a:t>: «</a:t>
            </a:r>
            <a:r>
              <a:rPr lang="ru-RU" sz="1600" b="1" i="1" dirty="0" smtClean="0">
                <a:solidFill>
                  <a:schemeClr val="tx1"/>
                </a:solidFill>
              </a:rPr>
              <a:t>Секирой </a:t>
            </a:r>
            <a:r>
              <a:rPr lang="ru-RU" sz="1600" b="1" i="1" dirty="0">
                <a:solidFill>
                  <a:schemeClr val="tx1"/>
                </a:solidFill>
              </a:rPr>
              <a:t>он назвал образно смерть; дровами – людей, корнем – жизнь, а огнем – огонь геенны. Некоторые под корнем разумеют самого Авраама, под деревьями – иудеев, происшедших от него, а под топором – Христа, Который должен их отсечь, как остающихся бесплодными для евангельской веры, а принять уверовавших из </a:t>
            </a:r>
            <a:r>
              <a:rPr lang="ru-RU" sz="1600" b="1" i="1" dirty="0" smtClean="0">
                <a:solidFill>
                  <a:schemeClr val="tx1"/>
                </a:solidFill>
              </a:rPr>
              <a:t>язычников</a:t>
            </a:r>
            <a:r>
              <a:rPr lang="ru-RU" sz="1600" b="1" dirty="0" smtClean="0">
                <a:solidFill>
                  <a:schemeClr val="tx1"/>
                </a:solidFill>
              </a:rPr>
              <a:t>».</a:t>
            </a:r>
            <a:endParaRPr lang="ru-RU" sz="1600" b="1" dirty="0">
              <a:solidFill>
                <a:schemeClr val="tx1"/>
              </a:solidFill>
            </a:endParaRPr>
          </a:p>
        </p:txBody>
      </p:sp>
      <p:sp>
        <p:nvSpPr>
          <p:cNvPr id="13" name="Скругленный прямоугольник 12"/>
          <p:cNvSpPr/>
          <p:nvPr/>
        </p:nvSpPr>
        <p:spPr>
          <a:xfrm>
            <a:off x="179512" y="5441316"/>
            <a:ext cx="4320480" cy="129614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1600" b="1" dirty="0" err="1" smtClean="0">
                <a:solidFill>
                  <a:schemeClr val="tx1"/>
                </a:solidFill>
              </a:rPr>
              <a:t>Прп</a:t>
            </a:r>
            <a:r>
              <a:rPr lang="ru-RU" sz="1600" b="1" dirty="0" smtClean="0">
                <a:solidFill>
                  <a:schemeClr val="tx1"/>
                </a:solidFill>
              </a:rPr>
              <a:t>. </a:t>
            </a:r>
            <a:r>
              <a:rPr lang="ru-RU" sz="1600" b="1" dirty="0" err="1" smtClean="0">
                <a:solidFill>
                  <a:schemeClr val="tx1"/>
                </a:solidFill>
              </a:rPr>
              <a:t>Исилор</a:t>
            </a:r>
            <a:r>
              <a:rPr lang="ru-RU" sz="1600" b="1" dirty="0" smtClean="0">
                <a:solidFill>
                  <a:schemeClr val="tx1"/>
                </a:solidFill>
              </a:rPr>
              <a:t> </a:t>
            </a:r>
            <a:r>
              <a:rPr lang="ru-RU" sz="1600" b="1" dirty="0" err="1" smtClean="0">
                <a:solidFill>
                  <a:schemeClr val="tx1"/>
                </a:solidFill>
              </a:rPr>
              <a:t>Пелусиот</a:t>
            </a:r>
            <a:r>
              <a:rPr lang="ru-RU" sz="1600" b="1" dirty="0" smtClean="0">
                <a:solidFill>
                  <a:schemeClr val="tx1"/>
                </a:solidFill>
              </a:rPr>
              <a:t>: «гумном </a:t>
            </a:r>
            <a:r>
              <a:rPr lang="ru-RU" sz="1600" b="1" dirty="0">
                <a:solidFill>
                  <a:schemeClr val="tx1"/>
                </a:solidFill>
              </a:rPr>
              <a:t>именует Господь вселенскую Церковь, в которую собирает всю жатву человечества, а лопатою называет правдивый </a:t>
            </a:r>
            <a:r>
              <a:rPr lang="ru-RU" sz="1600" b="1" dirty="0" smtClean="0">
                <a:solidFill>
                  <a:schemeClr val="tx1"/>
                </a:solidFill>
              </a:rPr>
              <a:t>Суд»</a:t>
            </a:r>
            <a:endParaRPr lang="ru-RU" sz="1600" b="1" dirty="0">
              <a:solidFill>
                <a:schemeClr val="tx1"/>
              </a:solidFill>
            </a:endParaRPr>
          </a:p>
        </p:txBody>
      </p:sp>
      <p:sp>
        <p:nvSpPr>
          <p:cNvPr id="14" name="Скругленный прямоугольник 13"/>
          <p:cNvSpPr/>
          <p:nvPr/>
        </p:nvSpPr>
        <p:spPr>
          <a:xfrm>
            <a:off x="4691903" y="5589240"/>
            <a:ext cx="4056561" cy="936104"/>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1600" b="1" dirty="0" err="1" smtClean="0">
                <a:solidFill>
                  <a:schemeClr val="tx1"/>
                </a:solidFill>
              </a:rPr>
              <a:t>Блж</a:t>
            </a:r>
            <a:r>
              <a:rPr lang="ru-RU" sz="1600" b="1" dirty="0" smtClean="0">
                <a:solidFill>
                  <a:schemeClr val="tx1"/>
                </a:solidFill>
              </a:rPr>
              <a:t>. </a:t>
            </a:r>
            <a:r>
              <a:rPr lang="ru-RU" sz="1600" b="1" dirty="0" err="1" smtClean="0">
                <a:solidFill>
                  <a:schemeClr val="tx1"/>
                </a:solidFill>
              </a:rPr>
              <a:t>Феофилакт</a:t>
            </a:r>
            <a:r>
              <a:rPr lang="ru-RU" sz="1600" b="1" dirty="0" smtClean="0">
                <a:solidFill>
                  <a:schemeClr val="tx1"/>
                </a:solidFill>
              </a:rPr>
              <a:t>: </a:t>
            </a:r>
            <a:r>
              <a:rPr lang="ru-RU" sz="1600" b="1" i="1" dirty="0" smtClean="0">
                <a:solidFill>
                  <a:schemeClr val="tx1"/>
                </a:solidFill>
              </a:rPr>
              <a:t>«Неугасим </a:t>
            </a:r>
            <a:r>
              <a:rPr lang="ru-RU" sz="1600" b="1" i="1" dirty="0">
                <a:solidFill>
                  <a:schemeClr val="tx1"/>
                </a:solidFill>
              </a:rPr>
              <a:t>этот огонь. Поэтому ошибался </a:t>
            </a:r>
            <a:r>
              <a:rPr lang="ru-RU" sz="1600" b="1" i="1" dirty="0" err="1">
                <a:solidFill>
                  <a:schemeClr val="tx1"/>
                </a:solidFill>
              </a:rPr>
              <a:t>Ориген</a:t>
            </a:r>
            <a:r>
              <a:rPr lang="ru-RU" sz="1600" b="1" i="1" dirty="0">
                <a:solidFill>
                  <a:schemeClr val="tx1"/>
                </a:solidFill>
              </a:rPr>
              <a:t>, когда говорил, что будет конец </a:t>
            </a:r>
            <a:r>
              <a:rPr lang="ru-RU" sz="1600" b="1" i="1" dirty="0" smtClean="0">
                <a:solidFill>
                  <a:schemeClr val="tx1"/>
                </a:solidFill>
              </a:rPr>
              <a:t>наказанию»</a:t>
            </a:r>
            <a:endParaRPr lang="ru-RU" sz="1600" b="1" i="1" dirty="0">
              <a:solidFill>
                <a:schemeClr val="tx1"/>
              </a:solidFill>
            </a:endParaRPr>
          </a:p>
        </p:txBody>
      </p:sp>
    </p:spTree>
    <p:extLst>
      <p:ext uri="{BB962C8B-B14F-4D97-AF65-F5344CB8AC3E}">
        <p14:creationId xmlns:p14="http://schemas.microsoft.com/office/powerpoint/2010/main" val="220132213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anim calcmode="lin" valueType="num">
                                      <p:cBhvr>
                                        <p:cTn id="16" dur="500" fill="hold"/>
                                        <p:tgtEl>
                                          <p:spTgt spid="6"/>
                                        </p:tgtEl>
                                        <p:attrNameLst>
                                          <p:attrName>ppt_x</p:attrName>
                                        </p:attrNameLst>
                                      </p:cBhvr>
                                      <p:tavLst>
                                        <p:tav tm="0">
                                          <p:val>
                                            <p:strVal val="#ppt_x"/>
                                          </p:val>
                                        </p:tav>
                                        <p:tav tm="100000">
                                          <p:val>
                                            <p:strVal val="#ppt_x"/>
                                          </p:val>
                                        </p:tav>
                                      </p:tavLst>
                                    </p:anim>
                                    <p:anim calcmode="lin" valueType="num">
                                      <p:cBhvr>
                                        <p:cTn id="17"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par>
                          <p:cTn id="23" fill="hold">
                            <p:stCondLst>
                              <p:cond delay="500"/>
                            </p:stCondLst>
                            <p:childTnLst>
                              <p:par>
                                <p:cTn id="24" presetID="22" presetClass="entr" presetSubtype="4" fill="hold" grpId="0" nodeType="afterEffect">
                                  <p:stCondLst>
                                    <p:cond delay="3000"/>
                                  </p:stCondLst>
                                  <p:childTnLst>
                                    <p:set>
                                      <p:cBhvr>
                                        <p:cTn id="25" dur="1" fill="hold">
                                          <p:stCondLst>
                                            <p:cond delay="0"/>
                                          </p:stCondLst>
                                        </p:cTn>
                                        <p:tgtEl>
                                          <p:spTgt spid="8"/>
                                        </p:tgtEl>
                                        <p:attrNameLst>
                                          <p:attrName>style.visibility</p:attrName>
                                        </p:attrNameLst>
                                      </p:cBhvr>
                                      <p:to>
                                        <p:strVal val="visible"/>
                                      </p:to>
                                    </p:set>
                                    <p:animEffect transition="in" filter="wipe(down)">
                                      <p:cBhvr>
                                        <p:cTn id="26" dur="500"/>
                                        <p:tgtEl>
                                          <p:spTgt spid="8"/>
                                        </p:tgtEl>
                                      </p:cBhvr>
                                    </p:animEffect>
                                  </p:childTnLst>
                                </p:cTn>
                              </p:par>
                              <p:par>
                                <p:cTn id="27" presetID="22" presetClass="exit" presetSubtype="4" fill="hold" grpId="1" nodeType="withEffect">
                                  <p:stCondLst>
                                    <p:cond delay="0"/>
                                  </p:stCondLst>
                                  <p:childTnLst>
                                    <p:animEffect transition="out" filter="wipe(down)">
                                      <p:cBhvr>
                                        <p:cTn id="28" dur="500"/>
                                        <p:tgtEl>
                                          <p:spTgt spid="6"/>
                                        </p:tgtEl>
                                      </p:cBhvr>
                                    </p:animEffect>
                                    <p:set>
                                      <p:cBhvr>
                                        <p:cTn id="29" dur="1" fill="hold">
                                          <p:stCondLst>
                                            <p:cond delay="499"/>
                                          </p:stCondLst>
                                        </p:cTn>
                                        <p:tgtEl>
                                          <p:spTgt spid="6"/>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fill="hold"/>
                                        <p:tgtEl>
                                          <p:spTgt spid="9"/>
                                        </p:tgtEl>
                                        <p:attrNameLst>
                                          <p:attrName>ppt_x</p:attrName>
                                        </p:attrNameLst>
                                      </p:cBhvr>
                                      <p:tavLst>
                                        <p:tav tm="0">
                                          <p:val>
                                            <p:strVal val="#ppt_x"/>
                                          </p:val>
                                        </p:tav>
                                        <p:tav tm="100000">
                                          <p:val>
                                            <p:strVal val="#ppt_x"/>
                                          </p:val>
                                        </p:tav>
                                      </p:tavLst>
                                    </p:anim>
                                    <p:anim calcmode="lin" valueType="num">
                                      <p:cBhvr additive="base">
                                        <p:cTn id="35" dur="500" fill="hold"/>
                                        <p:tgtEl>
                                          <p:spTgt spid="9"/>
                                        </p:tgtEl>
                                        <p:attrNameLst>
                                          <p:attrName>ppt_y</p:attrName>
                                        </p:attrNameLst>
                                      </p:cBhvr>
                                      <p:tavLst>
                                        <p:tav tm="0">
                                          <p:val>
                                            <p:strVal val="1+#ppt_h/2"/>
                                          </p:val>
                                        </p:tav>
                                        <p:tav tm="100000">
                                          <p:val>
                                            <p:strVal val="#ppt_y"/>
                                          </p:val>
                                        </p:tav>
                                      </p:tavLst>
                                    </p:anim>
                                  </p:childTnLst>
                                </p:cTn>
                              </p:par>
                              <p:par>
                                <p:cTn id="36" presetID="10" presetClass="exit" presetSubtype="0" fill="hold" grpId="1" nodeType="withEffect">
                                  <p:stCondLst>
                                    <p:cond delay="0"/>
                                  </p:stCondLst>
                                  <p:childTnLst>
                                    <p:animEffect transition="out" filter="fade">
                                      <p:cBhvr>
                                        <p:cTn id="37" dur="500"/>
                                        <p:tgtEl>
                                          <p:spTgt spid="7"/>
                                        </p:tgtEl>
                                      </p:cBhvr>
                                    </p:animEffect>
                                    <p:set>
                                      <p:cBhvr>
                                        <p:cTn id="38" dur="1" fill="hold">
                                          <p:stCondLst>
                                            <p:cond delay="499"/>
                                          </p:stCondLst>
                                        </p:cTn>
                                        <p:tgtEl>
                                          <p:spTgt spid="7"/>
                                        </p:tgtEl>
                                        <p:attrNameLst>
                                          <p:attrName>style.visibility</p:attrName>
                                        </p:attrNameLst>
                                      </p:cBhvr>
                                      <p:to>
                                        <p:strVal val="hidden"/>
                                      </p:to>
                                    </p:set>
                                  </p:childTnLst>
                                </p:cTn>
                              </p:par>
                              <p:par>
                                <p:cTn id="39" presetID="10" presetClass="exit" presetSubtype="0" fill="hold" grpId="1" nodeType="withEffect">
                                  <p:stCondLst>
                                    <p:cond delay="0"/>
                                  </p:stCondLst>
                                  <p:childTnLst>
                                    <p:animEffect transition="out" filter="fade">
                                      <p:cBhvr>
                                        <p:cTn id="40" dur="500"/>
                                        <p:tgtEl>
                                          <p:spTgt spid="8"/>
                                        </p:tgtEl>
                                      </p:cBhvr>
                                    </p:animEffect>
                                    <p:set>
                                      <p:cBhvr>
                                        <p:cTn id="41" dur="1" fill="hold">
                                          <p:stCondLst>
                                            <p:cond delay="499"/>
                                          </p:stCondLst>
                                        </p:cTn>
                                        <p:tgtEl>
                                          <p:spTgt spid="8"/>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26" presetClass="entr" presetSubtype="0"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wipe(down)">
                                      <p:cBhvr>
                                        <p:cTn id="46" dur="290">
                                          <p:stCondLst>
                                            <p:cond delay="0"/>
                                          </p:stCondLst>
                                        </p:cTn>
                                        <p:tgtEl>
                                          <p:spTgt spid="10"/>
                                        </p:tgtEl>
                                      </p:cBhvr>
                                    </p:animEffect>
                                    <p:anim calcmode="lin" valueType="num">
                                      <p:cBhvr>
                                        <p:cTn id="47" dur="911"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48" dur="332"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49" dur="332" tmFilter="0, 0; 0.125,0.2665; 0.25,0.4; 0.375,0.465; 0.5,0.5;  0.625,0.535; 0.75,0.6; 0.875,0.7335; 1,1">
                                          <p:stCondLst>
                                            <p:cond delay="332"/>
                                          </p:stCondLst>
                                        </p:cTn>
                                        <p:tgtEl>
                                          <p:spTgt spid="10"/>
                                        </p:tgtEl>
                                        <p:attrNameLst>
                                          <p:attrName>ppt_y</p:attrName>
                                        </p:attrNameLst>
                                      </p:cBhvr>
                                      <p:tavLst>
                                        <p:tav tm="0" fmla="#ppt_y-sin(pi*$)/9">
                                          <p:val>
                                            <p:fltVal val="0"/>
                                          </p:val>
                                        </p:tav>
                                        <p:tav tm="100000">
                                          <p:val>
                                            <p:fltVal val="1"/>
                                          </p:val>
                                        </p:tav>
                                      </p:tavLst>
                                    </p:anim>
                                    <p:anim calcmode="lin" valueType="num">
                                      <p:cBhvr>
                                        <p:cTn id="50" dur="166" tmFilter="0, 0; 0.125,0.2665; 0.25,0.4; 0.375,0.465; 0.5,0.5;  0.625,0.535; 0.75,0.6; 0.875,0.7335; 1,1">
                                          <p:stCondLst>
                                            <p:cond delay="662"/>
                                          </p:stCondLst>
                                        </p:cTn>
                                        <p:tgtEl>
                                          <p:spTgt spid="10"/>
                                        </p:tgtEl>
                                        <p:attrNameLst>
                                          <p:attrName>ppt_y</p:attrName>
                                        </p:attrNameLst>
                                      </p:cBhvr>
                                      <p:tavLst>
                                        <p:tav tm="0" fmla="#ppt_y-sin(pi*$)/27">
                                          <p:val>
                                            <p:fltVal val="0"/>
                                          </p:val>
                                        </p:tav>
                                        <p:tav tm="100000">
                                          <p:val>
                                            <p:fltVal val="1"/>
                                          </p:val>
                                        </p:tav>
                                      </p:tavLst>
                                    </p:anim>
                                    <p:anim calcmode="lin" valueType="num">
                                      <p:cBhvr>
                                        <p:cTn id="51" dur="82" tmFilter="0, 0; 0.125,0.2665; 0.25,0.4; 0.375,0.465; 0.5,0.5;  0.625,0.535; 0.75,0.6; 0.875,0.7335; 1,1">
                                          <p:stCondLst>
                                            <p:cond delay="828"/>
                                          </p:stCondLst>
                                        </p:cTn>
                                        <p:tgtEl>
                                          <p:spTgt spid="10"/>
                                        </p:tgtEl>
                                        <p:attrNameLst>
                                          <p:attrName>ppt_y</p:attrName>
                                        </p:attrNameLst>
                                      </p:cBhvr>
                                      <p:tavLst>
                                        <p:tav tm="0" fmla="#ppt_y-sin(pi*$)/81">
                                          <p:val>
                                            <p:fltVal val="0"/>
                                          </p:val>
                                        </p:tav>
                                        <p:tav tm="100000">
                                          <p:val>
                                            <p:fltVal val="1"/>
                                          </p:val>
                                        </p:tav>
                                      </p:tavLst>
                                    </p:anim>
                                    <p:animScale>
                                      <p:cBhvr>
                                        <p:cTn id="52" dur="13">
                                          <p:stCondLst>
                                            <p:cond delay="325"/>
                                          </p:stCondLst>
                                        </p:cTn>
                                        <p:tgtEl>
                                          <p:spTgt spid="10"/>
                                        </p:tgtEl>
                                      </p:cBhvr>
                                      <p:to x="100000" y="60000"/>
                                    </p:animScale>
                                    <p:animScale>
                                      <p:cBhvr>
                                        <p:cTn id="53" dur="83" decel="50000">
                                          <p:stCondLst>
                                            <p:cond delay="338"/>
                                          </p:stCondLst>
                                        </p:cTn>
                                        <p:tgtEl>
                                          <p:spTgt spid="10"/>
                                        </p:tgtEl>
                                      </p:cBhvr>
                                      <p:to x="100000" y="100000"/>
                                    </p:animScale>
                                    <p:animScale>
                                      <p:cBhvr>
                                        <p:cTn id="54" dur="13">
                                          <p:stCondLst>
                                            <p:cond delay="656"/>
                                          </p:stCondLst>
                                        </p:cTn>
                                        <p:tgtEl>
                                          <p:spTgt spid="10"/>
                                        </p:tgtEl>
                                      </p:cBhvr>
                                      <p:to x="100000" y="80000"/>
                                    </p:animScale>
                                    <p:animScale>
                                      <p:cBhvr>
                                        <p:cTn id="55" dur="83" decel="50000">
                                          <p:stCondLst>
                                            <p:cond delay="669"/>
                                          </p:stCondLst>
                                        </p:cTn>
                                        <p:tgtEl>
                                          <p:spTgt spid="10"/>
                                        </p:tgtEl>
                                      </p:cBhvr>
                                      <p:to x="100000" y="100000"/>
                                    </p:animScale>
                                    <p:animScale>
                                      <p:cBhvr>
                                        <p:cTn id="56" dur="13">
                                          <p:stCondLst>
                                            <p:cond delay="821"/>
                                          </p:stCondLst>
                                        </p:cTn>
                                        <p:tgtEl>
                                          <p:spTgt spid="10"/>
                                        </p:tgtEl>
                                      </p:cBhvr>
                                      <p:to x="100000" y="90000"/>
                                    </p:animScale>
                                    <p:animScale>
                                      <p:cBhvr>
                                        <p:cTn id="57" dur="83" decel="50000">
                                          <p:stCondLst>
                                            <p:cond delay="834"/>
                                          </p:stCondLst>
                                        </p:cTn>
                                        <p:tgtEl>
                                          <p:spTgt spid="10"/>
                                        </p:tgtEl>
                                      </p:cBhvr>
                                      <p:to x="100000" y="100000"/>
                                    </p:animScale>
                                    <p:animScale>
                                      <p:cBhvr>
                                        <p:cTn id="58" dur="13">
                                          <p:stCondLst>
                                            <p:cond delay="904"/>
                                          </p:stCondLst>
                                        </p:cTn>
                                        <p:tgtEl>
                                          <p:spTgt spid="10"/>
                                        </p:tgtEl>
                                      </p:cBhvr>
                                      <p:to x="100000" y="95000"/>
                                    </p:animScale>
                                    <p:animScale>
                                      <p:cBhvr>
                                        <p:cTn id="59" dur="83" decel="50000">
                                          <p:stCondLst>
                                            <p:cond delay="917"/>
                                          </p:stCondLst>
                                        </p:cTn>
                                        <p:tgtEl>
                                          <p:spTgt spid="10"/>
                                        </p:tgtEl>
                                      </p:cBhvr>
                                      <p:to x="100000" y="100000"/>
                                    </p:animScale>
                                  </p:childTnLst>
                                </p:cTn>
                              </p:par>
                              <p:par>
                                <p:cTn id="60" presetID="14" presetClass="exit" presetSubtype="10" fill="hold" grpId="1" nodeType="withEffect">
                                  <p:stCondLst>
                                    <p:cond delay="0"/>
                                  </p:stCondLst>
                                  <p:childTnLst>
                                    <p:animEffect transition="out" filter="randombar(horizontal)">
                                      <p:cBhvr>
                                        <p:cTn id="61" dur="500"/>
                                        <p:tgtEl>
                                          <p:spTgt spid="9"/>
                                        </p:tgtEl>
                                      </p:cBhvr>
                                    </p:animEffect>
                                    <p:set>
                                      <p:cBhvr>
                                        <p:cTn id="62" dur="1" fill="hold">
                                          <p:stCondLst>
                                            <p:cond delay="499"/>
                                          </p:stCondLst>
                                        </p:cTn>
                                        <p:tgtEl>
                                          <p:spTgt spid="9"/>
                                        </p:tgtEl>
                                        <p:attrNameLst>
                                          <p:attrName>style.visibility</p:attrName>
                                        </p:attrNameLst>
                                      </p:cBhvr>
                                      <p:to>
                                        <p:strVal val="hidden"/>
                                      </p:to>
                                    </p:set>
                                  </p:childTnLst>
                                </p:cTn>
                              </p:par>
                            </p:childTnLst>
                          </p:cTn>
                        </p:par>
                        <p:par>
                          <p:cTn id="63" fill="hold">
                            <p:stCondLst>
                              <p:cond delay="1000"/>
                            </p:stCondLst>
                            <p:childTnLst>
                              <p:par>
                                <p:cTn id="64" presetID="26" presetClass="entr" presetSubtype="0" fill="hold" grpId="0" nodeType="afterEffect">
                                  <p:stCondLst>
                                    <p:cond delay="4000"/>
                                  </p:stCondLst>
                                  <p:childTnLst>
                                    <p:set>
                                      <p:cBhvr>
                                        <p:cTn id="65" dur="1" fill="hold">
                                          <p:stCondLst>
                                            <p:cond delay="0"/>
                                          </p:stCondLst>
                                        </p:cTn>
                                        <p:tgtEl>
                                          <p:spTgt spid="11"/>
                                        </p:tgtEl>
                                        <p:attrNameLst>
                                          <p:attrName>style.visibility</p:attrName>
                                        </p:attrNameLst>
                                      </p:cBhvr>
                                      <p:to>
                                        <p:strVal val="visible"/>
                                      </p:to>
                                    </p:set>
                                    <p:animEffect transition="in" filter="wipe(down)">
                                      <p:cBhvr>
                                        <p:cTn id="66" dur="290">
                                          <p:stCondLst>
                                            <p:cond delay="0"/>
                                          </p:stCondLst>
                                        </p:cTn>
                                        <p:tgtEl>
                                          <p:spTgt spid="11"/>
                                        </p:tgtEl>
                                      </p:cBhvr>
                                    </p:animEffect>
                                    <p:anim calcmode="lin" valueType="num">
                                      <p:cBhvr>
                                        <p:cTn id="67" dur="911"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68" dur="332"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69" dur="332" tmFilter="0, 0; 0.125,0.2665; 0.25,0.4; 0.375,0.465; 0.5,0.5;  0.625,0.535; 0.75,0.6; 0.875,0.7335; 1,1">
                                          <p:stCondLst>
                                            <p:cond delay="332"/>
                                          </p:stCondLst>
                                        </p:cTn>
                                        <p:tgtEl>
                                          <p:spTgt spid="11"/>
                                        </p:tgtEl>
                                        <p:attrNameLst>
                                          <p:attrName>ppt_y</p:attrName>
                                        </p:attrNameLst>
                                      </p:cBhvr>
                                      <p:tavLst>
                                        <p:tav tm="0" fmla="#ppt_y-sin(pi*$)/9">
                                          <p:val>
                                            <p:fltVal val="0"/>
                                          </p:val>
                                        </p:tav>
                                        <p:tav tm="100000">
                                          <p:val>
                                            <p:fltVal val="1"/>
                                          </p:val>
                                        </p:tav>
                                      </p:tavLst>
                                    </p:anim>
                                    <p:anim calcmode="lin" valueType="num">
                                      <p:cBhvr>
                                        <p:cTn id="70" dur="166" tmFilter="0, 0; 0.125,0.2665; 0.25,0.4; 0.375,0.465; 0.5,0.5;  0.625,0.535; 0.75,0.6; 0.875,0.7335; 1,1">
                                          <p:stCondLst>
                                            <p:cond delay="662"/>
                                          </p:stCondLst>
                                        </p:cTn>
                                        <p:tgtEl>
                                          <p:spTgt spid="11"/>
                                        </p:tgtEl>
                                        <p:attrNameLst>
                                          <p:attrName>ppt_y</p:attrName>
                                        </p:attrNameLst>
                                      </p:cBhvr>
                                      <p:tavLst>
                                        <p:tav tm="0" fmla="#ppt_y-sin(pi*$)/27">
                                          <p:val>
                                            <p:fltVal val="0"/>
                                          </p:val>
                                        </p:tav>
                                        <p:tav tm="100000">
                                          <p:val>
                                            <p:fltVal val="1"/>
                                          </p:val>
                                        </p:tav>
                                      </p:tavLst>
                                    </p:anim>
                                    <p:anim calcmode="lin" valueType="num">
                                      <p:cBhvr>
                                        <p:cTn id="71" dur="82" tmFilter="0, 0; 0.125,0.2665; 0.25,0.4; 0.375,0.465; 0.5,0.5;  0.625,0.535; 0.75,0.6; 0.875,0.7335; 1,1">
                                          <p:stCondLst>
                                            <p:cond delay="828"/>
                                          </p:stCondLst>
                                        </p:cTn>
                                        <p:tgtEl>
                                          <p:spTgt spid="11"/>
                                        </p:tgtEl>
                                        <p:attrNameLst>
                                          <p:attrName>ppt_y</p:attrName>
                                        </p:attrNameLst>
                                      </p:cBhvr>
                                      <p:tavLst>
                                        <p:tav tm="0" fmla="#ppt_y-sin(pi*$)/81">
                                          <p:val>
                                            <p:fltVal val="0"/>
                                          </p:val>
                                        </p:tav>
                                        <p:tav tm="100000">
                                          <p:val>
                                            <p:fltVal val="1"/>
                                          </p:val>
                                        </p:tav>
                                      </p:tavLst>
                                    </p:anim>
                                    <p:animScale>
                                      <p:cBhvr>
                                        <p:cTn id="72" dur="13">
                                          <p:stCondLst>
                                            <p:cond delay="325"/>
                                          </p:stCondLst>
                                        </p:cTn>
                                        <p:tgtEl>
                                          <p:spTgt spid="11"/>
                                        </p:tgtEl>
                                      </p:cBhvr>
                                      <p:to x="100000" y="60000"/>
                                    </p:animScale>
                                    <p:animScale>
                                      <p:cBhvr>
                                        <p:cTn id="73" dur="83" decel="50000">
                                          <p:stCondLst>
                                            <p:cond delay="338"/>
                                          </p:stCondLst>
                                        </p:cTn>
                                        <p:tgtEl>
                                          <p:spTgt spid="11"/>
                                        </p:tgtEl>
                                      </p:cBhvr>
                                      <p:to x="100000" y="100000"/>
                                    </p:animScale>
                                    <p:animScale>
                                      <p:cBhvr>
                                        <p:cTn id="74" dur="13">
                                          <p:stCondLst>
                                            <p:cond delay="656"/>
                                          </p:stCondLst>
                                        </p:cTn>
                                        <p:tgtEl>
                                          <p:spTgt spid="11"/>
                                        </p:tgtEl>
                                      </p:cBhvr>
                                      <p:to x="100000" y="80000"/>
                                    </p:animScale>
                                    <p:animScale>
                                      <p:cBhvr>
                                        <p:cTn id="75" dur="83" decel="50000">
                                          <p:stCondLst>
                                            <p:cond delay="669"/>
                                          </p:stCondLst>
                                        </p:cTn>
                                        <p:tgtEl>
                                          <p:spTgt spid="11"/>
                                        </p:tgtEl>
                                      </p:cBhvr>
                                      <p:to x="100000" y="100000"/>
                                    </p:animScale>
                                    <p:animScale>
                                      <p:cBhvr>
                                        <p:cTn id="76" dur="13">
                                          <p:stCondLst>
                                            <p:cond delay="821"/>
                                          </p:stCondLst>
                                        </p:cTn>
                                        <p:tgtEl>
                                          <p:spTgt spid="11"/>
                                        </p:tgtEl>
                                      </p:cBhvr>
                                      <p:to x="100000" y="90000"/>
                                    </p:animScale>
                                    <p:animScale>
                                      <p:cBhvr>
                                        <p:cTn id="77" dur="83" decel="50000">
                                          <p:stCondLst>
                                            <p:cond delay="834"/>
                                          </p:stCondLst>
                                        </p:cTn>
                                        <p:tgtEl>
                                          <p:spTgt spid="11"/>
                                        </p:tgtEl>
                                      </p:cBhvr>
                                      <p:to x="100000" y="100000"/>
                                    </p:animScale>
                                    <p:animScale>
                                      <p:cBhvr>
                                        <p:cTn id="78" dur="13">
                                          <p:stCondLst>
                                            <p:cond delay="904"/>
                                          </p:stCondLst>
                                        </p:cTn>
                                        <p:tgtEl>
                                          <p:spTgt spid="11"/>
                                        </p:tgtEl>
                                      </p:cBhvr>
                                      <p:to x="100000" y="95000"/>
                                    </p:animScale>
                                    <p:animScale>
                                      <p:cBhvr>
                                        <p:cTn id="79" dur="83" decel="50000">
                                          <p:stCondLst>
                                            <p:cond delay="917"/>
                                          </p:stCondLst>
                                        </p:cTn>
                                        <p:tgtEl>
                                          <p:spTgt spid="11"/>
                                        </p:tgtEl>
                                      </p:cBhvr>
                                      <p:to x="100000" y="100000"/>
                                    </p:animScale>
                                  </p:childTnLst>
                                </p:cTn>
                              </p:par>
                            </p:childTnLst>
                          </p:cTn>
                        </p:par>
                      </p:childTnLst>
                    </p:cTn>
                  </p:par>
                  <p:par>
                    <p:cTn id="80" fill="hold">
                      <p:stCondLst>
                        <p:cond delay="indefinite"/>
                      </p:stCondLst>
                      <p:childTnLst>
                        <p:par>
                          <p:cTn id="81" fill="hold">
                            <p:stCondLst>
                              <p:cond delay="0"/>
                            </p:stCondLst>
                            <p:childTnLst>
                              <p:par>
                                <p:cTn id="82" presetID="21" presetClass="entr" presetSubtype="1" fill="hold" grpId="0" nodeType="clickEffect">
                                  <p:stCondLst>
                                    <p:cond delay="0"/>
                                  </p:stCondLst>
                                  <p:childTnLst>
                                    <p:set>
                                      <p:cBhvr>
                                        <p:cTn id="83" dur="1" fill="hold">
                                          <p:stCondLst>
                                            <p:cond delay="0"/>
                                          </p:stCondLst>
                                        </p:cTn>
                                        <p:tgtEl>
                                          <p:spTgt spid="12"/>
                                        </p:tgtEl>
                                        <p:attrNameLst>
                                          <p:attrName>style.visibility</p:attrName>
                                        </p:attrNameLst>
                                      </p:cBhvr>
                                      <p:to>
                                        <p:strVal val="visible"/>
                                      </p:to>
                                    </p:set>
                                    <p:animEffect transition="in" filter="wheel(1)">
                                      <p:cBhvr>
                                        <p:cTn id="84" dur="1000"/>
                                        <p:tgtEl>
                                          <p:spTgt spid="12"/>
                                        </p:tgtEl>
                                      </p:cBhvr>
                                    </p:animEffect>
                                  </p:childTnLst>
                                </p:cTn>
                              </p:par>
                              <p:par>
                                <p:cTn id="85" presetID="6" presetClass="exit" presetSubtype="32" fill="hold" grpId="1" nodeType="withEffect">
                                  <p:stCondLst>
                                    <p:cond delay="0"/>
                                  </p:stCondLst>
                                  <p:childTnLst>
                                    <p:animEffect transition="out" filter="circle(out)">
                                      <p:cBhvr>
                                        <p:cTn id="86" dur="1000"/>
                                        <p:tgtEl>
                                          <p:spTgt spid="10"/>
                                        </p:tgtEl>
                                      </p:cBhvr>
                                    </p:animEffect>
                                    <p:set>
                                      <p:cBhvr>
                                        <p:cTn id="87" dur="1" fill="hold">
                                          <p:stCondLst>
                                            <p:cond delay="999"/>
                                          </p:stCondLst>
                                        </p:cTn>
                                        <p:tgtEl>
                                          <p:spTgt spid="10"/>
                                        </p:tgtEl>
                                        <p:attrNameLst>
                                          <p:attrName>style.visibility</p:attrName>
                                        </p:attrNameLst>
                                      </p:cBhvr>
                                      <p:to>
                                        <p:strVal val="hidden"/>
                                      </p:to>
                                    </p:set>
                                  </p:childTnLst>
                                </p:cTn>
                              </p:par>
                              <p:par>
                                <p:cTn id="88" presetID="6" presetClass="exit" presetSubtype="32" fill="hold" grpId="1" nodeType="withEffect">
                                  <p:stCondLst>
                                    <p:cond delay="0"/>
                                  </p:stCondLst>
                                  <p:childTnLst>
                                    <p:animEffect transition="out" filter="circle(out)">
                                      <p:cBhvr>
                                        <p:cTn id="89" dur="1000"/>
                                        <p:tgtEl>
                                          <p:spTgt spid="11"/>
                                        </p:tgtEl>
                                      </p:cBhvr>
                                    </p:animEffect>
                                    <p:set>
                                      <p:cBhvr>
                                        <p:cTn id="90" dur="1" fill="hold">
                                          <p:stCondLst>
                                            <p:cond delay="999"/>
                                          </p:stCondLst>
                                        </p:cTn>
                                        <p:tgtEl>
                                          <p:spTgt spid="11"/>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53" presetClass="entr" presetSubtype="16" fill="hold" grpId="0" nodeType="clickEffect">
                                  <p:stCondLst>
                                    <p:cond delay="0"/>
                                  </p:stCondLst>
                                  <p:childTnLst>
                                    <p:set>
                                      <p:cBhvr>
                                        <p:cTn id="94" dur="1" fill="hold">
                                          <p:stCondLst>
                                            <p:cond delay="0"/>
                                          </p:stCondLst>
                                        </p:cTn>
                                        <p:tgtEl>
                                          <p:spTgt spid="13"/>
                                        </p:tgtEl>
                                        <p:attrNameLst>
                                          <p:attrName>style.visibility</p:attrName>
                                        </p:attrNameLst>
                                      </p:cBhvr>
                                      <p:to>
                                        <p:strVal val="visible"/>
                                      </p:to>
                                    </p:set>
                                    <p:anim calcmode="lin" valueType="num">
                                      <p:cBhvr>
                                        <p:cTn id="95" dur="500" fill="hold"/>
                                        <p:tgtEl>
                                          <p:spTgt spid="13"/>
                                        </p:tgtEl>
                                        <p:attrNameLst>
                                          <p:attrName>ppt_w</p:attrName>
                                        </p:attrNameLst>
                                      </p:cBhvr>
                                      <p:tavLst>
                                        <p:tav tm="0">
                                          <p:val>
                                            <p:fltVal val="0"/>
                                          </p:val>
                                        </p:tav>
                                        <p:tav tm="100000">
                                          <p:val>
                                            <p:strVal val="#ppt_w"/>
                                          </p:val>
                                        </p:tav>
                                      </p:tavLst>
                                    </p:anim>
                                    <p:anim calcmode="lin" valueType="num">
                                      <p:cBhvr>
                                        <p:cTn id="96" dur="500" fill="hold"/>
                                        <p:tgtEl>
                                          <p:spTgt spid="13"/>
                                        </p:tgtEl>
                                        <p:attrNameLst>
                                          <p:attrName>ppt_h</p:attrName>
                                        </p:attrNameLst>
                                      </p:cBhvr>
                                      <p:tavLst>
                                        <p:tav tm="0">
                                          <p:val>
                                            <p:fltVal val="0"/>
                                          </p:val>
                                        </p:tav>
                                        <p:tav tm="100000">
                                          <p:val>
                                            <p:strVal val="#ppt_h"/>
                                          </p:val>
                                        </p:tav>
                                      </p:tavLst>
                                    </p:anim>
                                    <p:animEffect transition="in" filter="fade">
                                      <p:cBhvr>
                                        <p:cTn id="97" dur="500"/>
                                        <p:tgtEl>
                                          <p:spTgt spid="13"/>
                                        </p:tgtEl>
                                      </p:cBhvr>
                                    </p:animEffect>
                                  </p:childTnLst>
                                </p:cTn>
                              </p:par>
                            </p:childTnLst>
                          </p:cTn>
                        </p:par>
                        <p:par>
                          <p:cTn id="98" fill="hold">
                            <p:stCondLst>
                              <p:cond delay="500"/>
                            </p:stCondLst>
                            <p:childTnLst>
                              <p:par>
                                <p:cTn id="99" presetID="53" presetClass="entr" presetSubtype="16" fill="hold" grpId="0" nodeType="afterEffect">
                                  <p:stCondLst>
                                    <p:cond delay="3500"/>
                                  </p:stCondLst>
                                  <p:childTnLst>
                                    <p:set>
                                      <p:cBhvr>
                                        <p:cTn id="100" dur="1" fill="hold">
                                          <p:stCondLst>
                                            <p:cond delay="0"/>
                                          </p:stCondLst>
                                        </p:cTn>
                                        <p:tgtEl>
                                          <p:spTgt spid="14"/>
                                        </p:tgtEl>
                                        <p:attrNameLst>
                                          <p:attrName>style.visibility</p:attrName>
                                        </p:attrNameLst>
                                      </p:cBhvr>
                                      <p:to>
                                        <p:strVal val="visible"/>
                                      </p:to>
                                    </p:set>
                                    <p:anim calcmode="lin" valueType="num">
                                      <p:cBhvr>
                                        <p:cTn id="101" dur="500" fill="hold"/>
                                        <p:tgtEl>
                                          <p:spTgt spid="14"/>
                                        </p:tgtEl>
                                        <p:attrNameLst>
                                          <p:attrName>ppt_w</p:attrName>
                                        </p:attrNameLst>
                                      </p:cBhvr>
                                      <p:tavLst>
                                        <p:tav tm="0">
                                          <p:val>
                                            <p:fltVal val="0"/>
                                          </p:val>
                                        </p:tav>
                                        <p:tav tm="100000">
                                          <p:val>
                                            <p:strVal val="#ppt_w"/>
                                          </p:val>
                                        </p:tav>
                                      </p:tavLst>
                                    </p:anim>
                                    <p:anim calcmode="lin" valueType="num">
                                      <p:cBhvr>
                                        <p:cTn id="102" dur="500" fill="hold"/>
                                        <p:tgtEl>
                                          <p:spTgt spid="14"/>
                                        </p:tgtEl>
                                        <p:attrNameLst>
                                          <p:attrName>ppt_h</p:attrName>
                                        </p:attrNameLst>
                                      </p:cBhvr>
                                      <p:tavLst>
                                        <p:tav tm="0">
                                          <p:val>
                                            <p:fltVal val="0"/>
                                          </p:val>
                                        </p:tav>
                                        <p:tav tm="100000">
                                          <p:val>
                                            <p:strVal val="#ppt_h"/>
                                          </p:val>
                                        </p:tav>
                                      </p:tavLst>
                                    </p:anim>
                                    <p:animEffect transition="in" filter="fade">
                                      <p:cBhvr>
                                        <p:cTn id="103" dur="500"/>
                                        <p:tgtEl>
                                          <p:spTgt spid="14"/>
                                        </p:tgtEl>
                                      </p:cBhvr>
                                    </p:animEffect>
                                  </p:childTnLst>
                                </p:cTn>
                              </p:par>
                              <p:par>
                                <p:cTn id="104" presetID="53" presetClass="exit" presetSubtype="32" fill="hold" grpId="1" nodeType="withEffect">
                                  <p:stCondLst>
                                    <p:cond delay="0"/>
                                  </p:stCondLst>
                                  <p:childTnLst>
                                    <p:anim calcmode="lin" valueType="num">
                                      <p:cBhvr>
                                        <p:cTn id="105" dur="500"/>
                                        <p:tgtEl>
                                          <p:spTgt spid="12"/>
                                        </p:tgtEl>
                                        <p:attrNameLst>
                                          <p:attrName>ppt_w</p:attrName>
                                        </p:attrNameLst>
                                      </p:cBhvr>
                                      <p:tavLst>
                                        <p:tav tm="0">
                                          <p:val>
                                            <p:strVal val="ppt_w"/>
                                          </p:val>
                                        </p:tav>
                                        <p:tav tm="100000">
                                          <p:val>
                                            <p:fltVal val="0"/>
                                          </p:val>
                                        </p:tav>
                                      </p:tavLst>
                                    </p:anim>
                                    <p:anim calcmode="lin" valueType="num">
                                      <p:cBhvr>
                                        <p:cTn id="106" dur="500"/>
                                        <p:tgtEl>
                                          <p:spTgt spid="12"/>
                                        </p:tgtEl>
                                        <p:attrNameLst>
                                          <p:attrName>ppt_h</p:attrName>
                                        </p:attrNameLst>
                                      </p:cBhvr>
                                      <p:tavLst>
                                        <p:tav tm="0">
                                          <p:val>
                                            <p:strVal val="ppt_h"/>
                                          </p:val>
                                        </p:tav>
                                        <p:tav tm="100000">
                                          <p:val>
                                            <p:fltVal val="0"/>
                                          </p:val>
                                        </p:tav>
                                      </p:tavLst>
                                    </p:anim>
                                    <p:animEffect transition="out" filter="fade">
                                      <p:cBhvr>
                                        <p:cTn id="107" dur="500"/>
                                        <p:tgtEl>
                                          <p:spTgt spid="12"/>
                                        </p:tgtEl>
                                      </p:cBhvr>
                                    </p:animEffect>
                                    <p:set>
                                      <p:cBhvr>
                                        <p:cTn id="108"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44000" cy="6858000"/>
          </a:xfrm>
          <a:solidFill>
            <a:schemeClr val="accent6">
              <a:lumMod val="60000"/>
              <a:lumOff val="40000"/>
            </a:schemeClr>
          </a:solidFill>
        </p:spPr>
        <p:txBody>
          <a:bodyPr/>
          <a:lstStyle/>
          <a:p>
            <a:endParaRPr lang="ru-RU" dirty="0"/>
          </a:p>
        </p:txBody>
      </p:sp>
      <p:sp>
        <p:nvSpPr>
          <p:cNvPr id="4" name="Скругленный прямоугольник 3"/>
          <p:cNvSpPr/>
          <p:nvPr/>
        </p:nvSpPr>
        <p:spPr>
          <a:xfrm>
            <a:off x="899592" y="332656"/>
            <a:ext cx="7272808" cy="79208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solidFill>
                  <a:schemeClr val="tx1"/>
                </a:solidFill>
              </a:rPr>
              <a:t>«Уже </a:t>
            </a:r>
            <a:r>
              <a:rPr lang="ru-RU" sz="2800" b="1" dirty="0">
                <a:solidFill>
                  <a:schemeClr val="tx1"/>
                </a:solidFill>
              </a:rPr>
              <a:t>и секира при корне дерев </a:t>
            </a:r>
            <a:r>
              <a:rPr lang="ru-RU" sz="2800" b="1" dirty="0" smtClean="0">
                <a:solidFill>
                  <a:schemeClr val="tx1"/>
                </a:solidFill>
              </a:rPr>
              <a:t>лежит…»</a:t>
            </a:r>
            <a:endParaRPr lang="ru-RU" sz="2800" b="1" dirty="0">
              <a:solidFill>
                <a:schemeClr val="tx1"/>
              </a:solidFill>
            </a:endParaRPr>
          </a:p>
        </p:txBody>
      </p:sp>
      <p:pic>
        <p:nvPicPr>
          <p:cNvPr id="7170" name="Picture 2" descr="K:\ББК\ib393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628800"/>
            <a:ext cx="7488832" cy="4778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1042205"/>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44000" cy="6858000"/>
          </a:xfrm>
        </p:spPr>
        <p:style>
          <a:lnRef idx="1">
            <a:schemeClr val="accent3"/>
          </a:lnRef>
          <a:fillRef idx="2">
            <a:schemeClr val="accent3"/>
          </a:fillRef>
          <a:effectRef idx="1">
            <a:schemeClr val="accent3"/>
          </a:effectRef>
          <a:fontRef idx="minor">
            <a:schemeClr val="dk1"/>
          </a:fontRef>
        </p:style>
        <p:txBody>
          <a:bodyPr/>
          <a:lstStyle/>
          <a:p>
            <a:endParaRPr lang="ru-RU" dirty="0"/>
          </a:p>
        </p:txBody>
      </p:sp>
      <p:sp>
        <p:nvSpPr>
          <p:cNvPr id="4" name="Скругленный прямоугольник 3"/>
          <p:cNvSpPr/>
          <p:nvPr/>
        </p:nvSpPr>
        <p:spPr>
          <a:xfrm>
            <a:off x="2411760" y="260648"/>
            <a:ext cx="4320480" cy="936104"/>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ru-RU" sz="3200" b="1" dirty="0" smtClean="0">
                <a:solidFill>
                  <a:schemeClr val="tx1"/>
                </a:solidFill>
              </a:rPr>
              <a:t>Фарисеи</a:t>
            </a:r>
            <a:endParaRPr lang="ru-RU" sz="3200" b="1" dirty="0">
              <a:solidFill>
                <a:schemeClr val="tx1"/>
              </a:solidFill>
            </a:endParaRPr>
          </a:p>
        </p:txBody>
      </p:sp>
      <p:pic>
        <p:nvPicPr>
          <p:cNvPr id="10242" name="Picture 2" descr="I:\лекции по Н. З\5\pharisees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413107"/>
            <a:ext cx="7488832" cy="492123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5" name="Скругленный прямоугольник 4"/>
          <p:cNvSpPr/>
          <p:nvPr/>
        </p:nvSpPr>
        <p:spPr>
          <a:xfrm>
            <a:off x="6012160" y="1556792"/>
            <a:ext cx="2880320" cy="2160240"/>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ru-RU" b="1" i="1" dirty="0" smtClean="0">
                <a:solidFill>
                  <a:schemeClr val="tx1"/>
                </a:solidFill>
              </a:rPr>
              <a:t>С евр. «отделенные</a:t>
            </a:r>
            <a:r>
              <a:rPr lang="ru-RU" b="1" i="1" dirty="0">
                <a:solidFill>
                  <a:schemeClr val="tx1"/>
                </a:solidFill>
              </a:rPr>
              <a:t>, выделенные, святые</a:t>
            </a:r>
            <a:r>
              <a:rPr lang="ru-RU" b="1" i="1" dirty="0" smtClean="0">
                <a:solidFill>
                  <a:schemeClr val="tx1"/>
                </a:solidFill>
              </a:rPr>
              <a:t>» - иудейская партия, считающая себя строго соблюдающей Моисеев Закон</a:t>
            </a:r>
            <a:endParaRPr lang="ru-RU" dirty="0">
              <a:solidFill>
                <a:schemeClr val="tx1"/>
              </a:solidFill>
            </a:endParaRPr>
          </a:p>
        </p:txBody>
      </p:sp>
    </p:spTree>
    <p:extLst>
      <p:ext uri="{BB962C8B-B14F-4D97-AF65-F5344CB8AC3E}">
        <p14:creationId xmlns:p14="http://schemas.microsoft.com/office/powerpoint/2010/main" val="127785754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10242"/>
                                        </p:tgtEl>
                                        <p:attrNameLst>
                                          <p:attrName>style.visibility</p:attrName>
                                        </p:attrNameLst>
                                      </p:cBhvr>
                                      <p:to>
                                        <p:strVal val="visible"/>
                                      </p:to>
                                    </p:set>
                                    <p:animEffect transition="in" filter="barn(inVertical)">
                                      <p:cBhvr>
                                        <p:cTn id="10" dur="500"/>
                                        <p:tgtEl>
                                          <p:spTgt spid="1024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90"/>
                                          </p:val>
                                        </p:tav>
                                        <p:tav tm="100000">
                                          <p:val>
                                            <p:fltVal val="0"/>
                                          </p:val>
                                        </p:tav>
                                      </p:tavLst>
                                    </p:anim>
                                    <p:animEffect transition="in" filter="fade">
                                      <p:cBhvr>
                                        <p:cTn id="18" dur="1000"/>
                                        <p:tgtEl>
                                          <p:spTgt spid="5"/>
                                        </p:tgtEl>
                                      </p:cBhvr>
                                    </p:animEffect>
                                  </p:childTnLst>
                                </p:cTn>
                              </p:par>
                              <p:par>
                                <p:cTn id="19" presetID="35" presetClass="path" presetSubtype="0" accel="50000" decel="50000" fill="hold" nodeType="withEffect">
                                  <p:stCondLst>
                                    <p:cond delay="0"/>
                                  </p:stCondLst>
                                  <p:childTnLst>
                                    <p:animMotion origin="layout" path="M 0.15556 -0.00185 L -0.09444 -0.00185 " pathEditMode="relative" rAng="0" ptsTypes="AA">
                                      <p:cBhvr>
                                        <p:cTn id="20" dur="2000" fill="hold"/>
                                        <p:tgtEl>
                                          <p:spTgt spid="10242"/>
                                        </p:tgtEl>
                                        <p:attrNameLst>
                                          <p:attrName>ppt_x</p:attrName>
                                          <p:attrName>ppt_y</p:attrName>
                                        </p:attrNameLst>
                                      </p:cBhvr>
                                      <p:rCtr x="-125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44000" cy="6858000"/>
          </a:xfrm>
        </p:spPr>
        <p:style>
          <a:lnRef idx="1">
            <a:schemeClr val="accent6"/>
          </a:lnRef>
          <a:fillRef idx="2">
            <a:schemeClr val="accent6"/>
          </a:fillRef>
          <a:effectRef idx="1">
            <a:schemeClr val="accent6"/>
          </a:effectRef>
          <a:fontRef idx="minor">
            <a:schemeClr val="dk1"/>
          </a:fontRef>
        </p:style>
        <p:txBody>
          <a:bodyPr/>
          <a:lstStyle/>
          <a:p>
            <a:endParaRPr lang="ru-RU" dirty="0"/>
          </a:p>
        </p:txBody>
      </p:sp>
      <p:sp>
        <p:nvSpPr>
          <p:cNvPr id="4" name="Скругленный прямоугольник 3"/>
          <p:cNvSpPr/>
          <p:nvPr/>
        </p:nvSpPr>
        <p:spPr>
          <a:xfrm>
            <a:off x="2843808" y="260648"/>
            <a:ext cx="3672408" cy="576064"/>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ru-RU" sz="3600" b="1" dirty="0" smtClean="0">
                <a:solidFill>
                  <a:schemeClr val="tx1"/>
                </a:solidFill>
              </a:rPr>
              <a:t>Саддукеи</a:t>
            </a:r>
            <a:endParaRPr lang="ru-RU" sz="3600" b="1" dirty="0">
              <a:solidFill>
                <a:schemeClr val="tx1"/>
              </a:solidFill>
            </a:endParaRPr>
          </a:p>
        </p:txBody>
      </p:sp>
      <p:pic>
        <p:nvPicPr>
          <p:cNvPr id="11266" name="Picture 2" descr="I:\лекции по Н. З\5\саддукеи.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124743"/>
            <a:ext cx="7416824" cy="5369779"/>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a:solidFill>
                  <a:srgbClr val="FFFFFF"/>
                </a:solidFill>
              </a14:hiddenFill>
            </a:ext>
          </a:extLst>
        </p:spPr>
      </p:pic>
      <p:sp>
        <p:nvSpPr>
          <p:cNvPr id="5" name="Скругленный прямоугольник 4"/>
          <p:cNvSpPr/>
          <p:nvPr/>
        </p:nvSpPr>
        <p:spPr>
          <a:xfrm>
            <a:off x="6516216" y="1412776"/>
            <a:ext cx="2448272" cy="2448990"/>
          </a:xfrm>
          <a:prstGeom prst="roundRect">
            <a:avLst/>
          </a:prstGeom>
        </p:spPr>
        <p:style>
          <a:lnRef idx="0">
            <a:schemeClr val="accent6"/>
          </a:lnRef>
          <a:fillRef idx="3">
            <a:schemeClr val="accent6"/>
          </a:fillRef>
          <a:effectRef idx="3">
            <a:schemeClr val="accent6"/>
          </a:effectRef>
          <a:fontRef idx="minor">
            <a:schemeClr val="lt1"/>
          </a:fontRef>
        </p:style>
        <p:txBody>
          <a:bodyPr lIns="0" rIns="0" rtlCol="0" anchor="ctr"/>
          <a:lstStyle/>
          <a:p>
            <a:pPr algn="ctr"/>
            <a:r>
              <a:rPr lang="ru-RU" sz="1600" b="1" dirty="0" smtClean="0">
                <a:solidFill>
                  <a:schemeClr val="tx1"/>
                </a:solidFill>
              </a:rPr>
              <a:t>Очень </a:t>
            </a:r>
            <a:r>
              <a:rPr lang="ru-RU" sz="1600" b="1" dirty="0">
                <a:solidFill>
                  <a:schemeClr val="tx1"/>
                </a:solidFill>
              </a:rPr>
              <a:t>маленькая, но очень влиятельная </a:t>
            </a:r>
            <a:r>
              <a:rPr lang="ru-RU" sz="1600" b="1" dirty="0" smtClean="0">
                <a:solidFill>
                  <a:schemeClr val="tx1"/>
                </a:solidFill>
              </a:rPr>
              <a:t>иудейская партия из высшего слоев священства. Отрицали Писание кроме Пятикнижия, учение о воскресении мертвых, о воздаянии, Суде, об ангелах.</a:t>
            </a:r>
            <a:endParaRPr lang="ru-RU" sz="1600" b="1" dirty="0">
              <a:solidFill>
                <a:schemeClr val="tx1"/>
              </a:solidFill>
            </a:endParaRPr>
          </a:p>
        </p:txBody>
      </p:sp>
    </p:spTree>
    <p:extLst>
      <p:ext uri="{BB962C8B-B14F-4D97-AF65-F5344CB8AC3E}">
        <p14:creationId xmlns:p14="http://schemas.microsoft.com/office/powerpoint/2010/main" val="318551917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2" presetClass="entr" presetSubtype="4" fill="hold" nodeType="withEffect">
                                  <p:stCondLst>
                                    <p:cond delay="0"/>
                                  </p:stCondLst>
                                  <p:childTnLst>
                                    <p:set>
                                      <p:cBhvr>
                                        <p:cTn id="12" dur="1" fill="hold">
                                          <p:stCondLst>
                                            <p:cond delay="0"/>
                                          </p:stCondLst>
                                        </p:cTn>
                                        <p:tgtEl>
                                          <p:spTgt spid="11266"/>
                                        </p:tgtEl>
                                        <p:attrNameLst>
                                          <p:attrName>style.visibility</p:attrName>
                                        </p:attrNameLst>
                                      </p:cBhvr>
                                      <p:to>
                                        <p:strVal val="visible"/>
                                      </p:to>
                                    </p:set>
                                    <p:anim calcmode="lin" valueType="num">
                                      <p:cBhvr additive="base">
                                        <p:cTn id="13" dur="1000" fill="hold"/>
                                        <p:tgtEl>
                                          <p:spTgt spid="11266"/>
                                        </p:tgtEl>
                                        <p:attrNameLst>
                                          <p:attrName>ppt_x</p:attrName>
                                        </p:attrNameLst>
                                      </p:cBhvr>
                                      <p:tavLst>
                                        <p:tav tm="0">
                                          <p:val>
                                            <p:strVal val="#ppt_x"/>
                                          </p:val>
                                        </p:tav>
                                        <p:tav tm="100000">
                                          <p:val>
                                            <p:strVal val="#ppt_x"/>
                                          </p:val>
                                        </p:tav>
                                      </p:tavLst>
                                    </p:anim>
                                    <p:anim calcmode="lin" valueType="num">
                                      <p:cBhvr additive="base">
                                        <p:cTn id="14" dur="1000" fill="hold"/>
                                        <p:tgtEl>
                                          <p:spTgt spid="1126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fltVal val="0"/>
                                          </p:val>
                                        </p:tav>
                                        <p:tav tm="100000">
                                          <p:val>
                                            <p:strVal val="#ppt_w"/>
                                          </p:val>
                                        </p:tav>
                                      </p:tavLst>
                                    </p:anim>
                                    <p:anim calcmode="lin" valueType="num">
                                      <p:cBhvr>
                                        <p:cTn id="20" dur="1000" fill="hold"/>
                                        <p:tgtEl>
                                          <p:spTgt spid="5"/>
                                        </p:tgtEl>
                                        <p:attrNameLst>
                                          <p:attrName>ppt_h</p:attrName>
                                        </p:attrNameLst>
                                      </p:cBhvr>
                                      <p:tavLst>
                                        <p:tav tm="0">
                                          <p:val>
                                            <p:fltVal val="0"/>
                                          </p:val>
                                        </p:tav>
                                        <p:tav tm="100000">
                                          <p:val>
                                            <p:strVal val="#ppt_h"/>
                                          </p:val>
                                        </p:tav>
                                      </p:tavLst>
                                    </p:anim>
                                    <p:animEffect transition="in" filter="fade">
                                      <p:cBhvr>
                                        <p:cTn id="21" dur="1000"/>
                                        <p:tgtEl>
                                          <p:spTgt spid="5"/>
                                        </p:tgtEl>
                                      </p:cBhvr>
                                    </p:animEffect>
                                  </p:childTnLst>
                                </p:cTn>
                              </p:par>
                              <p:par>
                                <p:cTn id="22" presetID="35" presetClass="path" presetSubtype="0" accel="50000" decel="50000" fill="hold" nodeType="withEffect">
                                  <p:stCondLst>
                                    <p:cond delay="0"/>
                                  </p:stCondLst>
                                  <p:childTnLst>
                                    <p:animMotion origin="layout" path="M 0.15955 -0.00277 L -0.09045 -0.00277 " pathEditMode="relative" rAng="0" ptsTypes="AA">
                                      <p:cBhvr>
                                        <p:cTn id="23" dur="1000" fill="hold"/>
                                        <p:tgtEl>
                                          <p:spTgt spid="11266"/>
                                        </p:tgtEl>
                                        <p:attrNameLst>
                                          <p:attrName>ppt_x</p:attrName>
                                          <p:attrName>ppt_y</p:attrName>
                                        </p:attrNameLst>
                                      </p:cBhvr>
                                      <p:rCtr x="-125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44000" cy="6858000"/>
          </a:xfrm>
          <a:blipFill>
            <a:blip r:embed="rId2"/>
            <a:tile tx="0" ty="0" sx="100000" sy="100000" flip="none" algn="tl"/>
          </a:blipFill>
        </p:spPr>
        <p:txBody>
          <a:bodyPr/>
          <a:lstStyle/>
          <a:p>
            <a:endParaRPr lang="ru-RU" dirty="0"/>
          </a:p>
        </p:txBody>
      </p:sp>
      <p:pic>
        <p:nvPicPr>
          <p:cNvPr id="2050" name="Picture 2" descr="I:\лекции по Н. З\5\7 Св Елизавета с младенцем спасаются в горе.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1392" y="-779395"/>
            <a:ext cx="5686426" cy="762000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5" name="Скругленный прямоугольник 4"/>
          <p:cNvSpPr/>
          <p:nvPr/>
        </p:nvSpPr>
        <p:spPr>
          <a:xfrm>
            <a:off x="539552" y="260648"/>
            <a:ext cx="7920880" cy="72008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ru-RU" sz="2000" b="1" dirty="0">
                <a:solidFill>
                  <a:schemeClr val="tx1"/>
                </a:solidFill>
              </a:rPr>
              <a:t>Услышав об </a:t>
            </a:r>
            <a:r>
              <a:rPr lang="ru-RU" sz="2000" b="1" dirty="0" smtClean="0">
                <a:solidFill>
                  <a:schemeClr val="tx1"/>
                </a:solidFill>
              </a:rPr>
              <a:t>избиении всех младенцев, </a:t>
            </a:r>
            <a:r>
              <a:rPr lang="ru-RU" sz="2000" b="1" dirty="0">
                <a:solidFill>
                  <a:schemeClr val="tx1"/>
                </a:solidFill>
              </a:rPr>
              <a:t>святая </a:t>
            </a:r>
            <a:r>
              <a:rPr lang="ru-RU" sz="2000" b="1" dirty="0" err="1">
                <a:solidFill>
                  <a:schemeClr val="tx1"/>
                </a:solidFill>
              </a:rPr>
              <a:t>Елисавета</a:t>
            </a:r>
            <a:r>
              <a:rPr lang="ru-RU" sz="2000" b="1" dirty="0">
                <a:solidFill>
                  <a:schemeClr val="tx1"/>
                </a:solidFill>
              </a:rPr>
              <a:t> убежала со своим сыном </a:t>
            </a:r>
            <a:r>
              <a:rPr lang="ru-RU" sz="2000" b="1" dirty="0" smtClean="0">
                <a:solidFill>
                  <a:schemeClr val="tx1"/>
                </a:solidFill>
              </a:rPr>
              <a:t>Иоанном в </a:t>
            </a:r>
            <a:r>
              <a:rPr lang="ru-RU" sz="2000" b="1" dirty="0">
                <a:solidFill>
                  <a:schemeClr val="tx1"/>
                </a:solidFill>
              </a:rPr>
              <a:t>пустыню и скрывалась в пещере.</a:t>
            </a:r>
          </a:p>
        </p:txBody>
      </p:sp>
    </p:spTree>
    <p:extLst>
      <p:ext uri="{BB962C8B-B14F-4D97-AF65-F5344CB8AC3E}">
        <p14:creationId xmlns:p14="http://schemas.microsoft.com/office/powerpoint/2010/main" val="3330326523"/>
      </p:ext>
    </p:extLst>
  </p:cSld>
  <p:clrMapOvr>
    <a:masterClrMapping/>
  </p:clrMapOvr>
  <mc:AlternateContent xmlns:mc="http://schemas.openxmlformats.org/markup-compatibility/2006">
    <mc:Choice xmlns:p14="http://schemas.microsoft.com/office/powerpoint/2010/main" Requires="p14">
      <p:transition spd="slow" p14:dur="1750">
        <p14:honeycomb/>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23000">
              <a:srgbClr val="FFF200"/>
            </a:gs>
            <a:gs pos="71000">
              <a:srgbClr val="FF7A00"/>
            </a:gs>
            <a:gs pos="100000">
              <a:srgbClr val="FF0300"/>
            </a:gs>
            <a:gs pos="100000">
              <a:srgbClr val="4D0808"/>
            </a:gs>
          </a:gsLst>
          <a:path path="shape">
            <a:fillToRect l="50000" t="50000" r="50000" b="50000"/>
          </a:path>
          <a:tileRect/>
        </a:gradFill>
        <a:effectLst/>
      </p:bgPr>
    </p:bg>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1723874885"/>
              </p:ext>
            </p:extLst>
          </p:nvPr>
        </p:nvGraphicFramePr>
        <p:xfrm>
          <a:off x="251520" y="836712"/>
          <a:ext cx="8640960" cy="5057394"/>
        </p:xfrm>
        <a:graphic>
          <a:graphicData uri="http://schemas.openxmlformats.org/drawingml/2006/table">
            <a:tbl>
              <a:tblPr firstRow="1" bandRow="1">
                <a:tableStyleId>{21E4AEA4-8DFA-4A89-87EB-49C32662AFE0}</a:tableStyleId>
              </a:tblPr>
              <a:tblGrid>
                <a:gridCol w="1584176"/>
                <a:gridCol w="2088232"/>
                <a:gridCol w="2160240"/>
                <a:gridCol w="2808312"/>
              </a:tblGrid>
              <a:tr h="370840">
                <a:tc>
                  <a:txBody>
                    <a:bodyPr/>
                    <a:lstStyle/>
                    <a:p>
                      <a:pPr algn="ctr"/>
                      <a:r>
                        <a:rPr lang="ru-RU" sz="1600" dirty="0" smtClean="0"/>
                        <a:t>Мф.</a:t>
                      </a:r>
                      <a:r>
                        <a:rPr lang="ru-RU" sz="1600" baseline="0" dirty="0" smtClean="0"/>
                        <a:t> 3 гл.</a:t>
                      </a:r>
                      <a:endParaRPr lang="ru-RU" sz="1600" b="1" dirty="0">
                        <a:solidFill>
                          <a:schemeClr val="tx1"/>
                        </a:solidFill>
                      </a:endParaRPr>
                    </a:p>
                  </a:txBody>
                  <a:tcPr marL="18000" marR="18000" marT="0" marB="0"/>
                </a:tc>
                <a:tc>
                  <a:txBody>
                    <a:bodyPr/>
                    <a:lstStyle/>
                    <a:p>
                      <a:pPr algn="ctr"/>
                      <a:r>
                        <a:rPr lang="ru-RU" sz="1600" dirty="0" err="1" smtClean="0"/>
                        <a:t>Мк</a:t>
                      </a:r>
                      <a:r>
                        <a:rPr lang="ru-RU" sz="1600" dirty="0" smtClean="0"/>
                        <a:t>. 1 гл.</a:t>
                      </a:r>
                      <a:endParaRPr lang="ru-RU" sz="1600" b="1" dirty="0">
                        <a:solidFill>
                          <a:schemeClr val="tx1"/>
                        </a:solidFill>
                      </a:endParaRPr>
                    </a:p>
                  </a:txBody>
                  <a:tcPr marL="18000" marR="18000" marT="0" marB="0"/>
                </a:tc>
                <a:tc>
                  <a:txBody>
                    <a:bodyPr/>
                    <a:lstStyle/>
                    <a:p>
                      <a:pPr algn="ctr"/>
                      <a:r>
                        <a:rPr lang="ru-RU" sz="1600" dirty="0" err="1" smtClean="0"/>
                        <a:t>Лк</a:t>
                      </a:r>
                      <a:r>
                        <a:rPr lang="ru-RU" sz="1600" dirty="0" smtClean="0"/>
                        <a:t>. 3 гл.</a:t>
                      </a:r>
                      <a:endParaRPr lang="ru-RU" sz="1600" b="1" dirty="0">
                        <a:solidFill>
                          <a:schemeClr val="tx1"/>
                        </a:solidFill>
                      </a:endParaRPr>
                    </a:p>
                  </a:txBody>
                  <a:tcPr marL="18000" marR="18000" marT="0" marB="0"/>
                </a:tc>
                <a:tc>
                  <a:txBody>
                    <a:bodyPr/>
                    <a:lstStyle/>
                    <a:p>
                      <a:pPr algn="ctr"/>
                      <a:r>
                        <a:rPr lang="ru-RU" sz="1600" b="1" dirty="0" smtClean="0">
                          <a:solidFill>
                            <a:schemeClr val="bg1"/>
                          </a:solidFill>
                        </a:rPr>
                        <a:t>Ин. 1 гл.</a:t>
                      </a:r>
                      <a:endParaRPr lang="ru-RU" sz="1600" b="1" dirty="0">
                        <a:solidFill>
                          <a:schemeClr val="bg1"/>
                        </a:solidFill>
                      </a:endParaRPr>
                    </a:p>
                  </a:txBody>
                  <a:tcPr marL="18000" marR="18000" marT="0" marB="0"/>
                </a:tc>
              </a:tr>
              <a:tr h="370840">
                <a:tc>
                  <a:txBody>
                    <a:bodyPr/>
                    <a:lstStyle/>
                    <a:p>
                      <a:pPr marL="0" marR="0" indent="0" algn="l" defTabSz="914400" rtl="0" eaLnBrk="1" fontAlgn="auto" latinLnBrk="0" hangingPunct="1">
                        <a:lnSpc>
                          <a:spcPct val="80000"/>
                        </a:lnSpc>
                        <a:spcBef>
                          <a:spcPts val="0"/>
                        </a:spcBef>
                        <a:spcAft>
                          <a:spcPts val="0"/>
                        </a:spcAft>
                        <a:buClrTx/>
                        <a:buSzTx/>
                        <a:buFontTx/>
                        <a:buNone/>
                        <a:tabLst/>
                        <a:defRPr/>
                      </a:pPr>
                      <a:endParaRPr lang="ru-RU" sz="1600" b="1" dirty="0" smtClean="0"/>
                    </a:p>
                    <a:p>
                      <a:pPr marL="0" marR="0" indent="0" algn="l" defTabSz="914400" rtl="0" eaLnBrk="1" fontAlgn="auto" latinLnBrk="0" hangingPunct="1">
                        <a:lnSpc>
                          <a:spcPct val="80000"/>
                        </a:lnSpc>
                        <a:spcBef>
                          <a:spcPts val="0"/>
                        </a:spcBef>
                        <a:spcAft>
                          <a:spcPts val="0"/>
                        </a:spcAft>
                        <a:buClrTx/>
                        <a:buSzTx/>
                        <a:buFontTx/>
                        <a:buNone/>
                        <a:tabLst/>
                        <a:defRPr/>
                      </a:pPr>
                      <a:endParaRPr lang="ru-RU" sz="1600" b="1" dirty="0" smtClean="0"/>
                    </a:p>
                    <a:p>
                      <a:pPr marL="0" marR="0" indent="0" algn="l" defTabSz="914400" rtl="0" eaLnBrk="1" fontAlgn="auto" latinLnBrk="0" hangingPunct="1">
                        <a:lnSpc>
                          <a:spcPct val="80000"/>
                        </a:lnSpc>
                        <a:spcBef>
                          <a:spcPts val="0"/>
                        </a:spcBef>
                        <a:spcAft>
                          <a:spcPts val="0"/>
                        </a:spcAft>
                        <a:buClrTx/>
                        <a:buSzTx/>
                        <a:buFontTx/>
                        <a:buNone/>
                        <a:tabLst/>
                        <a:defRPr/>
                      </a:pPr>
                      <a:endParaRPr lang="ru-RU" sz="1600" b="1" dirty="0" smtClean="0"/>
                    </a:p>
                    <a:p>
                      <a:pPr marL="0" marR="0" indent="0" algn="l" defTabSz="914400" rtl="0" eaLnBrk="1" fontAlgn="auto" latinLnBrk="0" hangingPunct="1">
                        <a:lnSpc>
                          <a:spcPct val="80000"/>
                        </a:lnSpc>
                        <a:spcBef>
                          <a:spcPts val="0"/>
                        </a:spcBef>
                        <a:spcAft>
                          <a:spcPts val="0"/>
                        </a:spcAft>
                        <a:buClrTx/>
                        <a:buSzTx/>
                        <a:buFontTx/>
                        <a:buNone/>
                        <a:tabLst/>
                        <a:defRPr/>
                      </a:pPr>
                      <a:endParaRPr lang="ru-RU" sz="1600" b="1" dirty="0" smtClean="0"/>
                    </a:p>
                    <a:p>
                      <a:pPr marL="0" marR="0" indent="0" algn="l" defTabSz="914400" rtl="0" eaLnBrk="1" fontAlgn="auto" latinLnBrk="0" hangingPunct="1">
                        <a:lnSpc>
                          <a:spcPct val="80000"/>
                        </a:lnSpc>
                        <a:spcBef>
                          <a:spcPts val="0"/>
                        </a:spcBef>
                        <a:spcAft>
                          <a:spcPts val="0"/>
                        </a:spcAft>
                        <a:buClrTx/>
                        <a:buSzTx/>
                        <a:buFontTx/>
                        <a:buNone/>
                        <a:tabLst/>
                        <a:defRPr/>
                      </a:pPr>
                      <a:endParaRPr lang="ru-RU" sz="1600" b="1" dirty="0" smtClean="0"/>
                    </a:p>
                    <a:p>
                      <a:pPr marL="0" marR="0" indent="0" algn="l" defTabSz="914400" rtl="0" eaLnBrk="1" fontAlgn="auto" latinLnBrk="0" hangingPunct="1">
                        <a:lnSpc>
                          <a:spcPct val="80000"/>
                        </a:lnSpc>
                        <a:spcBef>
                          <a:spcPts val="0"/>
                        </a:spcBef>
                        <a:spcAft>
                          <a:spcPts val="0"/>
                        </a:spcAft>
                        <a:buClrTx/>
                        <a:buSzTx/>
                        <a:buFontTx/>
                        <a:buNone/>
                        <a:tabLst/>
                        <a:defRPr/>
                      </a:pPr>
                      <a:endParaRPr lang="ru-RU" sz="1600" b="1" dirty="0" smtClean="0"/>
                    </a:p>
                    <a:p>
                      <a:pPr marL="0" marR="0" indent="0" algn="l" defTabSz="914400" rtl="0" eaLnBrk="1" fontAlgn="auto" latinLnBrk="0" hangingPunct="1">
                        <a:lnSpc>
                          <a:spcPct val="80000"/>
                        </a:lnSpc>
                        <a:spcBef>
                          <a:spcPts val="0"/>
                        </a:spcBef>
                        <a:spcAft>
                          <a:spcPts val="0"/>
                        </a:spcAft>
                        <a:buClrTx/>
                        <a:buSzTx/>
                        <a:buFontTx/>
                        <a:buNone/>
                        <a:tabLst/>
                        <a:defRPr/>
                      </a:pPr>
                      <a:endParaRPr lang="ru-RU" sz="1600" b="1" dirty="0" smtClean="0"/>
                    </a:p>
                    <a:p>
                      <a:pPr marL="0" marR="0" indent="0" algn="l" defTabSz="914400" rtl="0" eaLnBrk="1" fontAlgn="auto" latinLnBrk="0" hangingPunct="1">
                        <a:lnSpc>
                          <a:spcPct val="80000"/>
                        </a:lnSpc>
                        <a:spcBef>
                          <a:spcPts val="0"/>
                        </a:spcBef>
                        <a:spcAft>
                          <a:spcPts val="0"/>
                        </a:spcAft>
                        <a:buClrTx/>
                        <a:buSzTx/>
                        <a:buFontTx/>
                        <a:buNone/>
                        <a:tabLst/>
                        <a:defRPr/>
                      </a:pPr>
                      <a:endParaRPr lang="ru-RU" sz="1600" b="1" dirty="0" smtClean="0"/>
                    </a:p>
                    <a:p>
                      <a:pPr marL="0" marR="0" indent="0" algn="l" defTabSz="914400" rtl="0" eaLnBrk="1" fontAlgn="auto" latinLnBrk="0" hangingPunct="1">
                        <a:lnSpc>
                          <a:spcPct val="80000"/>
                        </a:lnSpc>
                        <a:spcBef>
                          <a:spcPts val="0"/>
                        </a:spcBef>
                        <a:spcAft>
                          <a:spcPts val="0"/>
                        </a:spcAft>
                        <a:buClrTx/>
                        <a:buSzTx/>
                        <a:buFontTx/>
                        <a:buNone/>
                        <a:tabLst/>
                        <a:defRPr/>
                      </a:pPr>
                      <a:endParaRPr lang="ru-RU" sz="1600" b="1" dirty="0" smtClean="0"/>
                    </a:p>
                    <a:p>
                      <a:pPr marL="0" marR="0" indent="0" algn="l" defTabSz="914400" rtl="0" eaLnBrk="1" fontAlgn="auto" latinLnBrk="0" hangingPunct="1">
                        <a:lnSpc>
                          <a:spcPct val="80000"/>
                        </a:lnSpc>
                        <a:spcBef>
                          <a:spcPts val="0"/>
                        </a:spcBef>
                        <a:spcAft>
                          <a:spcPts val="0"/>
                        </a:spcAft>
                        <a:buClrTx/>
                        <a:buSzTx/>
                        <a:buFontTx/>
                        <a:buNone/>
                        <a:tabLst/>
                        <a:defRPr/>
                      </a:pPr>
                      <a:endParaRPr lang="ru-RU" sz="1600" b="1" dirty="0" smtClean="0"/>
                    </a:p>
                    <a:p>
                      <a:pPr marL="0" marR="0" indent="0" algn="l" defTabSz="914400" rtl="0" eaLnBrk="1" fontAlgn="auto" latinLnBrk="0" hangingPunct="1">
                        <a:lnSpc>
                          <a:spcPct val="80000"/>
                        </a:lnSpc>
                        <a:spcBef>
                          <a:spcPts val="0"/>
                        </a:spcBef>
                        <a:spcAft>
                          <a:spcPts val="0"/>
                        </a:spcAft>
                        <a:buClrTx/>
                        <a:buSzTx/>
                        <a:buFontTx/>
                        <a:buNone/>
                        <a:tabLst/>
                        <a:defRPr/>
                      </a:pPr>
                      <a:endParaRPr lang="ru-RU" sz="1600" b="1" dirty="0" smtClean="0"/>
                    </a:p>
                    <a:p>
                      <a:pPr marL="0" marR="0" indent="0" algn="l" defTabSz="914400" rtl="0" eaLnBrk="1" fontAlgn="auto" latinLnBrk="0" hangingPunct="1">
                        <a:lnSpc>
                          <a:spcPct val="80000"/>
                        </a:lnSpc>
                        <a:spcBef>
                          <a:spcPts val="0"/>
                        </a:spcBef>
                        <a:spcAft>
                          <a:spcPts val="0"/>
                        </a:spcAft>
                        <a:buClrTx/>
                        <a:buSzTx/>
                        <a:buFontTx/>
                        <a:buNone/>
                        <a:tabLst/>
                        <a:defRPr/>
                      </a:pPr>
                      <a:endParaRPr lang="ru-RU" sz="1600" b="1" dirty="0" smtClean="0"/>
                    </a:p>
                    <a:p>
                      <a:pPr marL="0" marR="0" indent="0" algn="l" defTabSz="914400" rtl="0" eaLnBrk="1" fontAlgn="auto" latinLnBrk="0" hangingPunct="1">
                        <a:lnSpc>
                          <a:spcPct val="80000"/>
                        </a:lnSpc>
                        <a:spcBef>
                          <a:spcPts val="0"/>
                        </a:spcBef>
                        <a:spcAft>
                          <a:spcPts val="0"/>
                        </a:spcAft>
                        <a:buClrTx/>
                        <a:buSzTx/>
                        <a:buFontTx/>
                        <a:buNone/>
                        <a:tabLst/>
                        <a:defRPr/>
                      </a:pPr>
                      <a:r>
                        <a:rPr lang="ru-RU" sz="1600" b="1" dirty="0" smtClean="0"/>
                        <a:t>11. Я </a:t>
                      </a:r>
                      <a:r>
                        <a:rPr lang="ru-RU" sz="1600" b="1" i="1" dirty="0" smtClean="0"/>
                        <a:t>крещу вас </a:t>
                      </a:r>
                      <a:r>
                        <a:rPr lang="ru-RU" sz="1600" b="1" i="1" dirty="0" smtClean="0">
                          <a:solidFill>
                            <a:srgbClr val="FF0000"/>
                          </a:solidFill>
                        </a:rPr>
                        <a:t>в воде в покаяние</a:t>
                      </a:r>
                      <a:r>
                        <a:rPr lang="ru-RU" sz="1600" b="1" dirty="0" smtClean="0"/>
                        <a:t>, но Идущий за мною сильнее меня; я не достоин </a:t>
                      </a:r>
                      <a:r>
                        <a:rPr lang="ru-RU" sz="1600" b="1" i="1" dirty="0" smtClean="0">
                          <a:solidFill>
                            <a:srgbClr val="FF0000"/>
                          </a:solidFill>
                        </a:rPr>
                        <a:t>понести</a:t>
                      </a:r>
                      <a:r>
                        <a:rPr lang="ru-RU" sz="1600" b="1" i="0" dirty="0" smtClean="0"/>
                        <a:t> обувь Его; Он б</a:t>
                      </a:r>
                      <a:r>
                        <a:rPr lang="ru-RU" sz="1600" b="1" dirty="0" smtClean="0"/>
                        <a:t>удет крестить вас Духом Святым и огнем; </a:t>
                      </a:r>
                    </a:p>
                    <a:p>
                      <a:pPr>
                        <a:lnSpc>
                          <a:spcPct val="80000"/>
                        </a:lnSpc>
                      </a:pPr>
                      <a:endParaRPr lang="ru-RU" sz="1600" b="1" dirty="0"/>
                    </a:p>
                  </a:txBody>
                  <a:tcPr marL="18000" marR="18000" marT="0" marB="0"/>
                </a:tc>
                <a:tc>
                  <a:txBody>
                    <a:bodyPr/>
                    <a:lstStyle/>
                    <a:p>
                      <a:pPr marL="0" indent="0">
                        <a:lnSpc>
                          <a:spcPct val="80000"/>
                        </a:lnSpc>
                        <a:spcBef>
                          <a:spcPts val="0"/>
                        </a:spcBef>
                        <a:buNone/>
                      </a:pPr>
                      <a:endParaRPr lang="ru-RU" sz="1600" b="1" dirty="0" smtClean="0"/>
                    </a:p>
                    <a:p>
                      <a:pPr marL="0" indent="0">
                        <a:lnSpc>
                          <a:spcPct val="80000"/>
                        </a:lnSpc>
                        <a:spcBef>
                          <a:spcPts val="0"/>
                        </a:spcBef>
                        <a:buNone/>
                      </a:pPr>
                      <a:endParaRPr lang="ru-RU" sz="1600" b="1" dirty="0" smtClean="0"/>
                    </a:p>
                    <a:p>
                      <a:pPr marL="0" indent="0">
                        <a:lnSpc>
                          <a:spcPct val="80000"/>
                        </a:lnSpc>
                        <a:spcBef>
                          <a:spcPts val="0"/>
                        </a:spcBef>
                        <a:buNone/>
                      </a:pPr>
                      <a:endParaRPr lang="ru-RU" sz="1600" b="1" dirty="0" smtClean="0"/>
                    </a:p>
                    <a:p>
                      <a:pPr marL="0" indent="0">
                        <a:lnSpc>
                          <a:spcPct val="80000"/>
                        </a:lnSpc>
                        <a:spcBef>
                          <a:spcPts val="0"/>
                        </a:spcBef>
                        <a:buNone/>
                      </a:pPr>
                      <a:endParaRPr lang="ru-RU" sz="1600" b="1" dirty="0" smtClean="0"/>
                    </a:p>
                    <a:p>
                      <a:pPr marL="0" indent="0">
                        <a:lnSpc>
                          <a:spcPct val="80000"/>
                        </a:lnSpc>
                        <a:spcBef>
                          <a:spcPts val="0"/>
                        </a:spcBef>
                        <a:buNone/>
                      </a:pPr>
                      <a:endParaRPr lang="ru-RU" sz="1600" b="1" dirty="0" smtClean="0"/>
                    </a:p>
                    <a:p>
                      <a:pPr marL="0" indent="0">
                        <a:lnSpc>
                          <a:spcPct val="80000"/>
                        </a:lnSpc>
                        <a:spcBef>
                          <a:spcPts val="0"/>
                        </a:spcBef>
                        <a:buNone/>
                      </a:pPr>
                      <a:endParaRPr lang="ru-RU" sz="1600" b="1" dirty="0" smtClean="0"/>
                    </a:p>
                    <a:p>
                      <a:pPr marL="0" indent="0">
                        <a:lnSpc>
                          <a:spcPct val="80000"/>
                        </a:lnSpc>
                        <a:spcBef>
                          <a:spcPts val="0"/>
                        </a:spcBef>
                        <a:buNone/>
                      </a:pPr>
                      <a:endParaRPr lang="ru-RU" sz="1600" b="1" dirty="0" smtClean="0"/>
                    </a:p>
                    <a:p>
                      <a:pPr marL="0" indent="0">
                        <a:lnSpc>
                          <a:spcPct val="80000"/>
                        </a:lnSpc>
                        <a:spcBef>
                          <a:spcPts val="0"/>
                        </a:spcBef>
                        <a:buNone/>
                      </a:pPr>
                      <a:endParaRPr lang="ru-RU" sz="1600" b="1" dirty="0" smtClean="0"/>
                    </a:p>
                    <a:p>
                      <a:pPr marL="0" indent="0">
                        <a:lnSpc>
                          <a:spcPct val="80000"/>
                        </a:lnSpc>
                        <a:spcBef>
                          <a:spcPts val="0"/>
                        </a:spcBef>
                        <a:buNone/>
                      </a:pPr>
                      <a:endParaRPr lang="ru-RU" sz="1600" b="1" dirty="0" smtClean="0"/>
                    </a:p>
                    <a:p>
                      <a:pPr marL="0" indent="0">
                        <a:lnSpc>
                          <a:spcPct val="80000"/>
                        </a:lnSpc>
                        <a:spcBef>
                          <a:spcPts val="0"/>
                        </a:spcBef>
                        <a:buNone/>
                      </a:pPr>
                      <a:endParaRPr lang="ru-RU" sz="1600" b="1" dirty="0" smtClean="0"/>
                    </a:p>
                    <a:p>
                      <a:pPr marL="0" indent="0">
                        <a:lnSpc>
                          <a:spcPct val="80000"/>
                        </a:lnSpc>
                        <a:spcBef>
                          <a:spcPts val="0"/>
                        </a:spcBef>
                        <a:buNone/>
                      </a:pPr>
                      <a:endParaRPr lang="ru-RU" sz="1600" b="1" dirty="0" smtClean="0"/>
                    </a:p>
                    <a:p>
                      <a:pPr marL="0" indent="0">
                        <a:lnSpc>
                          <a:spcPct val="80000"/>
                        </a:lnSpc>
                        <a:spcBef>
                          <a:spcPts val="0"/>
                        </a:spcBef>
                        <a:buNone/>
                      </a:pPr>
                      <a:endParaRPr lang="ru-RU" sz="1600" b="1" dirty="0" smtClean="0"/>
                    </a:p>
                    <a:p>
                      <a:pPr marL="0" indent="0">
                        <a:lnSpc>
                          <a:spcPct val="80000"/>
                        </a:lnSpc>
                        <a:spcBef>
                          <a:spcPts val="0"/>
                        </a:spcBef>
                        <a:buNone/>
                      </a:pPr>
                      <a:r>
                        <a:rPr lang="ru-RU" sz="1600" b="1" dirty="0" smtClean="0"/>
                        <a:t>7. И </a:t>
                      </a:r>
                      <a:r>
                        <a:rPr lang="ru-RU" sz="1600" b="1" dirty="0" err="1" smtClean="0"/>
                        <a:t>проповедывал</a:t>
                      </a:r>
                      <a:r>
                        <a:rPr lang="ru-RU" sz="1600" b="1" dirty="0" smtClean="0"/>
                        <a:t>, говоря: идет за мною Сильнейший меня, у Которого я недостоин, наклонившись, </a:t>
                      </a:r>
                      <a:r>
                        <a:rPr lang="ru-RU" sz="1600" b="1" i="1" dirty="0" smtClean="0"/>
                        <a:t>развязать ремень </a:t>
                      </a:r>
                      <a:r>
                        <a:rPr lang="ru-RU" sz="1600" b="1" dirty="0" smtClean="0"/>
                        <a:t>обуви Его; </a:t>
                      </a:r>
                    </a:p>
                    <a:p>
                      <a:pPr marL="0" indent="0">
                        <a:lnSpc>
                          <a:spcPct val="80000"/>
                        </a:lnSpc>
                        <a:spcBef>
                          <a:spcPts val="0"/>
                        </a:spcBef>
                        <a:buNone/>
                      </a:pPr>
                      <a:r>
                        <a:rPr lang="ru-RU" sz="1600" b="1" dirty="0" smtClean="0"/>
                        <a:t>8. я </a:t>
                      </a:r>
                      <a:r>
                        <a:rPr lang="ru-RU" sz="1600" b="1" i="1" dirty="0" smtClean="0"/>
                        <a:t>крестил вас водою</a:t>
                      </a:r>
                      <a:r>
                        <a:rPr lang="ru-RU" sz="1600" b="1" dirty="0" smtClean="0"/>
                        <a:t>, а Он будет крестить вас Духом Святым. </a:t>
                      </a:r>
                    </a:p>
                  </a:txBody>
                  <a:tcPr marL="18000" marR="18000" marT="0" marB="0"/>
                </a:tc>
                <a:tc>
                  <a:txBody>
                    <a:bodyPr/>
                    <a:lstStyle/>
                    <a:p>
                      <a:pPr marL="0" indent="0">
                        <a:lnSpc>
                          <a:spcPct val="80000"/>
                        </a:lnSpc>
                        <a:spcBef>
                          <a:spcPts val="0"/>
                        </a:spcBef>
                        <a:buNone/>
                      </a:pPr>
                      <a:endParaRPr lang="ru-RU" sz="1600" b="1" dirty="0" smtClean="0"/>
                    </a:p>
                    <a:p>
                      <a:pPr marL="0" indent="0">
                        <a:lnSpc>
                          <a:spcPct val="80000"/>
                        </a:lnSpc>
                        <a:spcBef>
                          <a:spcPts val="0"/>
                        </a:spcBef>
                        <a:buNone/>
                      </a:pPr>
                      <a:endParaRPr lang="ru-RU" sz="1600" b="1" dirty="0" smtClean="0"/>
                    </a:p>
                    <a:p>
                      <a:pPr marL="0" indent="0">
                        <a:lnSpc>
                          <a:spcPct val="80000"/>
                        </a:lnSpc>
                        <a:spcBef>
                          <a:spcPts val="0"/>
                        </a:spcBef>
                        <a:buNone/>
                      </a:pPr>
                      <a:endParaRPr lang="ru-RU" sz="1600" b="1" dirty="0" smtClean="0"/>
                    </a:p>
                    <a:p>
                      <a:pPr marL="0" indent="0">
                        <a:lnSpc>
                          <a:spcPct val="80000"/>
                        </a:lnSpc>
                        <a:spcBef>
                          <a:spcPts val="0"/>
                        </a:spcBef>
                        <a:buNone/>
                      </a:pPr>
                      <a:endParaRPr lang="ru-RU" sz="1600" b="1" dirty="0" smtClean="0"/>
                    </a:p>
                    <a:p>
                      <a:pPr marL="0" indent="0">
                        <a:lnSpc>
                          <a:spcPct val="80000"/>
                        </a:lnSpc>
                        <a:spcBef>
                          <a:spcPts val="0"/>
                        </a:spcBef>
                        <a:buNone/>
                      </a:pPr>
                      <a:endParaRPr lang="ru-RU" sz="1600" b="1" dirty="0" smtClean="0"/>
                    </a:p>
                    <a:p>
                      <a:pPr marL="0" indent="0">
                        <a:lnSpc>
                          <a:spcPct val="80000"/>
                        </a:lnSpc>
                        <a:spcBef>
                          <a:spcPts val="0"/>
                        </a:spcBef>
                        <a:buNone/>
                      </a:pPr>
                      <a:endParaRPr lang="ru-RU" sz="1600" b="1" dirty="0" smtClean="0"/>
                    </a:p>
                    <a:p>
                      <a:pPr marL="0" indent="0">
                        <a:lnSpc>
                          <a:spcPct val="80000"/>
                        </a:lnSpc>
                        <a:spcBef>
                          <a:spcPts val="0"/>
                        </a:spcBef>
                        <a:buNone/>
                      </a:pPr>
                      <a:endParaRPr lang="ru-RU" sz="1600" b="1" dirty="0" smtClean="0"/>
                    </a:p>
                    <a:p>
                      <a:pPr marL="0" indent="0">
                        <a:lnSpc>
                          <a:spcPct val="80000"/>
                        </a:lnSpc>
                        <a:spcBef>
                          <a:spcPts val="0"/>
                        </a:spcBef>
                        <a:buNone/>
                      </a:pPr>
                      <a:r>
                        <a:rPr lang="ru-RU" sz="1600" b="1" dirty="0" smtClean="0"/>
                        <a:t>15. Когда же народ был в ожидании, и все помышляли в сердцах своих об Иоанне, не Христос ли он, - </a:t>
                      </a:r>
                    </a:p>
                    <a:p>
                      <a:pPr marL="0" indent="0">
                        <a:lnSpc>
                          <a:spcPct val="80000"/>
                        </a:lnSpc>
                        <a:spcBef>
                          <a:spcPts val="0"/>
                        </a:spcBef>
                        <a:buNone/>
                      </a:pPr>
                      <a:r>
                        <a:rPr lang="ru-RU" sz="1600" b="1" dirty="0" smtClean="0"/>
                        <a:t>16. Иоанн всем отвечал: </a:t>
                      </a:r>
                      <a:r>
                        <a:rPr lang="ru-RU" sz="1600" b="1" i="1" dirty="0" smtClean="0"/>
                        <a:t>я крещу вас водою</a:t>
                      </a:r>
                      <a:r>
                        <a:rPr lang="ru-RU" sz="1600" b="1" dirty="0" smtClean="0"/>
                        <a:t>, но идет Сильнейший меня, у Которого я недостоин развязать ремень обуви; Он будет крестить вас Духом Святым и </a:t>
                      </a:r>
                      <a:r>
                        <a:rPr lang="ru-RU" sz="1600" b="1" dirty="0" smtClean="0">
                          <a:solidFill>
                            <a:srgbClr val="FF0000"/>
                          </a:solidFill>
                        </a:rPr>
                        <a:t>огнем</a:t>
                      </a:r>
                      <a:r>
                        <a:rPr lang="ru-RU" sz="1600" b="1" dirty="0" smtClean="0"/>
                        <a:t>. </a:t>
                      </a:r>
                      <a:endParaRPr lang="ru-RU" sz="1600" b="1" dirty="0"/>
                    </a:p>
                  </a:txBody>
                  <a:tcPr marL="18000" marR="18000" marT="0" marB="0"/>
                </a:tc>
                <a:tc>
                  <a:txBody>
                    <a:bodyPr/>
                    <a:lstStyle/>
                    <a:p>
                      <a:pPr marL="0" indent="0">
                        <a:lnSpc>
                          <a:spcPct val="80000"/>
                        </a:lnSpc>
                        <a:spcBef>
                          <a:spcPts val="0"/>
                        </a:spcBef>
                        <a:buNone/>
                      </a:pPr>
                      <a:r>
                        <a:rPr lang="ru-RU" sz="1600" b="1" dirty="0" smtClean="0"/>
                        <a:t>6. Был человек, посланный от Бога; имя ему Иоанн. </a:t>
                      </a:r>
                    </a:p>
                    <a:p>
                      <a:pPr marL="0" indent="0">
                        <a:lnSpc>
                          <a:spcPct val="80000"/>
                        </a:lnSpc>
                        <a:spcBef>
                          <a:spcPts val="0"/>
                        </a:spcBef>
                        <a:buNone/>
                      </a:pPr>
                      <a:r>
                        <a:rPr lang="ru-RU" sz="1600" b="1" dirty="0" smtClean="0"/>
                        <a:t>7. Он пришел для свидетельства, чтобы свидетельствовать о Свете, дабы все уверовали чрез него. </a:t>
                      </a:r>
                    </a:p>
                    <a:p>
                      <a:pPr marL="0" indent="0">
                        <a:lnSpc>
                          <a:spcPct val="80000"/>
                        </a:lnSpc>
                        <a:spcBef>
                          <a:spcPts val="0"/>
                        </a:spcBef>
                        <a:buNone/>
                      </a:pPr>
                      <a:r>
                        <a:rPr lang="ru-RU" sz="1600" b="1" dirty="0" smtClean="0"/>
                        <a:t>8. Он не был свет, но [был послан], чтобы свидетельствовать о Свете. </a:t>
                      </a:r>
                    </a:p>
                    <a:p>
                      <a:pPr marL="0" indent="0">
                        <a:lnSpc>
                          <a:spcPct val="80000"/>
                        </a:lnSpc>
                        <a:spcBef>
                          <a:spcPts val="0"/>
                        </a:spcBef>
                        <a:buNone/>
                      </a:pPr>
                      <a:r>
                        <a:rPr lang="ru-RU" sz="1600" b="1" dirty="0" smtClean="0"/>
                        <a:t>25. И они спросили его: что же ты крестишь, если ты ни Христос, ни Илия, ни пророк? </a:t>
                      </a:r>
                    </a:p>
                    <a:p>
                      <a:pPr marL="0" indent="0">
                        <a:lnSpc>
                          <a:spcPct val="80000"/>
                        </a:lnSpc>
                        <a:spcBef>
                          <a:spcPts val="0"/>
                        </a:spcBef>
                        <a:buNone/>
                      </a:pPr>
                      <a:r>
                        <a:rPr lang="ru-RU" sz="1600" b="1" dirty="0" smtClean="0"/>
                        <a:t>26. Иоанн сказал им в ответ: </a:t>
                      </a:r>
                      <a:r>
                        <a:rPr lang="ru-RU" sz="1600" b="1" i="1" dirty="0" smtClean="0"/>
                        <a:t>я крещу в воде;</a:t>
                      </a:r>
                      <a:r>
                        <a:rPr lang="ru-RU" sz="1600" b="1" dirty="0" smtClean="0"/>
                        <a:t> но стоит среди вас [Некто], Которого вы не знаете. </a:t>
                      </a:r>
                    </a:p>
                    <a:p>
                      <a:pPr marL="0" indent="0">
                        <a:lnSpc>
                          <a:spcPct val="80000"/>
                        </a:lnSpc>
                        <a:spcBef>
                          <a:spcPts val="0"/>
                        </a:spcBef>
                        <a:buNone/>
                      </a:pPr>
                      <a:r>
                        <a:rPr lang="ru-RU" sz="1600" b="1" dirty="0" smtClean="0"/>
                        <a:t>27. Он-то Идущий за мною, но Который стал впереди меня. Я недостоин развязать ремень у обуви Его. </a:t>
                      </a:r>
                      <a:endParaRPr lang="ru-RU" sz="1600" dirty="0"/>
                    </a:p>
                  </a:txBody>
                  <a:tcPr marL="18000" marR="18000" marT="0" marB="0"/>
                </a:tc>
              </a:tr>
            </a:tbl>
          </a:graphicData>
        </a:graphic>
      </p:graphicFrame>
      <p:sp>
        <p:nvSpPr>
          <p:cNvPr id="5" name="Скругленный прямоугольник 4"/>
          <p:cNvSpPr/>
          <p:nvPr/>
        </p:nvSpPr>
        <p:spPr>
          <a:xfrm>
            <a:off x="395536" y="188640"/>
            <a:ext cx="8280920" cy="504056"/>
          </a:xfrm>
          <a:prstGeom prst="roundRect">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chemeClr val="tx1"/>
                </a:solidFill>
              </a:rPr>
              <a:t>Свидетельство Иоанна о Идущем за ним Мессии</a:t>
            </a:r>
            <a:endParaRPr lang="ru-RU" sz="2000" b="1" dirty="0">
              <a:solidFill>
                <a:schemeClr val="tx1"/>
              </a:solidFill>
            </a:endParaRPr>
          </a:p>
        </p:txBody>
      </p:sp>
      <p:sp>
        <p:nvSpPr>
          <p:cNvPr id="6" name="Скругленный прямоугольник 5"/>
          <p:cNvSpPr/>
          <p:nvPr/>
        </p:nvSpPr>
        <p:spPr>
          <a:xfrm>
            <a:off x="324402" y="1233276"/>
            <a:ext cx="5580620" cy="2016224"/>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2"/>
          </a:lnRef>
          <a:fillRef idx="2">
            <a:schemeClr val="accent2"/>
          </a:fillRef>
          <a:effectRef idx="1">
            <a:schemeClr val="accent2"/>
          </a:effectRef>
          <a:fontRef idx="minor">
            <a:schemeClr val="dk1"/>
          </a:fontRef>
        </p:style>
        <p:txBody>
          <a:bodyPr lIns="0" rIns="0" rtlCol="0" anchor="ctr"/>
          <a:lstStyle/>
          <a:p>
            <a:pPr algn="ctr"/>
            <a:r>
              <a:rPr lang="ru-RU" sz="1600" b="1" dirty="0" smtClean="0">
                <a:solidFill>
                  <a:schemeClr val="tx1"/>
                </a:solidFill>
              </a:rPr>
              <a:t>«духом святым </a:t>
            </a:r>
            <a:r>
              <a:rPr lang="ru-RU" sz="1600" b="1" dirty="0">
                <a:solidFill>
                  <a:schemeClr val="tx1"/>
                </a:solidFill>
              </a:rPr>
              <a:t>и огнем» - </a:t>
            </a:r>
            <a:r>
              <a:rPr lang="ru-RU" sz="1600" b="1" dirty="0" smtClean="0">
                <a:solidFill>
                  <a:schemeClr val="tx1"/>
                </a:solidFill>
              </a:rPr>
              <a:t>«</a:t>
            </a:r>
            <a:r>
              <a:rPr lang="ru-RU" sz="1600" b="1" i="1" dirty="0" smtClean="0">
                <a:solidFill>
                  <a:schemeClr val="tx1"/>
                </a:solidFill>
              </a:rPr>
              <a:t>или </a:t>
            </a:r>
            <a:r>
              <a:rPr lang="ru-RU" sz="1600" b="1" i="1" dirty="0">
                <a:solidFill>
                  <a:schemeClr val="tx1"/>
                </a:solidFill>
              </a:rPr>
              <a:t>то, что Дух Святой есть огонь, так как при сошествии Своем</a:t>
            </a:r>
            <a:r>
              <a:rPr lang="ru-RU" sz="1600" b="1" i="1" dirty="0" smtClean="0">
                <a:solidFill>
                  <a:schemeClr val="tx1"/>
                </a:solidFill>
              </a:rPr>
              <a:t>,, </a:t>
            </a:r>
            <a:r>
              <a:rPr lang="ru-RU" sz="1600" b="1" i="1" dirty="0">
                <a:solidFill>
                  <a:schemeClr val="tx1"/>
                </a:solidFill>
              </a:rPr>
              <a:t>Он возник в виде огня над каждым </a:t>
            </a:r>
            <a:r>
              <a:rPr lang="ru-RU" sz="1600" b="1" i="1" dirty="0" smtClean="0">
                <a:solidFill>
                  <a:schemeClr val="tx1"/>
                </a:solidFill>
              </a:rPr>
              <a:t>из </a:t>
            </a:r>
            <a:r>
              <a:rPr lang="ru-RU" sz="1600" b="1" i="1" dirty="0">
                <a:solidFill>
                  <a:schemeClr val="tx1"/>
                </a:solidFill>
              </a:rPr>
              <a:t>верующих (</a:t>
            </a:r>
            <a:r>
              <a:rPr lang="ru-RU" sz="1600" b="1" i="1" dirty="0" err="1">
                <a:solidFill>
                  <a:schemeClr val="tx1"/>
                </a:solidFill>
              </a:rPr>
              <a:t>Деян</a:t>
            </a:r>
            <a:r>
              <a:rPr lang="ru-RU" sz="1600" b="1" i="1" dirty="0">
                <a:solidFill>
                  <a:schemeClr val="tx1"/>
                </a:solidFill>
              </a:rPr>
              <a:t> 2:3</a:t>
            </a:r>
            <a:r>
              <a:rPr lang="ru-RU" sz="1600" b="1" i="1" dirty="0" smtClean="0">
                <a:solidFill>
                  <a:schemeClr val="tx1"/>
                </a:solidFill>
              </a:rPr>
              <a:t>); </a:t>
            </a:r>
            <a:r>
              <a:rPr lang="ru-RU" sz="1600" b="1" i="1" dirty="0">
                <a:solidFill>
                  <a:schemeClr val="tx1"/>
                </a:solidFill>
              </a:rPr>
              <a:t>или то, что в настоящее время мы крестимся Духом, а в будущем - огнем, с каковым значением этого места согласно и слово апостола: И огонь испытает дело каждого, каково оно есть  (1 Кор </a:t>
            </a:r>
            <a:r>
              <a:rPr lang="ru-RU" sz="1600" b="1" i="1" dirty="0" smtClean="0">
                <a:solidFill>
                  <a:schemeClr val="tx1"/>
                </a:solidFill>
              </a:rPr>
              <a:t>3,13</a:t>
            </a:r>
            <a:r>
              <a:rPr lang="ru-RU" sz="1600" b="1" dirty="0" smtClean="0">
                <a:solidFill>
                  <a:schemeClr val="tx1"/>
                </a:solidFill>
              </a:rPr>
              <a:t>)» (</a:t>
            </a:r>
            <a:r>
              <a:rPr lang="ru-RU" sz="1600" b="1" dirty="0" err="1" smtClean="0">
                <a:solidFill>
                  <a:schemeClr val="tx1"/>
                </a:solidFill>
              </a:rPr>
              <a:t>блж</a:t>
            </a:r>
            <a:r>
              <a:rPr lang="ru-RU" sz="1600" b="1" dirty="0" smtClean="0">
                <a:solidFill>
                  <a:schemeClr val="tx1"/>
                </a:solidFill>
              </a:rPr>
              <a:t>. Иероним).</a:t>
            </a:r>
            <a:endParaRPr lang="ru-RU" sz="1600" b="1" dirty="0">
              <a:solidFill>
                <a:schemeClr val="tx1"/>
              </a:solidFill>
            </a:endParaRPr>
          </a:p>
        </p:txBody>
      </p:sp>
      <p:sp>
        <p:nvSpPr>
          <p:cNvPr id="7" name="Скругленный прямоугольник 6"/>
          <p:cNvSpPr/>
          <p:nvPr/>
        </p:nvSpPr>
        <p:spPr>
          <a:xfrm>
            <a:off x="395536" y="5877272"/>
            <a:ext cx="7992888" cy="93610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600" b="1" dirty="0" err="1" smtClean="0">
                <a:solidFill>
                  <a:schemeClr val="tx1"/>
                </a:solidFill>
              </a:rPr>
              <a:t>Блж</a:t>
            </a:r>
            <a:r>
              <a:rPr lang="ru-RU" sz="1600" b="1" dirty="0" smtClean="0">
                <a:solidFill>
                  <a:schemeClr val="tx1"/>
                </a:solidFill>
              </a:rPr>
              <a:t>. </a:t>
            </a:r>
            <a:r>
              <a:rPr lang="ru-RU" sz="1600" b="1" dirty="0" err="1" smtClean="0">
                <a:solidFill>
                  <a:schemeClr val="tx1"/>
                </a:solidFill>
              </a:rPr>
              <a:t>Феофилакт</a:t>
            </a:r>
            <a:r>
              <a:rPr lang="ru-RU" sz="1600" b="1" dirty="0" smtClean="0">
                <a:solidFill>
                  <a:schemeClr val="tx1"/>
                </a:solidFill>
              </a:rPr>
              <a:t>: «Итак</a:t>
            </a:r>
            <a:r>
              <a:rPr lang="ru-RU" sz="1600" b="1" dirty="0">
                <a:solidFill>
                  <a:schemeClr val="tx1"/>
                </a:solidFill>
              </a:rPr>
              <a:t>, он показывает, какой плод, именно, веру в Грядущего за ним. За ним же шел Христос. Он был позади его не только по рождению </a:t>
            </a:r>
            <a:r>
              <a:rPr lang="ru-RU" sz="1600" b="1" dirty="0" smtClean="0">
                <a:solidFill>
                  <a:schemeClr val="tx1"/>
                </a:solidFill>
              </a:rPr>
              <a:t>, </a:t>
            </a:r>
            <a:r>
              <a:rPr lang="ru-RU" sz="1600" b="1" dirty="0">
                <a:solidFill>
                  <a:schemeClr val="tx1"/>
                </a:solidFill>
              </a:rPr>
              <a:t>но и по явлению, ибо прежде явился Предтеча, а потом Христос, о котором Иоанн </a:t>
            </a:r>
            <a:r>
              <a:rPr lang="ru-RU" sz="1600" b="1" dirty="0" smtClean="0">
                <a:solidFill>
                  <a:schemeClr val="tx1"/>
                </a:solidFill>
              </a:rPr>
              <a:t>свидетельствовал».</a:t>
            </a:r>
            <a:endParaRPr lang="ru-RU" sz="1600" b="1" dirty="0">
              <a:solidFill>
                <a:schemeClr val="tx1"/>
              </a:solidFill>
            </a:endParaRPr>
          </a:p>
        </p:txBody>
      </p:sp>
      <p:sp>
        <p:nvSpPr>
          <p:cNvPr id="8" name="Скругленный прямоугольник 7"/>
          <p:cNvSpPr/>
          <p:nvPr/>
        </p:nvSpPr>
        <p:spPr>
          <a:xfrm>
            <a:off x="611560" y="5605347"/>
            <a:ext cx="8064896" cy="1136021"/>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ru-RU" sz="1600" b="1" dirty="0" err="1" smtClean="0">
                <a:solidFill>
                  <a:schemeClr val="tx1"/>
                </a:solidFill>
              </a:rPr>
              <a:t>Блж</a:t>
            </a:r>
            <a:r>
              <a:rPr lang="ru-RU" sz="1600" b="1" dirty="0" smtClean="0">
                <a:solidFill>
                  <a:schemeClr val="tx1"/>
                </a:solidFill>
              </a:rPr>
              <a:t>. </a:t>
            </a:r>
            <a:r>
              <a:rPr lang="ru-RU" sz="1600" b="1" dirty="0" err="1" smtClean="0">
                <a:solidFill>
                  <a:schemeClr val="tx1"/>
                </a:solidFill>
              </a:rPr>
              <a:t>Феофилакт</a:t>
            </a:r>
            <a:r>
              <a:rPr lang="ru-RU" sz="1600" b="1" dirty="0" smtClean="0">
                <a:solidFill>
                  <a:schemeClr val="tx1"/>
                </a:solidFill>
              </a:rPr>
              <a:t>: «Под </a:t>
            </a:r>
            <a:r>
              <a:rPr lang="ru-RU" sz="1600" b="1" dirty="0">
                <a:solidFill>
                  <a:schemeClr val="tx1"/>
                </a:solidFill>
              </a:rPr>
              <a:t>обувью разумей и два сошествия Его - одно с неба на землю, другое с земли в ад, ибо обувь есть кожа плоти и умерщвление. Этих двух схождений не мог понести Предтеча, не будучи в состоянии и понять, как они могут </a:t>
            </a:r>
            <a:r>
              <a:rPr lang="ru-RU" sz="1600" b="1" dirty="0" smtClean="0">
                <a:solidFill>
                  <a:schemeClr val="tx1"/>
                </a:solidFill>
              </a:rPr>
              <a:t>совершиться».</a:t>
            </a:r>
            <a:endParaRPr lang="ru-RU" sz="1600" b="1" dirty="0">
              <a:solidFill>
                <a:schemeClr val="tx1"/>
              </a:solidFill>
            </a:endParaRPr>
          </a:p>
        </p:txBody>
      </p:sp>
      <p:sp>
        <p:nvSpPr>
          <p:cNvPr id="9" name="Скругленный прямоугольник 8"/>
          <p:cNvSpPr/>
          <p:nvPr/>
        </p:nvSpPr>
        <p:spPr>
          <a:xfrm>
            <a:off x="340414" y="1196752"/>
            <a:ext cx="5599738" cy="136815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ru-RU" sz="1600" b="1" dirty="0" err="1" smtClean="0">
                <a:solidFill>
                  <a:schemeClr val="tx1"/>
                </a:solidFill>
              </a:rPr>
              <a:t>Блж</a:t>
            </a:r>
            <a:r>
              <a:rPr lang="ru-RU" sz="1600" b="1" dirty="0" smtClean="0">
                <a:solidFill>
                  <a:schemeClr val="tx1"/>
                </a:solidFill>
              </a:rPr>
              <a:t>. </a:t>
            </a:r>
            <a:r>
              <a:rPr lang="ru-RU" sz="1600" b="1" dirty="0" err="1" smtClean="0">
                <a:solidFill>
                  <a:schemeClr val="tx1"/>
                </a:solidFill>
              </a:rPr>
              <a:t>Феофилакт</a:t>
            </a:r>
            <a:r>
              <a:rPr lang="ru-RU" sz="1600" b="1" dirty="0" smtClean="0">
                <a:solidFill>
                  <a:schemeClr val="tx1"/>
                </a:solidFill>
              </a:rPr>
              <a:t>: «Он </a:t>
            </a:r>
            <a:r>
              <a:rPr lang="ru-RU" sz="1600" b="1" dirty="0">
                <a:solidFill>
                  <a:schemeClr val="tx1"/>
                </a:solidFill>
              </a:rPr>
              <a:t>будет крестить вас Духом Святым, то есть обильно исполнит вас дарами Духа, тогда как мое крещение, говорит Предтеча, не дает ни благодати Духа, ни отпущения грехов. Он же обильно даст вам и отпущение грехов, и дары </a:t>
            </a:r>
            <a:r>
              <a:rPr lang="ru-RU" sz="1600" b="1" dirty="0" smtClean="0">
                <a:solidFill>
                  <a:schemeClr val="tx1"/>
                </a:solidFill>
              </a:rPr>
              <a:t>Духа».</a:t>
            </a:r>
            <a:endParaRPr lang="ru-RU" sz="1600" b="1" dirty="0">
              <a:solidFill>
                <a:schemeClr val="tx1"/>
              </a:solidFill>
            </a:endParaRPr>
          </a:p>
        </p:txBody>
      </p:sp>
      <p:sp>
        <p:nvSpPr>
          <p:cNvPr id="10" name="Скругленный прямоугольник 9"/>
          <p:cNvSpPr/>
          <p:nvPr/>
        </p:nvSpPr>
        <p:spPr>
          <a:xfrm flipH="1">
            <a:off x="251520" y="1340768"/>
            <a:ext cx="3744416" cy="1512168"/>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rtlCol="0" anchor="ctr"/>
          <a:lstStyle/>
          <a:p>
            <a:pPr algn="ctr"/>
            <a:r>
              <a:rPr lang="ru-RU" sz="1600" b="1" dirty="0" err="1" smtClean="0">
                <a:solidFill>
                  <a:schemeClr val="tx1"/>
                </a:solidFill>
              </a:rPr>
              <a:t>Зигабен</a:t>
            </a:r>
            <a:r>
              <a:rPr lang="ru-RU" sz="1600" b="1" dirty="0" smtClean="0">
                <a:solidFill>
                  <a:schemeClr val="tx1"/>
                </a:solidFill>
              </a:rPr>
              <a:t>: «</a:t>
            </a:r>
            <a:r>
              <a:rPr lang="ru-RU" sz="1600" b="1" i="1" dirty="0" smtClean="0">
                <a:solidFill>
                  <a:schemeClr val="tx1"/>
                </a:solidFill>
              </a:rPr>
              <a:t>я </a:t>
            </a:r>
            <a:r>
              <a:rPr lang="ru-RU" sz="1600" b="1" i="1" dirty="0">
                <a:solidFill>
                  <a:schemeClr val="tx1"/>
                </a:solidFill>
              </a:rPr>
              <a:t>не могу считаться между последними Его слугами, по причине величия соединенного с Ним Божества; </a:t>
            </a:r>
            <a:r>
              <a:rPr lang="ru-RU" sz="1600" b="1" i="1" dirty="0" smtClean="0">
                <a:solidFill>
                  <a:schemeClr val="tx1"/>
                </a:solidFill>
              </a:rPr>
              <a:t>обязанность несения обуви </a:t>
            </a:r>
            <a:r>
              <a:rPr lang="ru-RU" sz="1600" b="1" i="1" dirty="0">
                <a:solidFill>
                  <a:schemeClr val="tx1"/>
                </a:solidFill>
              </a:rPr>
              <a:t>поручалась последним </a:t>
            </a:r>
            <a:r>
              <a:rPr lang="ru-RU" sz="1600" b="1" i="1" dirty="0" smtClean="0">
                <a:solidFill>
                  <a:schemeClr val="tx1"/>
                </a:solidFill>
              </a:rPr>
              <a:t>слугам</a:t>
            </a:r>
            <a:r>
              <a:rPr lang="ru-RU" sz="1600" b="1" dirty="0" smtClean="0">
                <a:solidFill>
                  <a:schemeClr val="tx1"/>
                </a:solidFill>
              </a:rPr>
              <a:t>».</a:t>
            </a:r>
            <a:endParaRPr lang="ru-RU" sz="1600" b="1" dirty="0">
              <a:solidFill>
                <a:schemeClr val="tx1"/>
              </a:solidFill>
            </a:endParaRPr>
          </a:p>
        </p:txBody>
      </p:sp>
      <p:sp>
        <p:nvSpPr>
          <p:cNvPr id="11" name="Скругленный прямоугольник 10"/>
          <p:cNvSpPr/>
          <p:nvPr/>
        </p:nvSpPr>
        <p:spPr>
          <a:xfrm>
            <a:off x="439700" y="5897772"/>
            <a:ext cx="3632188" cy="604581"/>
          </a:xfrm>
          <a:prstGeom prst="roundRect">
            <a:avLst/>
          </a:prstGeom>
        </p:spPr>
        <p:style>
          <a:lnRef idx="3">
            <a:schemeClr val="lt1"/>
          </a:lnRef>
          <a:fillRef idx="1">
            <a:schemeClr val="accent2"/>
          </a:fillRef>
          <a:effectRef idx="1">
            <a:schemeClr val="accent2"/>
          </a:effectRef>
          <a:fontRef idx="minor">
            <a:schemeClr val="lt1"/>
          </a:fontRef>
        </p:style>
        <p:txBody>
          <a:bodyPr lIns="0" rIns="0" rtlCol="0" anchor="ctr"/>
          <a:lstStyle/>
          <a:p>
            <a:pPr algn="ctr"/>
            <a:r>
              <a:rPr lang="ru-RU" b="1" i="1" dirty="0" smtClean="0">
                <a:solidFill>
                  <a:schemeClr val="tx1"/>
                </a:solidFill>
              </a:rPr>
              <a:t>Сильный</a:t>
            </a:r>
            <a:r>
              <a:rPr lang="ru-RU" b="1" dirty="0" smtClean="0">
                <a:solidFill>
                  <a:schemeClr val="tx1"/>
                </a:solidFill>
              </a:rPr>
              <a:t> </a:t>
            </a:r>
            <a:r>
              <a:rPr lang="ru-RU" b="1" dirty="0">
                <a:solidFill>
                  <a:schemeClr val="tx1"/>
                </a:solidFill>
              </a:rPr>
              <a:t>— </a:t>
            </a:r>
            <a:r>
              <a:rPr lang="ru-RU" b="1" dirty="0" smtClean="0">
                <a:solidFill>
                  <a:schemeClr val="tx1"/>
                </a:solidFill>
              </a:rPr>
              <a:t> </a:t>
            </a:r>
            <a:r>
              <a:rPr lang="ru-RU" b="1" i="1" dirty="0">
                <a:solidFill>
                  <a:schemeClr val="tx1"/>
                </a:solidFill>
              </a:rPr>
              <a:t>одним из имен Мессии</a:t>
            </a:r>
            <a:endParaRPr lang="ru-RU" b="1" dirty="0">
              <a:solidFill>
                <a:schemeClr val="tx1"/>
              </a:solidFill>
            </a:endParaRPr>
          </a:p>
        </p:txBody>
      </p:sp>
      <p:sp>
        <p:nvSpPr>
          <p:cNvPr id="12" name="Скругленный прямоугольник 11"/>
          <p:cNvSpPr/>
          <p:nvPr/>
        </p:nvSpPr>
        <p:spPr>
          <a:xfrm>
            <a:off x="4408866" y="5566250"/>
            <a:ext cx="4388272" cy="1136021"/>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ru-RU" dirty="0" smtClean="0">
                <a:solidFill>
                  <a:schemeClr val="tx1"/>
                </a:solidFill>
              </a:rPr>
              <a:t>«</a:t>
            </a:r>
            <a:r>
              <a:rPr lang="ru-RU" sz="1600" b="1" dirty="0">
                <a:solidFill>
                  <a:schemeClr val="tx1"/>
                </a:solidFill>
              </a:rPr>
              <a:t>крещение покаяния» - </a:t>
            </a:r>
            <a:r>
              <a:rPr lang="ru-RU" sz="1600" b="1" dirty="0" smtClean="0">
                <a:solidFill>
                  <a:schemeClr val="tx1"/>
                </a:solidFill>
              </a:rPr>
              <a:t>«с </a:t>
            </a:r>
            <a:r>
              <a:rPr lang="ru-RU" sz="1600" b="1" dirty="0">
                <a:solidFill>
                  <a:schemeClr val="tx1"/>
                </a:solidFill>
              </a:rPr>
              <a:t>целью </a:t>
            </a:r>
            <a:r>
              <a:rPr lang="ru-RU" sz="1600" b="1" dirty="0" smtClean="0">
                <a:solidFill>
                  <a:schemeClr val="tx1"/>
                </a:solidFill>
              </a:rPr>
              <a:t>покаяния», </a:t>
            </a:r>
            <a:r>
              <a:rPr lang="ru-RU" sz="1600" b="1" dirty="0">
                <a:solidFill>
                  <a:schemeClr val="tx1"/>
                </a:solidFill>
              </a:rPr>
              <a:t>т.е. </a:t>
            </a:r>
            <a:r>
              <a:rPr lang="ru-RU" sz="1600" b="1" dirty="0" smtClean="0">
                <a:solidFill>
                  <a:schemeClr val="tx1"/>
                </a:solidFill>
              </a:rPr>
              <a:t>«крещение </a:t>
            </a:r>
            <a:r>
              <a:rPr lang="ru-RU" sz="1600" b="1" dirty="0">
                <a:solidFill>
                  <a:schemeClr val="tx1"/>
                </a:solidFill>
              </a:rPr>
              <a:t>означало, что те, которые принимали его, каялись в своих грехах и желали очиститься от </a:t>
            </a:r>
            <a:r>
              <a:rPr lang="ru-RU" sz="1600" b="1" dirty="0" smtClean="0">
                <a:solidFill>
                  <a:schemeClr val="tx1"/>
                </a:solidFill>
              </a:rPr>
              <a:t>них».</a:t>
            </a:r>
            <a:endParaRPr lang="ru-RU" sz="1600" b="1" dirty="0">
              <a:solidFill>
                <a:schemeClr val="tx1"/>
              </a:solidFill>
            </a:endParaRPr>
          </a:p>
        </p:txBody>
      </p:sp>
    </p:spTree>
    <p:extLst>
      <p:ext uri="{BB962C8B-B14F-4D97-AF65-F5344CB8AC3E}">
        <p14:creationId xmlns:p14="http://schemas.microsoft.com/office/powerpoint/2010/main" val="3503317003"/>
      </p:ext>
    </p:extLst>
  </p:cSld>
  <p:clrMapOvr>
    <a:masterClrMapping/>
  </p:clrMapOvr>
  <mc:AlternateContent xmlns:mc="http://schemas.openxmlformats.org/markup-compatibility/2006">
    <mc:Choice xmlns:p14="http://schemas.microsoft.com/office/powerpoint/2010/main" Requires="p14">
      <p:transition spd="slow" p14:dur="125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cTn>
                              </p:par>
                            </p:childTnLst>
                          </p:cTn>
                        </p:par>
                        <p:par>
                          <p:cTn id="11" fill="hold">
                            <p:stCondLst>
                              <p:cond delay="1000"/>
                            </p:stCondLst>
                            <p:childTnLst>
                              <p:par>
                                <p:cTn id="12" presetID="31" presetClass="entr" presetSubtype="0" fill="hold" grpId="0" nodeType="afterEffect">
                                  <p:stCondLst>
                                    <p:cond delay="4000"/>
                                  </p:stCondLst>
                                  <p:childTnLst>
                                    <p:set>
                                      <p:cBhvr>
                                        <p:cTn id="13" dur="1" fill="hold">
                                          <p:stCondLst>
                                            <p:cond delay="0"/>
                                          </p:stCondLst>
                                        </p:cTn>
                                        <p:tgtEl>
                                          <p:spTgt spid="11"/>
                                        </p:tgtEl>
                                        <p:attrNameLst>
                                          <p:attrName>style.visibility</p:attrName>
                                        </p:attrNameLst>
                                      </p:cBhvr>
                                      <p:to>
                                        <p:strVal val="visible"/>
                                      </p:to>
                                    </p:set>
                                    <p:anim calcmode="lin" valueType="num">
                                      <p:cBhvr>
                                        <p:cTn id="14" dur="750" fill="hold"/>
                                        <p:tgtEl>
                                          <p:spTgt spid="11"/>
                                        </p:tgtEl>
                                        <p:attrNameLst>
                                          <p:attrName>ppt_w</p:attrName>
                                        </p:attrNameLst>
                                      </p:cBhvr>
                                      <p:tavLst>
                                        <p:tav tm="0">
                                          <p:val>
                                            <p:fltVal val="0"/>
                                          </p:val>
                                        </p:tav>
                                        <p:tav tm="100000">
                                          <p:val>
                                            <p:strVal val="#ppt_w"/>
                                          </p:val>
                                        </p:tav>
                                      </p:tavLst>
                                    </p:anim>
                                    <p:anim calcmode="lin" valueType="num">
                                      <p:cBhvr>
                                        <p:cTn id="15" dur="750" fill="hold"/>
                                        <p:tgtEl>
                                          <p:spTgt spid="11"/>
                                        </p:tgtEl>
                                        <p:attrNameLst>
                                          <p:attrName>ppt_h</p:attrName>
                                        </p:attrNameLst>
                                      </p:cBhvr>
                                      <p:tavLst>
                                        <p:tav tm="0">
                                          <p:val>
                                            <p:fltVal val="0"/>
                                          </p:val>
                                        </p:tav>
                                        <p:tav tm="100000">
                                          <p:val>
                                            <p:strVal val="#ppt_h"/>
                                          </p:val>
                                        </p:tav>
                                      </p:tavLst>
                                    </p:anim>
                                    <p:anim calcmode="lin" valueType="num">
                                      <p:cBhvr>
                                        <p:cTn id="16" dur="750" fill="hold"/>
                                        <p:tgtEl>
                                          <p:spTgt spid="11"/>
                                        </p:tgtEl>
                                        <p:attrNameLst>
                                          <p:attrName>style.rotation</p:attrName>
                                        </p:attrNameLst>
                                      </p:cBhvr>
                                      <p:tavLst>
                                        <p:tav tm="0">
                                          <p:val>
                                            <p:fltVal val="90"/>
                                          </p:val>
                                        </p:tav>
                                        <p:tav tm="100000">
                                          <p:val>
                                            <p:fltVal val="0"/>
                                          </p:val>
                                        </p:tav>
                                      </p:tavLst>
                                    </p:anim>
                                    <p:animEffect transition="in" filter="fade">
                                      <p:cBhvr>
                                        <p:cTn id="17" dur="75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barn(inVertical)">
                                      <p:cBhvr>
                                        <p:cTn id="29" dur="500"/>
                                        <p:tgtEl>
                                          <p:spTgt spid="8"/>
                                        </p:tgtEl>
                                      </p:cBhvr>
                                    </p:animEffect>
                                  </p:childTnLst>
                                </p:cTn>
                              </p:par>
                              <p:par>
                                <p:cTn id="30" presetID="10" presetClass="exit" presetSubtype="0" fill="hold" grpId="1" nodeType="withEffect">
                                  <p:stCondLst>
                                    <p:cond delay="0"/>
                                  </p:stCondLst>
                                  <p:childTnLst>
                                    <p:animEffect transition="out" filter="fade">
                                      <p:cBhvr>
                                        <p:cTn id="31" dur="500"/>
                                        <p:tgtEl>
                                          <p:spTgt spid="12"/>
                                        </p:tgtEl>
                                      </p:cBhvr>
                                    </p:animEffect>
                                    <p:set>
                                      <p:cBhvr>
                                        <p:cTn id="32" dur="1" fill="hold">
                                          <p:stCondLst>
                                            <p:cond delay="499"/>
                                          </p:stCondLst>
                                        </p:cTn>
                                        <p:tgtEl>
                                          <p:spTgt spid="12"/>
                                        </p:tgtEl>
                                        <p:attrNameLst>
                                          <p:attrName>style.visibility</p:attrName>
                                        </p:attrNameLst>
                                      </p:cBhvr>
                                      <p:to>
                                        <p:strVal val="hidden"/>
                                      </p:to>
                                    </p:set>
                                  </p:childTnLst>
                                </p:cTn>
                              </p:par>
                              <p:par>
                                <p:cTn id="33" presetID="10" presetClass="exit" presetSubtype="0" fill="hold" grpId="1" nodeType="withEffect">
                                  <p:stCondLst>
                                    <p:cond delay="0"/>
                                  </p:stCondLst>
                                  <p:childTnLst>
                                    <p:animEffect transition="out" filter="fade">
                                      <p:cBhvr>
                                        <p:cTn id="34" dur="500"/>
                                        <p:tgtEl>
                                          <p:spTgt spid="11"/>
                                        </p:tgtEl>
                                      </p:cBhvr>
                                    </p:animEffect>
                                    <p:set>
                                      <p:cBhvr>
                                        <p:cTn id="35" dur="1" fill="hold">
                                          <p:stCondLst>
                                            <p:cond delay="499"/>
                                          </p:stCondLst>
                                        </p:cTn>
                                        <p:tgtEl>
                                          <p:spTgt spid="11"/>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21" presetClass="entr" presetSubtype="8"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wheel(8)">
                                      <p:cBhvr>
                                        <p:cTn id="40" dur="750"/>
                                        <p:tgtEl>
                                          <p:spTgt spid="9"/>
                                        </p:tgtEl>
                                      </p:cBhvr>
                                    </p:animEffect>
                                  </p:childTnLst>
                                </p:cTn>
                              </p:par>
                              <p:par>
                                <p:cTn id="41" presetID="21" presetClass="exit" presetSubtype="2" fill="hold" grpId="1" nodeType="withEffect">
                                  <p:stCondLst>
                                    <p:cond delay="0"/>
                                  </p:stCondLst>
                                  <p:childTnLst>
                                    <p:animEffect transition="out" filter="wheel(2)">
                                      <p:cBhvr>
                                        <p:cTn id="42" dur="1000"/>
                                        <p:tgtEl>
                                          <p:spTgt spid="10"/>
                                        </p:tgtEl>
                                      </p:cBhvr>
                                    </p:animEffect>
                                    <p:set>
                                      <p:cBhvr>
                                        <p:cTn id="43" dur="1" fill="hold">
                                          <p:stCondLst>
                                            <p:cond delay="999"/>
                                          </p:stCondLst>
                                        </p:cTn>
                                        <p:tgtEl>
                                          <p:spTgt spid="10"/>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7"/>
                                        </p:tgtEl>
                                        <p:attrNameLst>
                                          <p:attrName>style.visibility</p:attrName>
                                        </p:attrNameLst>
                                      </p:cBhvr>
                                      <p:to>
                                        <p:strVal val="visible"/>
                                      </p:to>
                                    </p:set>
                                    <p:anim calcmode="lin" valueType="num">
                                      <p:cBhvr>
                                        <p:cTn id="48" dur="500" fill="hold"/>
                                        <p:tgtEl>
                                          <p:spTgt spid="7"/>
                                        </p:tgtEl>
                                        <p:attrNameLst>
                                          <p:attrName>ppt_w</p:attrName>
                                        </p:attrNameLst>
                                      </p:cBhvr>
                                      <p:tavLst>
                                        <p:tav tm="0">
                                          <p:val>
                                            <p:fltVal val="0"/>
                                          </p:val>
                                        </p:tav>
                                        <p:tav tm="100000">
                                          <p:val>
                                            <p:strVal val="#ppt_w"/>
                                          </p:val>
                                        </p:tav>
                                      </p:tavLst>
                                    </p:anim>
                                    <p:anim calcmode="lin" valueType="num">
                                      <p:cBhvr>
                                        <p:cTn id="49" dur="500" fill="hold"/>
                                        <p:tgtEl>
                                          <p:spTgt spid="7"/>
                                        </p:tgtEl>
                                        <p:attrNameLst>
                                          <p:attrName>ppt_h</p:attrName>
                                        </p:attrNameLst>
                                      </p:cBhvr>
                                      <p:tavLst>
                                        <p:tav tm="0">
                                          <p:val>
                                            <p:fltVal val="0"/>
                                          </p:val>
                                        </p:tav>
                                        <p:tav tm="100000">
                                          <p:val>
                                            <p:strVal val="#ppt_h"/>
                                          </p:val>
                                        </p:tav>
                                      </p:tavLst>
                                    </p:anim>
                                    <p:animEffect transition="in" filter="fade">
                                      <p:cBhvr>
                                        <p:cTn id="50" dur="500"/>
                                        <p:tgtEl>
                                          <p:spTgt spid="7"/>
                                        </p:tgtEl>
                                      </p:cBhvr>
                                    </p:animEffect>
                                  </p:childTnLst>
                                </p:cTn>
                              </p:par>
                              <p:par>
                                <p:cTn id="51" presetID="2" presetClass="exit" presetSubtype="4" fill="hold" grpId="1" nodeType="withEffect">
                                  <p:stCondLst>
                                    <p:cond delay="0"/>
                                  </p:stCondLst>
                                  <p:childTnLst>
                                    <p:anim calcmode="lin" valueType="num">
                                      <p:cBhvr additive="base">
                                        <p:cTn id="52" dur="500"/>
                                        <p:tgtEl>
                                          <p:spTgt spid="8"/>
                                        </p:tgtEl>
                                        <p:attrNameLst>
                                          <p:attrName>ppt_x</p:attrName>
                                        </p:attrNameLst>
                                      </p:cBhvr>
                                      <p:tavLst>
                                        <p:tav tm="0">
                                          <p:val>
                                            <p:strVal val="ppt_x"/>
                                          </p:val>
                                        </p:tav>
                                        <p:tav tm="100000">
                                          <p:val>
                                            <p:strVal val="ppt_x"/>
                                          </p:val>
                                        </p:tav>
                                      </p:tavLst>
                                    </p:anim>
                                    <p:anim calcmode="lin" valueType="num">
                                      <p:cBhvr additive="base">
                                        <p:cTn id="53" dur="500"/>
                                        <p:tgtEl>
                                          <p:spTgt spid="8"/>
                                        </p:tgtEl>
                                        <p:attrNameLst>
                                          <p:attrName>ppt_y</p:attrName>
                                        </p:attrNameLst>
                                      </p:cBhvr>
                                      <p:tavLst>
                                        <p:tav tm="0">
                                          <p:val>
                                            <p:strVal val="ppt_y"/>
                                          </p:val>
                                        </p:tav>
                                        <p:tav tm="100000">
                                          <p:val>
                                            <p:strVal val="1+ppt_h/2"/>
                                          </p:val>
                                        </p:tav>
                                      </p:tavLst>
                                    </p:anim>
                                    <p:set>
                                      <p:cBhvr>
                                        <p:cTn id="54" dur="1" fill="hold">
                                          <p:stCondLst>
                                            <p:cond delay="499"/>
                                          </p:stCondLst>
                                        </p:cTn>
                                        <p:tgtEl>
                                          <p:spTgt spid="8"/>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4" presetClass="entr" presetSubtype="10" fill="hold" grpId="0" nodeType="clickEffect">
                                  <p:stCondLst>
                                    <p:cond delay="0"/>
                                  </p:stCondLst>
                                  <p:childTnLst>
                                    <p:set>
                                      <p:cBhvr>
                                        <p:cTn id="58" dur="1" fill="hold">
                                          <p:stCondLst>
                                            <p:cond delay="0"/>
                                          </p:stCondLst>
                                        </p:cTn>
                                        <p:tgtEl>
                                          <p:spTgt spid="6"/>
                                        </p:tgtEl>
                                        <p:attrNameLst>
                                          <p:attrName>style.visibility</p:attrName>
                                        </p:attrNameLst>
                                      </p:cBhvr>
                                      <p:to>
                                        <p:strVal val="visible"/>
                                      </p:to>
                                    </p:set>
                                    <p:animEffect transition="in" filter="randombar(horizontal)">
                                      <p:cBhvr>
                                        <p:cTn id="59" dur="500"/>
                                        <p:tgtEl>
                                          <p:spTgt spid="6"/>
                                        </p:tgtEl>
                                      </p:cBhvr>
                                    </p:animEffect>
                                  </p:childTnLst>
                                </p:cTn>
                              </p:par>
                              <p:par>
                                <p:cTn id="60" presetID="31" presetClass="exit" presetSubtype="0" fill="hold" grpId="1" nodeType="withEffect">
                                  <p:stCondLst>
                                    <p:cond delay="0"/>
                                  </p:stCondLst>
                                  <p:childTnLst>
                                    <p:anim calcmode="lin" valueType="num">
                                      <p:cBhvr>
                                        <p:cTn id="61" dur="500"/>
                                        <p:tgtEl>
                                          <p:spTgt spid="9"/>
                                        </p:tgtEl>
                                        <p:attrNameLst>
                                          <p:attrName>ppt_w</p:attrName>
                                        </p:attrNameLst>
                                      </p:cBhvr>
                                      <p:tavLst>
                                        <p:tav tm="0">
                                          <p:val>
                                            <p:strVal val="ppt_w"/>
                                          </p:val>
                                        </p:tav>
                                        <p:tav tm="100000">
                                          <p:val>
                                            <p:fltVal val="0"/>
                                          </p:val>
                                        </p:tav>
                                      </p:tavLst>
                                    </p:anim>
                                    <p:anim calcmode="lin" valueType="num">
                                      <p:cBhvr>
                                        <p:cTn id="62" dur="500"/>
                                        <p:tgtEl>
                                          <p:spTgt spid="9"/>
                                        </p:tgtEl>
                                        <p:attrNameLst>
                                          <p:attrName>ppt_h</p:attrName>
                                        </p:attrNameLst>
                                      </p:cBhvr>
                                      <p:tavLst>
                                        <p:tav tm="0">
                                          <p:val>
                                            <p:strVal val="ppt_h"/>
                                          </p:val>
                                        </p:tav>
                                        <p:tav tm="100000">
                                          <p:val>
                                            <p:fltVal val="0"/>
                                          </p:val>
                                        </p:tav>
                                      </p:tavLst>
                                    </p:anim>
                                    <p:anim calcmode="lin" valueType="num">
                                      <p:cBhvr>
                                        <p:cTn id="63" dur="500"/>
                                        <p:tgtEl>
                                          <p:spTgt spid="9"/>
                                        </p:tgtEl>
                                        <p:attrNameLst>
                                          <p:attrName>style.rotation</p:attrName>
                                        </p:attrNameLst>
                                      </p:cBhvr>
                                      <p:tavLst>
                                        <p:tav tm="0">
                                          <p:val>
                                            <p:fltVal val="0"/>
                                          </p:val>
                                        </p:tav>
                                        <p:tav tm="100000">
                                          <p:val>
                                            <p:fltVal val="90"/>
                                          </p:val>
                                        </p:tav>
                                      </p:tavLst>
                                    </p:anim>
                                    <p:animEffect transition="out" filter="fade">
                                      <p:cBhvr>
                                        <p:cTn id="64" dur="500"/>
                                        <p:tgtEl>
                                          <p:spTgt spid="9"/>
                                        </p:tgtEl>
                                      </p:cBhvr>
                                    </p:animEffect>
                                    <p:set>
                                      <p:cBhvr>
                                        <p:cTn id="65"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44000" cy="6858000"/>
          </a:xfrm>
        </p:spPr>
        <p:style>
          <a:lnRef idx="1">
            <a:schemeClr val="accent4"/>
          </a:lnRef>
          <a:fillRef idx="2">
            <a:schemeClr val="accent4"/>
          </a:fillRef>
          <a:effectRef idx="1">
            <a:schemeClr val="accent4"/>
          </a:effectRef>
          <a:fontRef idx="minor">
            <a:schemeClr val="dk1"/>
          </a:fontRef>
        </p:style>
        <p:txBody>
          <a:bodyPr/>
          <a:lstStyle/>
          <a:p>
            <a:endParaRPr lang="ru-RU" dirty="0"/>
          </a:p>
        </p:txBody>
      </p:sp>
      <p:sp>
        <p:nvSpPr>
          <p:cNvPr id="5" name="Скругленный прямоугольник 4"/>
          <p:cNvSpPr/>
          <p:nvPr/>
        </p:nvSpPr>
        <p:spPr>
          <a:xfrm>
            <a:off x="467543" y="404664"/>
            <a:ext cx="8280921" cy="1368152"/>
          </a:xfrm>
          <a:prstGeom prst="roundRect">
            <a:avLst/>
          </a:prstGeom>
        </p:spPr>
        <p:style>
          <a:lnRef idx="0">
            <a:schemeClr val="accent4"/>
          </a:lnRef>
          <a:fillRef idx="3">
            <a:schemeClr val="accent4"/>
          </a:fillRef>
          <a:effectRef idx="3">
            <a:schemeClr val="accent4"/>
          </a:effectRef>
          <a:fontRef idx="minor">
            <a:schemeClr val="lt1"/>
          </a:fontRef>
        </p:style>
        <p:txBody>
          <a:bodyPr lIns="0" rIns="0" rtlCol="0" anchor="ctr"/>
          <a:lstStyle/>
          <a:p>
            <a:pPr algn="ctr">
              <a:lnSpc>
                <a:spcPct val="80000"/>
              </a:lnSpc>
            </a:pPr>
            <a:r>
              <a:rPr lang="ru-RU" b="1" dirty="0" err="1" smtClean="0">
                <a:solidFill>
                  <a:schemeClr val="tx1"/>
                </a:solidFill>
              </a:rPr>
              <a:t>Лк</a:t>
            </a:r>
            <a:r>
              <a:rPr lang="ru-RU" b="1" dirty="0" smtClean="0">
                <a:solidFill>
                  <a:schemeClr val="tx1"/>
                </a:solidFill>
              </a:rPr>
              <a:t>. 3, 10-14: «И </a:t>
            </a:r>
            <a:r>
              <a:rPr lang="ru-RU" b="1" dirty="0">
                <a:solidFill>
                  <a:schemeClr val="tx1"/>
                </a:solidFill>
              </a:rPr>
              <a:t>спрашивал его народ: что же нам делать? </a:t>
            </a:r>
            <a:r>
              <a:rPr lang="ru-RU" b="1" dirty="0" smtClean="0">
                <a:solidFill>
                  <a:schemeClr val="tx1"/>
                </a:solidFill>
              </a:rPr>
              <a:t>Он </a:t>
            </a:r>
            <a:r>
              <a:rPr lang="ru-RU" b="1" dirty="0">
                <a:solidFill>
                  <a:schemeClr val="tx1"/>
                </a:solidFill>
              </a:rPr>
              <a:t>сказал им в ответ: у кого две одежды, тот дай неимущему, и у кого есть пища, делай то же. </a:t>
            </a:r>
            <a:r>
              <a:rPr lang="ru-RU" b="1" dirty="0" smtClean="0">
                <a:solidFill>
                  <a:schemeClr val="tx1"/>
                </a:solidFill>
              </a:rPr>
              <a:t>Пришли </a:t>
            </a:r>
            <a:r>
              <a:rPr lang="ru-RU" b="1" dirty="0">
                <a:solidFill>
                  <a:schemeClr val="tx1"/>
                </a:solidFill>
              </a:rPr>
              <a:t>и мытари креститься, и сказали ему: учитель! что нам делать? </a:t>
            </a:r>
            <a:r>
              <a:rPr lang="ru-RU" b="1" dirty="0" smtClean="0">
                <a:solidFill>
                  <a:schemeClr val="tx1"/>
                </a:solidFill>
              </a:rPr>
              <a:t>Он </a:t>
            </a:r>
            <a:r>
              <a:rPr lang="ru-RU" b="1" dirty="0">
                <a:solidFill>
                  <a:schemeClr val="tx1"/>
                </a:solidFill>
              </a:rPr>
              <a:t>отвечал им: ничего не требуйте более определенного вам</a:t>
            </a:r>
            <a:r>
              <a:rPr lang="ru-RU" b="1" dirty="0" smtClean="0">
                <a:solidFill>
                  <a:schemeClr val="tx1"/>
                </a:solidFill>
              </a:rPr>
              <a:t>. Спрашивали </a:t>
            </a:r>
            <a:r>
              <a:rPr lang="ru-RU" b="1" dirty="0">
                <a:solidFill>
                  <a:schemeClr val="tx1"/>
                </a:solidFill>
              </a:rPr>
              <a:t>его также и воины: а нам что делать? И сказал им: никого не обижайте, не клевещите, и довольствуйтесь своим </a:t>
            </a:r>
            <a:r>
              <a:rPr lang="ru-RU" b="1" dirty="0" smtClean="0">
                <a:solidFill>
                  <a:schemeClr val="tx1"/>
                </a:solidFill>
              </a:rPr>
              <a:t>жалованьем».</a:t>
            </a:r>
            <a:endParaRPr lang="ru-RU" b="1" dirty="0">
              <a:solidFill>
                <a:schemeClr val="tx1"/>
              </a:solidFill>
            </a:endParaRPr>
          </a:p>
        </p:txBody>
      </p:sp>
      <p:sp>
        <p:nvSpPr>
          <p:cNvPr id="4" name="Скругленный прямоугольник 3"/>
          <p:cNvSpPr/>
          <p:nvPr/>
        </p:nvSpPr>
        <p:spPr>
          <a:xfrm>
            <a:off x="611559" y="564043"/>
            <a:ext cx="7992888" cy="710397"/>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schemeClr val="tx1"/>
                </a:solidFill>
              </a:rPr>
              <a:t>Советы Иоанна народу, мытарям и воинам</a:t>
            </a:r>
          </a:p>
        </p:txBody>
      </p:sp>
      <p:pic>
        <p:nvPicPr>
          <p:cNvPr id="5123" name="Picture 3" descr="K:\ББК\Джеймс Тиссот. Иоанн Креститель и фарисеи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916832"/>
            <a:ext cx="6768752" cy="467043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6" name="Скругленный прямоугольник 5"/>
          <p:cNvSpPr/>
          <p:nvPr/>
        </p:nvSpPr>
        <p:spPr>
          <a:xfrm>
            <a:off x="5585048" y="1916832"/>
            <a:ext cx="3563888" cy="4670438"/>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lIns="0" rIns="0" rtlCol="0" anchor="ctr"/>
          <a:lstStyle/>
          <a:p>
            <a:pPr algn="ctr">
              <a:lnSpc>
                <a:spcPct val="80000"/>
              </a:lnSpc>
            </a:pPr>
            <a:r>
              <a:rPr lang="ru-RU" sz="1600" b="1" i="1" dirty="0" smtClean="0">
                <a:solidFill>
                  <a:schemeClr val="tx1"/>
                </a:solidFill>
              </a:rPr>
              <a:t>«Израиль </a:t>
            </a:r>
            <a:r>
              <a:rPr lang="ru-RU" sz="1600" b="1" i="1" dirty="0">
                <a:solidFill>
                  <a:schemeClr val="tx1"/>
                </a:solidFill>
              </a:rPr>
              <a:t>мечтал быть владыкой и светом всего мира, и римское порабощение было для него тягостнее и постыднее всех цепей тюрьмы. Насколько же позорнее в глазах правоверных были те, которые способствовали закреплению этих оков и на такой нечистой работе набивали свои карманы? Для евреев не было ничего более ужасного и оскорбительного, как мытарь, который для своей наживы жертвует лучшими заветами своей религии и самыми дорогими надеждами народного самосознания. Он — худший из ренегатов и бесконечно более виновный, чем всякий преступник; он — то же, что язычник и, пожалуй, ниже </a:t>
            </a:r>
            <a:r>
              <a:rPr lang="ru-RU" sz="1600" b="1" i="1" dirty="0" smtClean="0">
                <a:solidFill>
                  <a:schemeClr val="tx1"/>
                </a:solidFill>
              </a:rPr>
              <a:t>его».</a:t>
            </a:r>
          </a:p>
          <a:p>
            <a:pPr algn="ctr">
              <a:lnSpc>
                <a:spcPct val="80000"/>
              </a:lnSpc>
            </a:pPr>
            <a:r>
              <a:rPr lang="ru-RU" sz="1600" b="1" dirty="0" smtClean="0">
                <a:solidFill>
                  <a:schemeClr val="tx1"/>
                </a:solidFill>
              </a:rPr>
              <a:t>(</a:t>
            </a:r>
            <a:r>
              <a:rPr lang="ru-RU" sz="1600" b="1" dirty="0">
                <a:solidFill>
                  <a:schemeClr val="tx1"/>
                </a:solidFill>
              </a:rPr>
              <a:t>Профессор Глубоковский</a:t>
            </a:r>
            <a:r>
              <a:rPr lang="ru-RU" sz="1600" b="1" dirty="0" smtClean="0">
                <a:solidFill>
                  <a:schemeClr val="tx1"/>
                </a:solidFill>
              </a:rPr>
              <a:t>)</a:t>
            </a:r>
            <a:endParaRPr lang="ru-RU" sz="1600" b="1" dirty="0">
              <a:solidFill>
                <a:schemeClr val="tx1"/>
              </a:solidFill>
            </a:endParaRPr>
          </a:p>
        </p:txBody>
      </p:sp>
      <p:sp>
        <p:nvSpPr>
          <p:cNvPr id="7" name="Скругленный прямоугольник 6"/>
          <p:cNvSpPr/>
          <p:nvPr/>
        </p:nvSpPr>
        <p:spPr>
          <a:xfrm>
            <a:off x="5868144" y="2204864"/>
            <a:ext cx="2952328" cy="280831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b="1" dirty="0">
                <a:solidFill>
                  <a:schemeClr val="tx1"/>
                </a:solidFill>
              </a:rPr>
              <a:t>Общая мысль этих наставлений </a:t>
            </a:r>
            <a:r>
              <a:rPr lang="ru-RU" b="1" dirty="0" smtClean="0">
                <a:solidFill>
                  <a:schemeClr val="tx1"/>
                </a:solidFill>
              </a:rPr>
              <a:t>– настоящие плоды </a:t>
            </a:r>
            <a:r>
              <a:rPr lang="ru-RU" b="1" dirty="0">
                <a:solidFill>
                  <a:schemeClr val="tx1"/>
                </a:solidFill>
              </a:rPr>
              <a:t>покаяния </a:t>
            </a:r>
            <a:r>
              <a:rPr lang="ru-RU" b="1" dirty="0" smtClean="0">
                <a:solidFill>
                  <a:schemeClr val="tx1"/>
                </a:solidFill>
              </a:rPr>
              <a:t>- </a:t>
            </a:r>
            <a:r>
              <a:rPr lang="ru-RU" b="1" dirty="0">
                <a:solidFill>
                  <a:schemeClr val="tx1"/>
                </a:solidFill>
              </a:rPr>
              <a:t>это не что-либо особенное, непосильное, а просто честное исполнение принятых на себя обязанностей.</a:t>
            </a:r>
          </a:p>
        </p:txBody>
      </p:sp>
    </p:spTree>
    <p:extLst>
      <p:ext uri="{BB962C8B-B14F-4D97-AF65-F5344CB8AC3E}">
        <p14:creationId xmlns:p14="http://schemas.microsoft.com/office/powerpoint/2010/main" val="1172974798"/>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42" presetClass="entr" presetSubtype="0" fill="hold" nodeType="withEffect">
                                  <p:stCondLst>
                                    <p:cond delay="0"/>
                                  </p:stCondLst>
                                  <p:childTnLst>
                                    <p:set>
                                      <p:cBhvr>
                                        <p:cTn id="9" dur="1" fill="hold">
                                          <p:stCondLst>
                                            <p:cond delay="0"/>
                                          </p:stCondLst>
                                        </p:cTn>
                                        <p:tgtEl>
                                          <p:spTgt spid="5123"/>
                                        </p:tgtEl>
                                        <p:attrNameLst>
                                          <p:attrName>style.visibility</p:attrName>
                                        </p:attrNameLst>
                                      </p:cBhvr>
                                      <p:to>
                                        <p:strVal val="visible"/>
                                      </p:to>
                                    </p:set>
                                    <p:animEffect transition="in" filter="fade">
                                      <p:cBhvr>
                                        <p:cTn id="10" dur="1500"/>
                                        <p:tgtEl>
                                          <p:spTgt spid="5123"/>
                                        </p:tgtEl>
                                      </p:cBhvr>
                                    </p:animEffect>
                                    <p:anim calcmode="lin" valueType="num">
                                      <p:cBhvr>
                                        <p:cTn id="11" dur="1500" fill="hold"/>
                                        <p:tgtEl>
                                          <p:spTgt spid="5123"/>
                                        </p:tgtEl>
                                        <p:attrNameLst>
                                          <p:attrName>ppt_x</p:attrName>
                                        </p:attrNameLst>
                                      </p:cBhvr>
                                      <p:tavLst>
                                        <p:tav tm="0">
                                          <p:val>
                                            <p:strVal val="#ppt_x"/>
                                          </p:val>
                                        </p:tav>
                                        <p:tav tm="100000">
                                          <p:val>
                                            <p:strVal val="#ppt_x"/>
                                          </p:val>
                                        </p:tav>
                                      </p:tavLst>
                                    </p:anim>
                                    <p:anim calcmode="lin" valueType="num">
                                      <p:cBhvr>
                                        <p:cTn id="12" dur="1500" fill="hold"/>
                                        <p:tgtEl>
                                          <p:spTgt spid="5123"/>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par>
                                <p:cTn id="18" presetID="10" presetClass="exit" presetSubtype="0" fill="hold" grpId="1" nodeType="withEffect">
                                  <p:stCondLst>
                                    <p:cond delay="0"/>
                                  </p:stCondLst>
                                  <p:childTnLst>
                                    <p:animEffect transition="out" filter="fade">
                                      <p:cBhvr>
                                        <p:cTn id="19" dur="500"/>
                                        <p:tgtEl>
                                          <p:spTgt spid="4"/>
                                        </p:tgtEl>
                                      </p:cBhvr>
                                    </p:animEffect>
                                    <p:set>
                                      <p:cBhvr>
                                        <p:cTn id="20" dur="1" fill="hold">
                                          <p:stCondLst>
                                            <p:cond delay="499"/>
                                          </p:stCondLst>
                                        </p:cTn>
                                        <p:tgtEl>
                                          <p:spTgt spid="4"/>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8" presetClass="entr" presetSubtype="16"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diamond(in)">
                                      <p:cBhvr>
                                        <p:cTn id="25" dur="1500"/>
                                        <p:tgtEl>
                                          <p:spTgt spid="6"/>
                                        </p:tgtEl>
                                      </p:cBhvr>
                                    </p:animEffect>
                                  </p:childTnLst>
                                </p:cTn>
                              </p:par>
                              <p:par>
                                <p:cTn id="26" presetID="35" presetClass="path" presetSubtype="0" accel="50000" decel="50000" fill="hold" nodeType="withEffect">
                                  <p:stCondLst>
                                    <p:cond delay="0"/>
                                  </p:stCondLst>
                                  <p:childTnLst>
                                    <p:animMotion origin="layout" path="M 0.10833 -0.00439 L -0.14167 -0.00439 " pathEditMode="relative" rAng="0" ptsTypes="AA">
                                      <p:cBhvr>
                                        <p:cTn id="27" dur="1500" fill="hold"/>
                                        <p:tgtEl>
                                          <p:spTgt spid="5123"/>
                                        </p:tgtEl>
                                        <p:attrNameLst>
                                          <p:attrName>ppt_x</p:attrName>
                                          <p:attrName>ppt_y</p:attrName>
                                        </p:attrNameLst>
                                      </p:cBhvr>
                                      <p:rCtr x="-12500" y="0"/>
                                    </p:animMotion>
                                  </p:childTnLst>
                                </p:cTn>
                              </p:par>
                            </p:childTnLst>
                          </p:cTn>
                        </p:par>
                      </p:childTnLst>
                    </p:cTn>
                  </p:par>
                  <p:par>
                    <p:cTn id="28" fill="hold">
                      <p:stCondLst>
                        <p:cond delay="indefinite"/>
                      </p:stCondLst>
                      <p:childTnLst>
                        <p:par>
                          <p:cTn id="29" fill="hold">
                            <p:stCondLst>
                              <p:cond delay="0"/>
                            </p:stCondLst>
                            <p:childTnLst>
                              <p:par>
                                <p:cTn id="30" presetID="2" presetClass="entr" presetSubtype="6"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fill="hold"/>
                                        <p:tgtEl>
                                          <p:spTgt spid="7"/>
                                        </p:tgtEl>
                                        <p:attrNameLst>
                                          <p:attrName>ppt_x</p:attrName>
                                        </p:attrNameLst>
                                      </p:cBhvr>
                                      <p:tavLst>
                                        <p:tav tm="0">
                                          <p:val>
                                            <p:strVal val="1+#ppt_w/2"/>
                                          </p:val>
                                        </p:tav>
                                        <p:tav tm="100000">
                                          <p:val>
                                            <p:strVal val="#ppt_x"/>
                                          </p:val>
                                        </p:tav>
                                      </p:tavLst>
                                    </p:anim>
                                    <p:anim calcmode="lin" valueType="num">
                                      <p:cBhvr additive="base">
                                        <p:cTn id="33" dur="500" fill="hold"/>
                                        <p:tgtEl>
                                          <p:spTgt spid="7"/>
                                        </p:tgtEl>
                                        <p:attrNameLst>
                                          <p:attrName>ppt_y</p:attrName>
                                        </p:attrNameLst>
                                      </p:cBhvr>
                                      <p:tavLst>
                                        <p:tav tm="0">
                                          <p:val>
                                            <p:strVal val="1+#ppt_h/2"/>
                                          </p:val>
                                        </p:tav>
                                        <p:tav tm="100000">
                                          <p:val>
                                            <p:strVal val="#ppt_y"/>
                                          </p:val>
                                        </p:tav>
                                      </p:tavLst>
                                    </p:anim>
                                  </p:childTnLst>
                                </p:cTn>
                              </p:par>
                              <p:par>
                                <p:cTn id="34" presetID="22" presetClass="exit" presetSubtype="4" fill="hold" grpId="1" nodeType="withEffect">
                                  <p:stCondLst>
                                    <p:cond delay="0"/>
                                  </p:stCondLst>
                                  <p:childTnLst>
                                    <p:animEffect transition="out" filter="wipe(down)">
                                      <p:cBhvr>
                                        <p:cTn id="35" dur="500"/>
                                        <p:tgtEl>
                                          <p:spTgt spid="6"/>
                                        </p:tgtEl>
                                      </p:cBhvr>
                                    </p:animEffect>
                                    <p:set>
                                      <p:cBhvr>
                                        <p:cTn id="36"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4" grpId="1" animBg="1"/>
      <p:bldP spid="6" grpId="0" animBg="1"/>
      <p:bldP spid="6" grpId="1"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endParaRPr lang="ru-RU"/>
          </a:p>
        </p:txBody>
      </p:sp>
      <p:sp>
        <p:nvSpPr>
          <p:cNvPr id="4" name="Скругленный прямоугольник 3"/>
          <p:cNvSpPr/>
          <p:nvPr/>
        </p:nvSpPr>
        <p:spPr>
          <a:xfrm>
            <a:off x="755576" y="188640"/>
            <a:ext cx="7704856" cy="576064"/>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a:solidFill>
                  <a:schemeClr val="tx1"/>
                </a:solidFill>
              </a:rPr>
              <a:t>Свидетельство Иоанна о Христе </a:t>
            </a:r>
          </a:p>
        </p:txBody>
      </p:sp>
      <p:pic>
        <p:nvPicPr>
          <p:cNvPr id="8194" name="Picture 2" descr="I:\лекции по Н. З\фото\Иванов Явление Христа народу.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908721"/>
            <a:ext cx="8289450" cy="594185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7578049"/>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8400"/>
            <a:ext cx="9144000" cy="612288"/>
          </a:xfrm>
        </p:spPr>
        <p:style>
          <a:lnRef idx="1">
            <a:schemeClr val="dk1"/>
          </a:lnRef>
          <a:fillRef idx="2">
            <a:schemeClr val="dk1"/>
          </a:fillRef>
          <a:effectRef idx="1">
            <a:schemeClr val="dk1"/>
          </a:effectRef>
          <a:fontRef idx="minor">
            <a:schemeClr val="dk1"/>
          </a:fontRef>
        </p:style>
        <p:txBody>
          <a:bodyPr>
            <a:normAutofit/>
          </a:bodyPr>
          <a:lstStyle/>
          <a:p>
            <a:r>
              <a:rPr lang="ru-RU" sz="2400" b="1" dirty="0" smtClean="0"/>
              <a:t>Свидетельство </a:t>
            </a:r>
            <a:r>
              <a:rPr lang="ru-RU" sz="2400" b="1" dirty="0" smtClean="0"/>
              <a:t>Иоанна о </a:t>
            </a:r>
            <a:r>
              <a:rPr lang="ru-RU" sz="2400" b="1" dirty="0" smtClean="0"/>
              <a:t>Христе </a:t>
            </a:r>
            <a:endParaRPr lang="ru-RU" sz="2400" b="1" dirty="0"/>
          </a:p>
        </p:txBody>
      </p:sp>
      <p:sp>
        <p:nvSpPr>
          <p:cNvPr id="3" name="Объект 2"/>
          <p:cNvSpPr>
            <a:spLocks noGrp="1"/>
          </p:cNvSpPr>
          <p:nvPr>
            <p:ph idx="1"/>
          </p:nvPr>
        </p:nvSpPr>
        <p:spPr>
          <a:xfrm>
            <a:off x="0" y="620688"/>
            <a:ext cx="9144000" cy="6237312"/>
          </a:xfrm>
        </p:spPr>
        <p:txBody>
          <a:bodyPr lIns="360000" tIns="180000" rIns="180000" bIns="180000">
            <a:normAutofit fontScale="77500" lnSpcReduction="20000"/>
          </a:bodyPr>
          <a:lstStyle/>
          <a:p>
            <a:endParaRPr lang="ru-RU" dirty="0" smtClean="0"/>
          </a:p>
          <a:p>
            <a:pPr marL="0" indent="0">
              <a:buNone/>
            </a:pPr>
            <a:r>
              <a:rPr lang="ru-RU" b="1" dirty="0" smtClean="0"/>
              <a:t>29. На </a:t>
            </a:r>
            <a:r>
              <a:rPr lang="ru-RU" b="1" dirty="0"/>
              <a:t>другой день видит Иоанн идущего к нему Иисуса и говорит: вот Агнец Божий, Который берет [на Себя] грех мира. </a:t>
            </a:r>
            <a:endParaRPr lang="ru-RU" b="1" dirty="0" smtClean="0"/>
          </a:p>
          <a:p>
            <a:pPr marL="0" indent="0">
              <a:buNone/>
            </a:pPr>
            <a:r>
              <a:rPr lang="ru-RU" b="1" dirty="0" smtClean="0"/>
              <a:t>30. </a:t>
            </a:r>
            <a:r>
              <a:rPr lang="ru-RU" b="1" dirty="0"/>
              <a:t>Сей есть, о Котором я сказал: за мною идет Муж, Который стал впереди меня, потому что Он был прежде меня. </a:t>
            </a:r>
            <a:endParaRPr lang="ru-RU" b="1" dirty="0" smtClean="0"/>
          </a:p>
          <a:p>
            <a:pPr marL="0" indent="0">
              <a:buNone/>
            </a:pPr>
            <a:r>
              <a:rPr lang="ru-RU" b="1" dirty="0" smtClean="0"/>
              <a:t>31. </a:t>
            </a:r>
            <a:r>
              <a:rPr lang="ru-RU" b="1" dirty="0"/>
              <a:t>Я не знал Его; но для того пришел крестить в воде, чтобы Он явлен был Израилю. </a:t>
            </a:r>
            <a:endParaRPr lang="ru-RU" b="1" dirty="0" smtClean="0"/>
          </a:p>
          <a:p>
            <a:pPr marL="0" indent="0">
              <a:buNone/>
            </a:pPr>
            <a:r>
              <a:rPr lang="ru-RU" b="1" dirty="0" smtClean="0"/>
              <a:t>32. </a:t>
            </a:r>
            <a:r>
              <a:rPr lang="ru-RU" b="1" dirty="0"/>
              <a:t>И свидетельствовал Иоанн, говоря: я видел Духа, сходящего с неба, как голубя, и пребывающего на Нем. </a:t>
            </a:r>
            <a:endParaRPr lang="ru-RU" b="1" dirty="0" smtClean="0"/>
          </a:p>
          <a:p>
            <a:pPr marL="0" indent="0">
              <a:buNone/>
            </a:pPr>
            <a:r>
              <a:rPr lang="ru-RU" b="1" dirty="0" smtClean="0"/>
              <a:t>33. </a:t>
            </a:r>
            <a:r>
              <a:rPr lang="ru-RU" b="1" dirty="0"/>
              <a:t>Я не знал Его; но Пославший меня крестить в воде сказал мне: на Кого увидишь Духа сходящего и пребывающего на Нем, Тот есть крестящий Духом Святым. </a:t>
            </a:r>
            <a:endParaRPr lang="ru-RU" b="1" dirty="0" smtClean="0"/>
          </a:p>
          <a:p>
            <a:pPr marL="0" indent="0">
              <a:buNone/>
            </a:pPr>
            <a:r>
              <a:rPr lang="ru-RU" b="1" dirty="0" smtClean="0"/>
              <a:t>34. </a:t>
            </a:r>
            <a:r>
              <a:rPr lang="ru-RU" b="1" dirty="0"/>
              <a:t>И я видел и засвидетельствовал, что Сей есть Сын Божий. </a:t>
            </a:r>
            <a:endParaRPr lang="ru-RU" b="1" dirty="0" smtClean="0"/>
          </a:p>
          <a:p>
            <a:pPr marL="0" indent="0">
              <a:buNone/>
            </a:pPr>
            <a:r>
              <a:rPr lang="ru-RU" b="1" dirty="0" smtClean="0"/>
              <a:t>35 </a:t>
            </a:r>
            <a:r>
              <a:rPr lang="ru-RU" b="1" dirty="0"/>
              <a:t>На другой день опять стоял Иоанн и двое из учеников его. </a:t>
            </a:r>
            <a:endParaRPr lang="ru-RU" b="1" dirty="0" smtClean="0"/>
          </a:p>
          <a:p>
            <a:pPr marL="0" indent="0">
              <a:buNone/>
            </a:pPr>
            <a:r>
              <a:rPr lang="ru-RU" b="1" dirty="0" smtClean="0"/>
              <a:t>36 </a:t>
            </a:r>
            <a:r>
              <a:rPr lang="ru-RU" b="1" dirty="0"/>
              <a:t>И, увидев идущего Иисуса, сказал: вот Агнец Божий. </a:t>
            </a:r>
          </a:p>
        </p:txBody>
      </p:sp>
    </p:spTree>
    <p:extLst>
      <p:ext uri="{BB962C8B-B14F-4D97-AF65-F5344CB8AC3E}">
        <p14:creationId xmlns:p14="http://schemas.microsoft.com/office/powerpoint/2010/main" val="1663945327"/>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9218" name="Picture 2" descr="I:\лекции по Н. З\5\Ioann_Predtecha_1780g._Rus_Museum_of_Russian_Icons_in_Clinton_Massachusett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34678" y="0"/>
            <a:ext cx="5285594" cy="6958360"/>
          </a:xfrm>
          <a:prstGeom prst="rect">
            <a:avLst/>
          </a:prstGeom>
          <a:noFill/>
          <a:extLst>
            <a:ext uri="{909E8E84-426E-40DD-AFC4-6F175D3DCCD1}">
              <a14:hiddenFill xmlns:a14="http://schemas.microsoft.com/office/drawing/2010/main">
                <a:solidFill>
                  <a:srgbClr val="FFFFFF"/>
                </a:solidFill>
              </a14:hiddenFill>
            </a:ext>
          </a:extLst>
        </p:spPr>
      </p:pic>
      <p:sp>
        <p:nvSpPr>
          <p:cNvPr id="4" name="Объект 3"/>
          <p:cNvSpPr>
            <a:spLocks noGrp="1"/>
          </p:cNvSpPr>
          <p:nvPr>
            <p:ph idx="1"/>
          </p:nvPr>
        </p:nvSpPr>
        <p:spPr>
          <a:xfrm>
            <a:off x="6012160" y="1052737"/>
            <a:ext cx="2952328" cy="2304256"/>
          </a:xfrm>
          <a:prstGeom prst="roundRect">
            <a:avLst/>
          </a:prstGeom>
          <a:solidFill>
            <a:schemeClr val="bg2">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indent="0" algn="ctr">
              <a:buNone/>
            </a:pPr>
            <a:r>
              <a:rPr lang="ru-RU" sz="1600" b="1" dirty="0" err="1" smtClean="0">
                <a:solidFill>
                  <a:schemeClr val="tx1"/>
                </a:solidFill>
              </a:rPr>
              <a:t>Зигабен</a:t>
            </a:r>
            <a:r>
              <a:rPr lang="ru-RU" sz="1600" b="1" dirty="0" smtClean="0">
                <a:solidFill>
                  <a:schemeClr val="tx1"/>
                </a:solidFill>
              </a:rPr>
              <a:t>: «</a:t>
            </a:r>
            <a:r>
              <a:rPr lang="ru-RU" sz="1600" b="1" i="1" dirty="0" smtClean="0">
                <a:solidFill>
                  <a:schemeClr val="tx1"/>
                </a:solidFill>
              </a:rPr>
              <a:t>Вот </a:t>
            </a:r>
            <a:r>
              <a:rPr lang="ru-RU" sz="1600" b="1" i="1" dirty="0">
                <a:solidFill>
                  <a:schemeClr val="tx1"/>
                </a:solidFill>
              </a:rPr>
              <a:t>Агнец, </a:t>
            </a:r>
            <a:r>
              <a:rPr lang="ru-RU" sz="1600" b="1" i="1" dirty="0" err="1">
                <a:solidFill>
                  <a:schemeClr val="tx1"/>
                </a:solidFill>
              </a:rPr>
              <a:t>прообразованный</a:t>
            </a:r>
            <a:r>
              <a:rPr lang="ru-RU" sz="1600" b="1" i="1" dirty="0">
                <a:solidFill>
                  <a:schemeClr val="tx1"/>
                </a:solidFill>
              </a:rPr>
              <a:t> в законе и возвещенный Исаией…Он был послан Богом на заклание для спасения людей</a:t>
            </a:r>
            <a:r>
              <a:rPr lang="ru-RU" sz="1600" b="1" dirty="0">
                <a:solidFill>
                  <a:schemeClr val="tx1"/>
                </a:solidFill>
              </a:rPr>
              <a:t>». </a:t>
            </a:r>
          </a:p>
        </p:txBody>
      </p:sp>
      <p:sp>
        <p:nvSpPr>
          <p:cNvPr id="5" name="Скругленный прямоугольник 4"/>
          <p:cNvSpPr/>
          <p:nvPr/>
        </p:nvSpPr>
        <p:spPr>
          <a:xfrm>
            <a:off x="611560" y="260648"/>
            <a:ext cx="7704856" cy="576064"/>
          </a:xfrm>
          <a:prstGeom prst="round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solidFill>
                  <a:schemeClr val="tx1"/>
                </a:solidFill>
              </a:rPr>
              <a:t>«Вот, Агнец Божий…»</a:t>
            </a:r>
            <a:endParaRPr lang="ru-RU" sz="2800" b="1" dirty="0">
              <a:solidFill>
                <a:schemeClr val="tx1"/>
              </a:solidFill>
            </a:endParaRPr>
          </a:p>
        </p:txBody>
      </p:sp>
      <p:sp>
        <p:nvSpPr>
          <p:cNvPr id="6" name="Скругленный прямоугольник 5"/>
          <p:cNvSpPr/>
          <p:nvPr/>
        </p:nvSpPr>
        <p:spPr>
          <a:xfrm>
            <a:off x="6084168" y="3573016"/>
            <a:ext cx="2952328" cy="2664296"/>
          </a:xfrm>
          <a:prstGeom prst="roundRect">
            <a:avLst/>
          </a:prstGeom>
          <a:solidFill>
            <a:schemeClr val="bg2">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ru-RU" sz="1600" b="1" dirty="0" err="1" smtClean="0">
                <a:solidFill>
                  <a:schemeClr val="tx1"/>
                </a:solidFill>
              </a:rPr>
              <a:t>Зигабен</a:t>
            </a:r>
            <a:r>
              <a:rPr lang="ru-RU" sz="1600" b="1" dirty="0" smtClean="0">
                <a:solidFill>
                  <a:schemeClr val="tx1"/>
                </a:solidFill>
              </a:rPr>
              <a:t>: «</a:t>
            </a:r>
            <a:r>
              <a:rPr lang="ru-RU" sz="1600" b="1" i="1" dirty="0" err="1" smtClean="0">
                <a:solidFill>
                  <a:schemeClr val="tx1"/>
                </a:solidFill>
              </a:rPr>
              <a:t>Заколаемый</a:t>
            </a:r>
            <a:r>
              <a:rPr lang="ru-RU" sz="1600" b="1" i="1" dirty="0" smtClean="0">
                <a:solidFill>
                  <a:schemeClr val="tx1"/>
                </a:solidFill>
              </a:rPr>
              <a:t> </a:t>
            </a:r>
            <a:r>
              <a:rPr lang="ru-RU" sz="1600" b="1" i="1" dirty="0">
                <a:solidFill>
                  <a:schemeClr val="tx1"/>
                </a:solidFill>
              </a:rPr>
              <a:t>агнец законный уничтожал грехи одного народа израильского, как тень, предначертание и прообраз истины, а закланный Агнец Божий уничтожает грехи всего мира и очищает всех живущих в мире, как </a:t>
            </a:r>
            <a:r>
              <a:rPr lang="ru-RU" sz="1600" b="1" i="1" dirty="0" smtClean="0">
                <a:solidFill>
                  <a:schemeClr val="tx1"/>
                </a:solidFill>
              </a:rPr>
              <a:t>истина</a:t>
            </a:r>
            <a:r>
              <a:rPr lang="ru-RU" sz="1600" b="1" dirty="0" smtClean="0">
                <a:solidFill>
                  <a:schemeClr val="tx1"/>
                </a:solidFill>
              </a:rPr>
              <a:t>».</a:t>
            </a:r>
            <a:endParaRPr lang="ru-RU" sz="1600" b="1" dirty="0">
              <a:solidFill>
                <a:schemeClr val="tx1"/>
              </a:solidFill>
            </a:endParaRPr>
          </a:p>
        </p:txBody>
      </p:sp>
    </p:spTree>
    <p:extLst>
      <p:ext uri="{BB962C8B-B14F-4D97-AF65-F5344CB8AC3E}">
        <p14:creationId xmlns:p14="http://schemas.microsoft.com/office/powerpoint/2010/main" val="3726686943"/>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9218"/>
                                        </p:tgtEl>
                                        <p:attrNameLst>
                                          <p:attrName>style.visibility</p:attrName>
                                        </p:attrNameLst>
                                      </p:cBhvr>
                                      <p:to>
                                        <p:strVal val="visible"/>
                                      </p:to>
                                    </p:set>
                                    <p:animEffect transition="in" filter="wipe(down)">
                                      <p:cBhvr>
                                        <p:cTn id="10" dur="500"/>
                                        <p:tgtEl>
                                          <p:spTgt spid="9218"/>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3"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1+#ppt_w/2"/>
                                          </p:val>
                                        </p:tav>
                                        <p:tav tm="100000">
                                          <p:val>
                                            <p:strVal val="#ppt_x"/>
                                          </p:val>
                                        </p:tav>
                                      </p:tavLst>
                                    </p:anim>
                                    <p:anim calcmode="lin" valueType="num">
                                      <p:cBhvr additive="base">
                                        <p:cTn id="16" dur="500" fill="hold"/>
                                        <p:tgtEl>
                                          <p:spTgt spid="4"/>
                                        </p:tgtEl>
                                        <p:attrNameLst>
                                          <p:attrName>ppt_y</p:attrName>
                                        </p:attrNameLst>
                                      </p:cBhvr>
                                      <p:tavLst>
                                        <p:tav tm="0">
                                          <p:val>
                                            <p:strVal val="0-#ppt_h/2"/>
                                          </p:val>
                                        </p:tav>
                                        <p:tav tm="100000">
                                          <p:val>
                                            <p:strVal val="#ppt_y"/>
                                          </p:val>
                                        </p:tav>
                                      </p:tavLst>
                                    </p:anim>
                                  </p:childTnLst>
                                </p:cTn>
                              </p:par>
                              <p:par>
                                <p:cTn id="17" presetID="35" presetClass="path" presetSubtype="0" accel="50000" decel="50000" fill="hold" nodeType="withEffect">
                                  <p:stCondLst>
                                    <p:cond delay="0"/>
                                  </p:stCondLst>
                                  <p:childTnLst>
                                    <p:animMotion origin="layout" path="M 0.1059 0.00323 L -0.1441 0.00323 " pathEditMode="relative" rAng="0" ptsTypes="AA">
                                      <p:cBhvr>
                                        <p:cTn id="18" dur="1000" fill="hold"/>
                                        <p:tgtEl>
                                          <p:spTgt spid="9218"/>
                                        </p:tgtEl>
                                        <p:attrNameLst>
                                          <p:attrName>ppt_x</p:attrName>
                                          <p:attrName>ppt_y</p:attrName>
                                        </p:attrNameLst>
                                      </p:cBhvr>
                                      <p:rCtr x="-12500" y="0"/>
                                    </p:animMotion>
                                  </p:childTnLst>
                                </p:cTn>
                              </p:par>
                            </p:childTnLst>
                          </p:cTn>
                        </p:par>
                      </p:childTnLst>
                    </p:cTn>
                  </p:par>
                  <p:par>
                    <p:cTn id="19" fill="hold">
                      <p:stCondLst>
                        <p:cond delay="indefinite"/>
                      </p:stCondLst>
                      <p:childTnLst>
                        <p:par>
                          <p:cTn id="20" fill="hold">
                            <p:stCondLst>
                              <p:cond delay="0"/>
                            </p:stCondLst>
                            <p:childTnLst>
                              <p:par>
                                <p:cTn id="21" presetID="2" presetClass="entr" presetSubtype="6"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1+#ppt_w/2"/>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Скругленный прямоугольник 3"/>
          <p:cNvSpPr/>
          <p:nvPr/>
        </p:nvSpPr>
        <p:spPr>
          <a:xfrm>
            <a:off x="755576" y="332656"/>
            <a:ext cx="7632848" cy="1008112"/>
          </a:xfrm>
          <a:prstGeom prst="roundRect">
            <a:avLst/>
          </a:prstGeom>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r>
              <a:rPr lang="ru-RU" sz="3200" b="1" dirty="0" smtClean="0">
                <a:solidFill>
                  <a:schemeClr val="tx1"/>
                </a:solidFill>
              </a:rPr>
              <a:t>Домашнее задание</a:t>
            </a:r>
            <a:endParaRPr lang="ru-RU" sz="3200" b="1" dirty="0">
              <a:solidFill>
                <a:schemeClr val="tx1"/>
              </a:solidFill>
            </a:endParaRPr>
          </a:p>
        </p:txBody>
      </p:sp>
      <p:sp>
        <p:nvSpPr>
          <p:cNvPr id="5" name="Прямоугольник 4"/>
          <p:cNvSpPr/>
          <p:nvPr/>
        </p:nvSpPr>
        <p:spPr>
          <a:xfrm>
            <a:off x="251520" y="2186478"/>
            <a:ext cx="8568952" cy="2466658"/>
          </a:xfrm>
          <a:prstGeom prst="rect">
            <a:avLst/>
          </a:prstGeom>
        </p:spPr>
        <p:style>
          <a:lnRef idx="2">
            <a:schemeClr val="accent1">
              <a:shade val="50000"/>
            </a:schemeClr>
          </a:lnRef>
          <a:fillRef idx="1002">
            <a:schemeClr val="lt2"/>
          </a:fillRef>
          <a:effectRef idx="0">
            <a:schemeClr val="accent1"/>
          </a:effectRef>
          <a:fontRef idx="minor">
            <a:schemeClr val="lt1"/>
          </a:fontRef>
        </p:style>
        <p:txBody>
          <a:bodyPr rtlCol="0" anchor="ctr"/>
          <a:lstStyle/>
          <a:p>
            <a:r>
              <a:rPr lang="ru-RU" sz="2000" b="1" dirty="0">
                <a:solidFill>
                  <a:schemeClr val="tx1"/>
                </a:solidFill>
              </a:rPr>
              <a:t>Богоявление и Крещение Господне (Мф. 3, 12-17; </a:t>
            </a:r>
            <a:r>
              <a:rPr lang="ru-RU" sz="2000" b="1" dirty="0" err="1">
                <a:solidFill>
                  <a:schemeClr val="tx1"/>
                </a:solidFill>
              </a:rPr>
              <a:t>Мк</a:t>
            </a:r>
            <a:r>
              <a:rPr lang="ru-RU" sz="2000" b="1" dirty="0">
                <a:solidFill>
                  <a:schemeClr val="tx1"/>
                </a:solidFill>
              </a:rPr>
              <a:t>. 1, 9-11; </a:t>
            </a:r>
            <a:r>
              <a:rPr lang="ru-RU" sz="2000" b="1" dirty="0" err="1">
                <a:solidFill>
                  <a:schemeClr val="tx1"/>
                </a:solidFill>
              </a:rPr>
              <a:t>Лк</a:t>
            </a:r>
            <a:r>
              <a:rPr lang="ru-RU" sz="2000" b="1" dirty="0">
                <a:solidFill>
                  <a:schemeClr val="tx1"/>
                </a:solidFill>
              </a:rPr>
              <a:t>. 3. 21-22</a:t>
            </a:r>
            <a:r>
              <a:rPr lang="ru-RU" sz="2000" b="1" dirty="0" smtClean="0">
                <a:solidFill>
                  <a:schemeClr val="tx1"/>
                </a:solidFill>
              </a:rPr>
              <a:t>).</a:t>
            </a:r>
          </a:p>
          <a:p>
            <a:endParaRPr lang="ru-RU" sz="2000" b="1" dirty="0" smtClean="0">
              <a:solidFill>
                <a:schemeClr val="tx1"/>
              </a:solidFill>
            </a:endParaRPr>
          </a:p>
          <a:p>
            <a:r>
              <a:rPr lang="ru-RU" sz="2000" b="1" dirty="0" smtClean="0">
                <a:solidFill>
                  <a:schemeClr val="tx1"/>
                </a:solidFill>
              </a:rPr>
              <a:t>Искушение </a:t>
            </a:r>
            <a:r>
              <a:rPr lang="ru-RU" sz="2000" b="1" dirty="0">
                <a:solidFill>
                  <a:schemeClr val="tx1"/>
                </a:solidFill>
              </a:rPr>
              <a:t>Господа в пустыне (Мф. 4, 1-11; </a:t>
            </a:r>
            <a:r>
              <a:rPr lang="ru-RU" sz="2000" b="1" dirty="0" err="1">
                <a:solidFill>
                  <a:schemeClr val="tx1"/>
                </a:solidFill>
              </a:rPr>
              <a:t>Мк</a:t>
            </a:r>
            <a:r>
              <a:rPr lang="ru-RU" sz="2000" b="1" dirty="0">
                <a:solidFill>
                  <a:schemeClr val="tx1"/>
                </a:solidFill>
              </a:rPr>
              <a:t>. 1, 12-13; </a:t>
            </a:r>
            <a:r>
              <a:rPr lang="ru-RU" sz="2000" b="1" dirty="0" err="1">
                <a:solidFill>
                  <a:schemeClr val="tx1"/>
                </a:solidFill>
              </a:rPr>
              <a:t>Лк</a:t>
            </a:r>
            <a:r>
              <a:rPr lang="ru-RU" sz="2000" b="1" dirty="0">
                <a:solidFill>
                  <a:schemeClr val="tx1"/>
                </a:solidFill>
              </a:rPr>
              <a:t>. 4, 1-13).</a:t>
            </a:r>
            <a:endParaRPr lang="ru-RU" sz="2000" b="1" dirty="0">
              <a:solidFill>
                <a:schemeClr val="tx1"/>
              </a:solidFill>
            </a:endParaRPr>
          </a:p>
        </p:txBody>
      </p:sp>
    </p:spTree>
    <p:extLst>
      <p:ext uri="{BB962C8B-B14F-4D97-AF65-F5344CB8AC3E}">
        <p14:creationId xmlns:p14="http://schemas.microsoft.com/office/powerpoint/2010/main" val="4130544657"/>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44000" cy="6858000"/>
          </a:xfrm>
        </p:spPr>
        <p:style>
          <a:lnRef idx="0">
            <a:scrgbClr r="0" g="0" b="0"/>
          </a:lnRef>
          <a:fillRef idx="1003">
            <a:schemeClr val="lt2"/>
          </a:fillRef>
          <a:effectRef idx="0">
            <a:scrgbClr r="0" g="0" b="0"/>
          </a:effectRef>
          <a:fontRef idx="major"/>
        </p:style>
        <p:txBody>
          <a:bodyPr/>
          <a:lstStyle/>
          <a:p>
            <a:endParaRPr lang="ru-RU" dirty="0"/>
          </a:p>
        </p:txBody>
      </p:sp>
      <p:sp>
        <p:nvSpPr>
          <p:cNvPr id="4" name="Скругленный прямоугольник 3"/>
          <p:cNvSpPr/>
          <p:nvPr/>
        </p:nvSpPr>
        <p:spPr>
          <a:xfrm>
            <a:off x="323528" y="188640"/>
            <a:ext cx="8496944" cy="1584176"/>
          </a:xfrm>
          <a:prstGeom prst="roundRect">
            <a:avLst/>
          </a:prstGeom>
        </p:spPr>
        <p:style>
          <a:lnRef idx="2">
            <a:schemeClr val="accent1">
              <a:shade val="50000"/>
            </a:schemeClr>
          </a:lnRef>
          <a:fillRef idx="1002">
            <a:schemeClr val="lt1"/>
          </a:fillRef>
          <a:effectRef idx="0">
            <a:schemeClr val="accent1"/>
          </a:effectRef>
          <a:fontRef idx="minor">
            <a:schemeClr val="lt1"/>
          </a:fontRef>
        </p:style>
        <p:txBody>
          <a:bodyPr lIns="0" rIns="0" rtlCol="0" anchor="ctr"/>
          <a:lstStyle/>
          <a:p>
            <a:pPr algn="ctr"/>
            <a:r>
              <a:rPr lang="ru-RU" sz="2000" b="1" dirty="0">
                <a:solidFill>
                  <a:schemeClr val="tx1"/>
                </a:solidFill>
              </a:rPr>
              <a:t>Святой </a:t>
            </a:r>
            <a:r>
              <a:rPr lang="ru-RU" sz="2000" b="1" dirty="0" err="1">
                <a:solidFill>
                  <a:schemeClr val="tx1"/>
                </a:solidFill>
              </a:rPr>
              <a:t>Захария</a:t>
            </a:r>
            <a:r>
              <a:rPr lang="ru-RU" sz="2000" b="1" dirty="0">
                <a:solidFill>
                  <a:schemeClr val="tx1"/>
                </a:solidFill>
              </a:rPr>
              <a:t> как священник находился в Иерусалиме и исполнял свое священническое служение в храме. Ирод послал к нему воинов с приказанием открыть местопребывание младенца </a:t>
            </a:r>
            <a:r>
              <a:rPr lang="ru-RU" sz="2000" b="1" dirty="0" smtClean="0">
                <a:solidFill>
                  <a:schemeClr val="tx1"/>
                </a:solidFill>
              </a:rPr>
              <a:t>Иоанна. </a:t>
            </a:r>
            <a:r>
              <a:rPr lang="ru-RU" sz="2000" b="1" dirty="0" err="1">
                <a:solidFill>
                  <a:schemeClr val="tx1"/>
                </a:solidFill>
              </a:rPr>
              <a:t>Захария</a:t>
            </a:r>
            <a:r>
              <a:rPr lang="ru-RU" sz="2000" b="1" dirty="0">
                <a:solidFill>
                  <a:schemeClr val="tx1"/>
                </a:solidFill>
              </a:rPr>
              <a:t> </a:t>
            </a:r>
            <a:r>
              <a:rPr lang="ru-RU" sz="2000" b="1" dirty="0" smtClean="0">
                <a:solidFill>
                  <a:schemeClr val="tx1"/>
                </a:solidFill>
              </a:rPr>
              <a:t>отказался  </a:t>
            </a:r>
            <a:r>
              <a:rPr lang="ru-RU" sz="2000" b="1" dirty="0">
                <a:solidFill>
                  <a:schemeClr val="tx1"/>
                </a:solidFill>
              </a:rPr>
              <a:t>и был убит прямо в </a:t>
            </a:r>
            <a:r>
              <a:rPr lang="ru-RU" sz="2000" b="1" dirty="0" smtClean="0">
                <a:solidFill>
                  <a:schemeClr val="tx1"/>
                </a:solidFill>
              </a:rPr>
              <a:t>храме – «между жертвенником и алтарем» как говорит Сам Спаситель.</a:t>
            </a:r>
            <a:endParaRPr lang="ru-RU" sz="2000" b="1" dirty="0">
              <a:solidFill>
                <a:schemeClr val="tx1"/>
              </a:solidFill>
            </a:endParaRPr>
          </a:p>
        </p:txBody>
      </p:sp>
      <p:pic>
        <p:nvPicPr>
          <p:cNvPr id="1026" name="Picture 2" descr="E:\лекции по Н. З\Убиение прав. Захарии..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896017"/>
            <a:ext cx="7128792" cy="4845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9508781"/>
      </p:ext>
    </p:extLst>
  </p:cSld>
  <p:clrMapOvr>
    <a:masterClrMapping/>
  </p:clrMapOvr>
  <mc:AlternateContent xmlns:mc="http://schemas.openxmlformats.org/markup-compatibility/2006">
    <mc:Choice xmlns:p14="http://schemas.microsoft.com/office/powerpoint/2010/main" Requires="p14">
      <p:transition spd="slow" p14:dur="1250">
        <p14:ripple/>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44000" cy="6858000"/>
          </a:xfrm>
          <a:blipFill>
            <a:blip r:embed="rId2"/>
            <a:tile tx="0" ty="0" sx="100000" sy="100000" flip="none" algn="tl"/>
          </a:blipFill>
        </p:spPr>
        <p:txBody>
          <a:bodyPr/>
          <a:lstStyle/>
          <a:p>
            <a:endParaRPr lang="ru-RU" dirty="0"/>
          </a:p>
        </p:txBody>
      </p:sp>
      <p:pic>
        <p:nvPicPr>
          <p:cNvPr id="3074" name="Picture 2" descr="I:\лекции по Н. З\5\9 ангел приводит отрока Иоанна в пустыню.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696" y="-659303"/>
            <a:ext cx="5472608" cy="749672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4" name="Скругленный прямоугольник 3"/>
          <p:cNvSpPr/>
          <p:nvPr/>
        </p:nvSpPr>
        <p:spPr>
          <a:xfrm>
            <a:off x="395536" y="188640"/>
            <a:ext cx="8136904" cy="936104"/>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a:solidFill>
                  <a:schemeClr val="tx1"/>
                </a:solidFill>
              </a:rPr>
              <a:t>Праведная </a:t>
            </a:r>
            <a:r>
              <a:rPr lang="ru-RU" sz="2000" b="1" dirty="0" err="1">
                <a:solidFill>
                  <a:schemeClr val="tx1"/>
                </a:solidFill>
              </a:rPr>
              <a:t>Елисавета</a:t>
            </a:r>
            <a:r>
              <a:rPr lang="ru-RU" sz="2000" b="1" dirty="0">
                <a:solidFill>
                  <a:schemeClr val="tx1"/>
                </a:solidFill>
              </a:rPr>
              <a:t> </a:t>
            </a:r>
            <a:r>
              <a:rPr lang="ru-RU" sz="2000" b="1" dirty="0" smtClean="0">
                <a:solidFill>
                  <a:schemeClr val="tx1"/>
                </a:solidFill>
              </a:rPr>
              <a:t>жила с </a:t>
            </a:r>
            <a:r>
              <a:rPr lang="ru-RU" sz="2000" b="1" dirty="0">
                <a:solidFill>
                  <a:schemeClr val="tx1"/>
                </a:solidFill>
              </a:rPr>
              <a:t>сыном </a:t>
            </a:r>
            <a:r>
              <a:rPr lang="ru-RU" sz="2000" b="1" dirty="0" smtClean="0">
                <a:solidFill>
                  <a:schemeClr val="tx1"/>
                </a:solidFill>
              </a:rPr>
              <a:t>в пустыне </a:t>
            </a:r>
            <a:r>
              <a:rPr lang="ru-RU" sz="2000" b="1" dirty="0">
                <a:solidFill>
                  <a:schemeClr val="tx1"/>
                </a:solidFill>
              </a:rPr>
              <a:t>и там умерла. Отрок Иоанн, охраняемый Ангелом, находился в пустыне до того времени, как вышел на проповедь</a:t>
            </a:r>
          </a:p>
        </p:txBody>
      </p:sp>
    </p:spTree>
    <p:extLst>
      <p:ext uri="{BB962C8B-B14F-4D97-AF65-F5344CB8AC3E}">
        <p14:creationId xmlns:p14="http://schemas.microsoft.com/office/powerpoint/2010/main" val="4078970846"/>
      </p:ext>
    </p:extLst>
  </p:cSld>
  <p:clrMapOvr>
    <a:masterClrMapping/>
  </p:clrMapOvr>
  <mc:AlternateContent xmlns:mc="http://schemas.openxmlformats.org/markup-compatibility/2006">
    <mc:Choice xmlns:p14="http://schemas.microsoft.com/office/powerpoint/2010/main" Requires="p14">
      <p:transition spd="slow" p14:dur="1250">
        <p:blinds dir="vert"/>
      </p:transition>
    </mc:Choice>
    <mc:Fallback>
      <p:transition spd="slow">
        <p:blinds dir="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5" name="Picture 3" descr="I:\лекции по Н. З\5\8 св Иоанн молится в пустыне.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907704" y="-479010"/>
            <a:ext cx="5388206" cy="722037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4" name="Скругленный прямоугольник 3"/>
          <p:cNvSpPr/>
          <p:nvPr/>
        </p:nvSpPr>
        <p:spPr>
          <a:xfrm>
            <a:off x="467544" y="260648"/>
            <a:ext cx="8208912" cy="1008112"/>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a:solidFill>
                  <a:schemeClr val="tx1"/>
                </a:solidFill>
              </a:rPr>
              <a:t>Иоанн, </a:t>
            </a:r>
            <a:r>
              <a:rPr lang="ru-RU" sz="2000" b="1" dirty="0" smtClean="0">
                <a:solidFill>
                  <a:schemeClr val="tx1"/>
                </a:solidFill>
              </a:rPr>
              <a:t>живя </a:t>
            </a:r>
            <a:r>
              <a:rPr lang="ru-RU" sz="2000" b="1" dirty="0">
                <a:solidFill>
                  <a:schemeClr val="tx1"/>
                </a:solidFill>
              </a:rPr>
              <a:t>в пустыне </a:t>
            </a:r>
            <a:r>
              <a:rPr lang="ru-RU" sz="2000" b="1" dirty="0" smtClean="0">
                <a:solidFill>
                  <a:schemeClr val="tx1"/>
                </a:solidFill>
              </a:rPr>
              <a:t>проводил </a:t>
            </a:r>
            <a:r>
              <a:rPr lang="ru-RU" sz="2000" b="1" dirty="0">
                <a:solidFill>
                  <a:schemeClr val="tx1"/>
                </a:solidFill>
              </a:rPr>
              <a:t>время в посте и молитве. Одежду он носил из верблюжьего волоса и подпоясывался кожаным поясом. А </a:t>
            </a:r>
            <a:r>
              <a:rPr lang="ru-RU" sz="2000" b="1" dirty="0" err="1">
                <a:solidFill>
                  <a:schemeClr val="tx1"/>
                </a:solidFill>
              </a:rPr>
              <a:t>пищею</a:t>
            </a:r>
            <a:r>
              <a:rPr lang="ru-RU" sz="2000" b="1" dirty="0">
                <a:solidFill>
                  <a:schemeClr val="tx1"/>
                </a:solidFill>
              </a:rPr>
              <a:t> его были </a:t>
            </a:r>
            <a:r>
              <a:rPr lang="ru-RU" sz="2000" b="1" dirty="0" smtClean="0">
                <a:solidFill>
                  <a:schemeClr val="tx1"/>
                </a:solidFill>
              </a:rPr>
              <a:t>акриды </a:t>
            </a:r>
            <a:r>
              <a:rPr lang="ru-RU" sz="2000" b="1" dirty="0">
                <a:solidFill>
                  <a:schemeClr val="tx1"/>
                </a:solidFill>
              </a:rPr>
              <a:t>и дикий мед</a:t>
            </a:r>
          </a:p>
        </p:txBody>
      </p:sp>
    </p:spTree>
    <p:extLst>
      <p:ext uri="{BB962C8B-B14F-4D97-AF65-F5344CB8AC3E}">
        <p14:creationId xmlns:p14="http://schemas.microsoft.com/office/powerpoint/2010/main" val="3247746082"/>
      </p:ext>
    </p:extLst>
  </p:cSld>
  <p:clrMapOvr>
    <a:masterClrMapping/>
  </p:clrMapOvr>
  <mc:AlternateContent xmlns:mc="http://schemas.openxmlformats.org/markup-compatibility/2006">
    <mc:Choice xmlns:p14="http://schemas.microsoft.com/office/powerpoint/2010/main" Requires="p14">
      <p:transition spd="slow" p14:dur="1500">
        <p:checker/>
      </p:transition>
    </mc:Choice>
    <mc:Fallback>
      <p:transition spd="slow">
        <p:checker/>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43575" cy="6858000"/>
          </a:xfrm>
        </p:spPr>
        <p:style>
          <a:lnRef idx="1">
            <a:schemeClr val="dk1"/>
          </a:lnRef>
          <a:fillRef idx="2">
            <a:schemeClr val="dk1"/>
          </a:fillRef>
          <a:effectRef idx="1">
            <a:schemeClr val="dk1"/>
          </a:effectRef>
          <a:fontRef idx="minor">
            <a:schemeClr val="dk1"/>
          </a:fontRef>
        </p:style>
        <p:txBody>
          <a:bodyPr/>
          <a:lstStyle/>
          <a:p>
            <a:endParaRPr lang="ru-RU" dirty="0"/>
          </a:p>
        </p:txBody>
      </p:sp>
      <p:sp>
        <p:nvSpPr>
          <p:cNvPr id="5" name="Скругленный прямоугольник 4"/>
          <p:cNvSpPr/>
          <p:nvPr/>
        </p:nvSpPr>
        <p:spPr>
          <a:xfrm>
            <a:off x="683568" y="151501"/>
            <a:ext cx="7920880" cy="792088"/>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tx1"/>
                </a:solidFill>
              </a:rPr>
              <a:t>Начало служения Иоанна Крестителя</a:t>
            </a:r>
            <a:endParaRPr lang="ru-RU" sz="2400" b="1" dirty="0">
              <a:solidFill>
                <a:schemeClr val="tx1"/>
              </a:solidFill>
            </a:endParaRPr>
          </a:p>
        </p:txBody>
      </p:sp>
      <p:pic>
        <p:nvPicPr>
          <p:cNvPr id="6146" name="Picture 2" descr="I:\лекции по Н. З\5\1212854034_ioannk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980727"/>
            <a:ext cx="4427209" cy="5844527"/>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6227528"/>
      </p:ext>
    </p:extLst>
  </p:cSld>
  <p:clrMapOvr>
    <a:masterClrMapping/>
  </p:clrMapOvr>
  <mc:AlternateContent xmlns:mc="http://schemas.openxmlformats.org/markup-compatibility/2006">
    <mc:Choice xmlns:p14="http://schemas.microsoft.com/office/powerpoint/2010/main" Requires="p14">
      <p:transition spd="slow" p14:dur="1250">
        <p:wedge/>
      </p:transition>
    </mc:Choice>
    <mc:Fallback>
      <p:transition spd="slow">
        <p:wedg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44000" cy="6858000"/>
          </a:xfrm>
        </p:spPr>
        <p:txBody>
          <a:bodyPr lIns="288000" tIns="180000" rIns="144000" bIns="180000">
            <a:normAutofit fontScale="85000" lnSpcReduction="20000"/>
          </a:bodyPr>
          <a:lstStyle/>
          <a:p>
            <a:pPr marL="0" indent="0" algn="ctr">
              <a:buNone/>
            </a:pPr>
            <a:r>
              <a:rPr lang="ru-RU" sz="3800" b="1" dirty="0" err="1" smtClean="0"/>
              <a:t>Мк</a:t>
            </a:r>
            <a:r>
              <a:rPr lang="ru-RU" sz="3800" b="1" dirty="0" smtClean="0"/>
              <a:t>. 1, 1-8:</a:t>
            </a:r>
          </a:p>
          <a:p>
            <a:pPr marL="0" indent="0">
              <a:spcBef>
                <a:spcPts val="0"/>
              </a:spcBef>
              <a:buNone/>
            </a:pPr>
            <a:r>
              <a:rPr lang="ru-RU" b="1" dirty="0" smtClean="0"/>
              <a:t>1. Начало </a:t>
            </a:r>
            <a:r>
              <a:rPr lang="ru-RU" b="1" dirty="0"/>
              <a:t>Евангелия Иисуса Христа, Сына Божия, </a:t>
            </a:r>
            <a:endParaRPr lang="ru-RU" b="1" dirty="0" smtClean="0"/>
          </a:p>
          <a:p>
            <a:pPr marL="0" indent="0">
              <a:spcBef>
                <a:spcPts val="0"/>
              </a:spcBef>
              <a:buNone/>
            </a:pPr>
            <a:r>
              <a:rPr lang="ru-RU" b="1" dirty="0" smtClean="0"/>
              <a:t>2. </a:t>
            </a:r>
            <a:r>
              <a:rPr lang="ru-RU" b="1" dirty="0"/>
              <a:t>как написано у пророков: вот, Я посылаю Ангела Моего пред </a:t>
            </a:r>
            <a:r>
              <a:rPr lang="ru-RU" b="1" dirty="0" err="1"/>
              <a:t>лицем</a:t>
            </a:r>
            <a:r>
              <a:rPr lang="ru-RU" b="1" dirty="0"/>
              <a:t> Твоим, который приготовит путь Твой пред Тобою. </a:t>
            </a:r>
            <a:endParaRPr lang="ru-RU" b="1" dirty="0" smtClean="0"/>
          </a:p>
          <a:p>
            <a:pPr marL="0" indent="0">
              <a:spcBef>
                <a:spcPts val="0"/>
              </a:spcBef>
              <a:buNone/>
            </a:pPr>
            <a:r>
              <a:rPr lang="ru-RU" b="1" dirty="0" smtClean="0"/>
              <a:t>3. </a:t>
            </a:r>
            <a:r>
              <a:rPr lang="ru-RU" b="1" dirty="0"/>
              <a:t>Глас вопиющего в пустыне: приготовьте путь Господу, прямыми сделайте стези Ему. </a:t>
            </a:r>
            <a:endParaRPr lang="ru-RU" b="1" dirty="0" smtClean="0"/>
          </a:p>
          <a:p>
            <a:pPr marL="0" indent="0">
              <a:spcBef>
                <a:spcPts val="0"/>
              </a:spcBef>
              <a:buNone/>
            </a:pPr>
            <a:r>
              <a:rPr lang="ru-RU" b="1" dirty="0" smtClean="0"/>
              <a:t>4. </a:t>
            </a:r>
            <a:r>
              <a:rPr lang="ru-RU" b="1" dirty="0"/>
              <a:t>Явился Иоанн, крестя в пустыне и проповедуя крещение покаяния для прощения грехов. </a:t>
            </a:r>
            <a:endParaRPr lang="ru-RU" b="1" dirty="0" smtClean="0"/>
          </a:p>
          <a:p>
            <a:pPr marL="0" indent="0">
              <a:spcBef>
                <a:spcPts val="0"/>
              </a:spcBef>
              <a:buNone/>
            </a:pPr>
            <a:r>
              <a:rPr lang="ru-RU" b="1" dirty="0" smtClean="0"/>
              <a:t>5. </a:t>
            </a:r>
            <a:r>
              <a:rPr lang="ru-RU" b="1" dirty="0"/>
              <a:t>И выходили к нему вся страна Иудейская и </a:t>
            </a:r>
            <a:r>
              <a:rPr lang="ru-RU" b="1" dirty="0" err="1"/>
              <a:t>Иерусалимляне</a:t>
            </a:r>
            <a:r>
              <a:rPr lang="ru-RU" b="1" dirty="0"/>
              <a:t>, и крестились от него все в реке Иордане, исповедуя грехи свои. </a:t>
            </a:r>
            <a:endParaRPr lang="ru-RU" b="1" dirty="0" smtClean="0"/>
          </a:p>
          <a:p>
            <a:pPr marL="0" indent="0">
              <a:spcBef>
                <a:spcPts val="0"/>
              </a:spcBef>
              <a:buNone/>
            </a:pPr>
            <a:r>
              <a:rPr lang="ru-RU" b="1" dirty="0" smtClean="0"/>
              <a:t>6. </a:t>
            </a:r>
            <a:r>
              <a:rPr lang="ru-RU" b="1" dirty="0"/>
              <a:t>Иоанн же носил одежду из верблюжьего волоса и пояс кожаный на чреслах своих, и ел акриды и дикий мед. </a:t>
            </a:r>
            <a:endParaRPr lang="ru-RU" b="1" dirty="0" smtClean="0"/>
          </a:p>
          <a:p>
            <a:pPr marL="0" indent="0">
              <a:spcBef>
                <a:spcPts val="0"/>
              </a:spcBef>
              <a:buNone/>
            </a:pPr>
            <a:r>
              <a:rPr lang="ru-RU" b="1" dirty="0" smtClean="0"/>
              <a:t>7. </a:t>
            </a:r>
            <a:r>
              <a:rPr lang="ru-RU" b="1" dirty="0"/>
              <a:t>И </a:t>
            </a:r>
            <a:r>
              <a:rPr lang="ru-RU" b="1" dirty="0" err="1"/>
              <a:t>проповедывал</a:t>
            </a:r>
            <a:r>
              <a:rPr lang="ru-RU" b="1" dirty="0"/>
              <a:t>, говоря: идет за мною Сильнейший меня, у Которого я недостоин, наклонившись, развязать ремень обуви Его; </a:t>
            </a:r>
            <a:endParaRPr lang="ru-RU" b="1" dirty="0" smtClean="0"/>
          </a:p>
          <a:p>
            <a:pPr marL="0" indent="0">
              <a:spcBef>
                <a:spcPts val="0"/>
              </a:spcBef>
              <a:buNone/>
            </a:pPr>
            <a:r>
              <a:rPr lang="ru-RU" b="1" dirty="0" smtClean="0"/>
              <a:t>8. </a:t>
            </a:r>
            <a:r>
              <a:rPr lang="ru-RU" b="1" dirty="0"/>
              <a:t>я крестил вас водою, а Он будет крестить вас Духом Святым. </a:t>
            </a:r>
          </a:p>
        </p:txBody>
      </p:sp>
    </p:spTree>
    <p:extLst>
      <p:ext uri="{BB962C8B-B14F-4D97-AF65-F5344CB8AC3E}">
        <p14:creationId xmlns:p14="http://schemas.microsoft.com/office/powerpoint/2010/main" val="39606025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44000" cy="6858000"/>
          </a:xfrm>
        </p:spPr>
        <p:txBody>
          <a:bodyPr lIns="180000" tIns="108000" rIns="108000" bIns="144000">
            <a:noAutofit/>
          </a:bodyPr>
          <a:lstStyle/>
          <a:p>
            <a:pPr marL="0" indent="0" algn="ctr">
              <a:lnSpc>
                <a:spcPct val="80000"/>
              </a:lnSpc>
              <a:buNone/>
            </a:pPr>
            <a:r>
              <a:rPr lang="ru-RU" sz="2000" b="1" dirty="0" err="1" smtClean="0"/>
              <a:t>Лк</a:t>
            </a:r>
            <a:r>
              <a:rPr lang="ru-RU" sz="2000" b="1" dirty="0" smtClean="0"/>
              <a:t>. 3, 1-17:</a:t>
            </a:r>
            <a:endParaRPr lang="ru-RU" sz="2000" b="1" dirty="0"/>
          </a:p>
          <a:p>
            <a:pPr marL="0" indent="0">
              <a:lnSpc>
                <a:spcPct val="80000"/>
              </a:lnSpc>
              <a:spcBef>
                <a:spcPts val="0"/>
              </a:spcBef>
              <a:buNone/>
            </a:pPr>
            <a:r>
              <a:rPr lang="ru-RU" sz="1700" b="1" dirty="0" smtClean="0"/>
              <a:t>1. В </a:t>
            </a:r>
            <a:r>
              <a:rPr lang="ru-RU" sz="1700" b="1" dirty="0"/>
              <a:t>пятнадцатый же год правления </a:t>
            </a:r>
            <a:r>
              <a:rPr lang="ru-RU" sz="1700" b="1" dirty="0" err="1"/>
              <a:t>Тиверия</a:t>
            </a:r>
            <a:r>
              <a:rPr lang="ru-RU" sz="1700" b="1" dirty="0"/>
              <a:t> кесаря, когда Понтий Пилат начальствовал в Иудее, Ирод был </a:t>
            </a:r>
            <a:r>
              <a:rPr lang="ru-RU" sz="1700" b="1" dirty="0" err="1"/>
              <a:t>четвертовластником</a:t>
            </a:r>
            <a:r>
              <a:rPr lang="ru-RU" sz="1700" b="1" dirty="0"/>
              <a:t> в Галилее, Филипп, брат его, </a:t>
            </a:r>
            <a:r>
              <a:rPr lang="ru-RU" sz="1700" b="1" dirty="0" err="1" smtClean="0"/>
              <a:t>четвертовластником</a:t>
            </a:r>
            <a:r>
              <a:rPr lang="ru-RU" sz="1700" b="1" dirty="0" smtClean="0"/>
              <a:t> </a:t>
            </a:r>
            <a:r>
              <a:rPr lang="ru-RU" sz="1700" b="1" dirty="0"/>
              <a:t>в </a:t>
            </a:r>
            <a:r>
              <a:rPr lang="ru-RU" sz="1700" b="1" dirty="0" err="1"/>
              <a:t>Итурее</a:t>
            </a:r>
            <a:r>
              <a:rPr lang="ru-RU" sz="1700" b="1" dirty="0"/>
              <a:t> и </a:t>
            </a:r>
            <a:r>
              <a:rPr lang="ru-RU" sz="1700" b="1" dirty="0" err="1"/>
              <a:t>Трахонитской</a:t>
            </a:r>
            <a:r>
              <a:rPr lang="ru-RU" sz="1700" b="1" dirty="0"/>
              <a:t> области, а </a:t>
            </a:r>
            <a:r>
              <a:rPr lang="ru-RU" sz="1700" b="1" dirty="0" err="1"/>
              <a:t>Лисаний</a:t>
            </a:r>
            <a:r>
              <a:rPr lang="ru-RU" sz="1700" b="1" dirty="0"/>
              <a:t> </a:t>
            </a:r>
            <a:r>
              <a:rPr lang="ru-RU" sz="1700" b="1" dirty="0" err="1"/>
              <a:t>четвертовластником</a:t>
            </a:r>
            <a:r>
              <a:rPr lang="ru-RU" sz="1700" b="1" dirty="0"/>
              <a:t> в </a:t>
            </a:r>
            <a:r>
              <a:rPr lang="ru-RU" sz="1700" b="1" dirty="0" err="1"/>
              <a:t>Авилинее</a:t>
            </a:r>
            <a:r>
              <a:rPr lang="ru-RU" sz="1700" b="1" dirty="0"/>
              <a:t>, </a:t>
            </a:r>
          </a:p>
          <a:p>
            <a:pPr marL="0" indent="0">
              <a:lnSpc>
                <a:spcPct val="80000"/>
              </a:lnSpc>
              <a:spcBef>
                <a:spcPts val="0"/>
              </a:spcBef>
              <a:buNone/>
            </a:pPr>
            <a:r>
              <a:rPr lang="ru-RU" sz="1700" b="1" dirty="0" smtClean="0"/>
              <a:t> 2. при </a:t>
            </a:r>
            <a:r>
              <a:rPr lang="ru-RU" sz="1700" b="1" dirty="0"/>
              <a:t>первосвященниках Анне и </a:t>
            </a:r>
            <a:r>
              <a:rPr lang="ru-RU" sz="1700" b="1" dirty="0" err="1"/>
              <a:t>Каиафе</a:t>
            </a:r>
            <a:r>
              <a:rPr lang="ru-RU" sz="1700" b="1" dirty="0"/>
              <a:t>, был глагол Божий к Иоанну, сыну </a:t>
            </a:r>
            <a:r>
              <a:rPr lang="ru-RU" sz="1700" b="1" dirty="0" err="1"/>
              <a:t>Захарии</a:t>
            </a:r>
            <a:r>
              <a:rPr lang="ru-RU" sz="1700" b="1" dirty="0"/>
              <a:t>, в пустыне. </a:t>
            </a:r>
            <a:endParaRPr lang="ru-RU" sz="1700" b="1" dirty="0" smtClean="0"/>
          </a:p>
          <a:p>
            <a:pPr marL="0" indent="0">
              <a:lnSpc>
                <a:spcPct val="80000"/>
              </a:lnSpc>
              <a:spcBef>
                <a:spcPts val="0"/>
              </a:spcBef>
              <a:buNone/>
            </a:pPr>
            <a:r>
              <a:rPr lang="ru-RU" sz="1700" b="1" dirty="0" smtClean="0"/>
              <a:t>3. </a:t>
            </a:r>
            <a:r>
              <a:rPr lang="ru-RU" sz="1700" b="1" dirty="0"/>
              <a:t>И он проходил по всей окрестной стране Иорданской, проповедуя крещение покаяния для прощения грехов, </a:t>
            </a:r>
            <a:endParaRPr lang="ru-RU" sz="1700" b="1" dirty="0" smtClean="0"/>
          </a:p>
          <a:p>
            <a:pPr marL="0" indent="0">
              <a:lnSpc>
                <a:spcPct val="80000"/>
              </a:lnSpc>
              <a:spcBef>
                <a:spcPts val="0"/>
              </a:spcBef>
              <a:buNone/>
            </a:pPr>
            <a:r>
              <a:rPr lang="ru-RU" sz="1700" b="1" dirty="0" smtClean="0"/>
              <a:t>4. </a:t>
            </a:r>
            <a:r>
              <a:rPr lang="ru-RU" sz="1700" b="1" dirty="0"/>
              <a:t>как написано в книге слов пророка Исаии, который говорит: глас вопиющего в пустыне: приготовьте путь Господу, прямыми сделайте стези Ему; </a:t>
            </a:r>
            <a:endParaRPr lang="ru-RU" sz="1700" b="1" dirty="0" smtClean="0"/>
          </a:p>
          <a:p>
            <a:pPr marL="0" indent="0">
              <a:lnSpc>
                <a:spcPct val="80000"/>
              </a:lnSpc>
              <a:spcBef>
                <a:spcPts val="0"/>
              </a:spcBef>
              <a:buNone/>
            </a:pPr>
            <a:r>
              <a:rPr lang="ru-RU" sz="1700" b="1" dirty="0" smtClean="0"/>
              <a:t>5. </a:t>
            </a:r>
            <a:r>
              <a:rPr lang="ru-RU" sz="1700" b="1" dirty="0"/>
              <a:t>всякий дол да наполнится, и всякая гора и холм да понизятся, кривизны выпрямятся и неровные пути сделаются гладкими; </a:t>
            </a:r>
            <a:endParaRPr lang="ru-RU" sz="1700" b="1" dirty="0" smtClean="0"/>
          </a:p>
          <a:p>
            <a:pPr marL="0" indent="0">
              <a:lnSpc>
                <a:spcPct val="80000"/>
              </a:lnSpc>
              <a:spcBef>
                <a:spcPts val="0"/>
              </a:spcBef>
              <a:buNone/>
            </a:pPr>
            <a:r>
              <a:rPr lang="ru-RU" sz="1700" b="1" dirty="0" smtClean="0"/>
              <a:t>6. </a:t>
            </a:r>
            <a:r>
              <a:rPr lang="ru-RU" sz="1700" b="1" dirty="0"/>
              <a:t>и узрит всякая плоть спасение Божие. </a:t>
            </a:r>
            <a:endParaRPr lang="ru-RU" sz="1700" b="1" dirty="0" smtClean="0"/>
          </a:p>
          <a:p>
            <a:pPr marL="0" indent="0">
              <a:lnSpc>
                <a:spcPct val="80000"/>
              </a:lnSpc>
              <a:spcBef>
                <a:spcPts val="0"/>
              </a:spcBef>
              <a:buNone/>
            </a:pPr>
            <a:r>
              <a:rPr lang="ru-RU" sz="1700" b="1" dirty="0" smtClean="0"/>
              <a:t>7. </a:t>
            </a:r>
            <a:r>
              <a:rPr lang="ru-RU" sz="1700" b="1" dirty="0"/>
              <a:t>[Иоанн] приходившему креститься от него народу говорил: порождения </a:t>
            </a:r>
            <a:r>
              <a:rPr lang="ru-RU" sz="1700" b="1" dirty="0" err="1"/>
              <a:t>ехиднины</a:t>
            </a:r>
            <a:r>
              <a:rPr lang="ru-RU" sz="1700" b="1" dirty="0"/>
              <a:t>! кто внушил вам бежать от будущего гнева? </a:t>
            </a:r>
            <a:endParaRPr lang="ru-RU" sz="1700" b="1" dirty="0" smtClean="0"/>
          </a:p>
          <a:p>
            <a:pPr marL="0" indent="0">
              <a:lnSpc>
                <a:spcPct val="80000"/>
              </a:lnSpc>
              <a:spcBef>
                <a:spcPts val="0"/>
              </a:spcBef>
              <a:buNone/>
            </a:pPr>
            <a:r>
              <a:rPr lang="ru-RU" sz="1700" b="1" dirty="0" smtClean="0"/>
              <a:t>8. </a:t>
            </a:r>
            <a:r>
              <a:rPr lang="ru-RU" sz="1700" b="1" dirty="0"/>
              <a:t>Сотворите же достойные плоды покаяния и не думайте говорить в себе: отец у нас Авраам, ибо говорю вам, что Бог может из камней сих воздвигнуть детей Аврааму. </a:t>
            </a:r>
            <a:endParaRPr lang="ru-RU" sz="1700" b="1" dirty="0" smtClean="0"/>
          </a:p>
          <a:p>
            <a:pPr marL="0" indent="0">
              <a:lnSpc>
                <a:spcPct val="80000"/>
              </a:lnSpc>
              <a:spcBef>
                <a:spcPts val="0"/>
              </a:spcBef>
              <a:buNone/>
            </a:pPr>
            <a:r>
              <a:rPr lang="ru-RU" sz="1700" b="1" dirty="0" smtClean="0"/>
              <a:t>9. </a:t>
            </a:r>
            <a:r>
              <a:rPr lang="ru-RU" sz="1700" b="1" dirty="0"/>
              <a:t>Уже и секира при корне дерев лежит: всякое дерево, не приносящее доброго плода, срубают и бросают в огонь</a:t>
            </a:r>
            <a:r>
              <a:rPr lang="ru-RU" sz="1700" b="1" dirty="0" smtClean="0"/>
              <a:t>.</a:t>
            </a:r>
          </a:p>
          <a:p>
            <a:pPr marL="0" indent="0">
              <a:lnSpc>
                <a:spcPct val="80000"/>
              </a:lnSpc>
              <a:spcBef>
                <a:spcPts val="0"/>
              </a:spcBef>
              <a:buNone/>
            </a:pPr>
            <a:r>
              <a:rPr lang="ru-RU" sz="1700" b="1" dirty="0" smtClean="0"/>
              <a:t>10. </a:t>
            </a:r>
            <a:r>
              <a:rPr lang="ru-RU" sz="1700" b="1" dirty="0"/>
              <a:t>И спрашивал его народ: что же нам делать? </a:t>
            </a:r>
            <a:endParaRPr lang="ru-RU" sz="1700" b="1" dirty="0" smtClean="0"/>
          </a:p>
          <a:p>
            <a:pPr marL="0" indent="0">
              <a:lnSpc>
                <a:spcPct val="80000"/>
              </a:lnSpc>
              <a:spcBef>
                <a:spcPts val="0"/>
              </a:spcBef>
              <a:buNone/>
            </a:pPr>
            <a:r>
              <a:rPr lang="ru-RU" sz="1700" b="1" dirty="0" smtClean="0"/>
              <a:t>11. </a:t>
            </a:r>
            <a:r>
              <a:rPr lang="ru-RU" sz="1700" b="1" dirty="0"/>
              <a:t>Он сказал им в ответ: у кого две одежды, тот дай неимущему, и у кого есть пища, делай то же. </a:t>
            </a:r>
            <a:endParaRPr lang="ru-RU" sz="1700" b="1" dirty="0" smtClean="0"/>
          </a:p>
          <a:p>
            <a:pPr marL="0" indent="0">
              <a:lnSpc>
                <a:spcPct val="80000"/>
              </a:lnSpc>
              <a:spcBef>
                <a:spcPts val="0"/>
              </a:spcBef>
              <a:buNone/>
            </a:pPr>
            <a:r>
              <a:rPr lang="ru-RU" sz="1700" b="1" dirty="0" smtClean="0"/>
              <a:t>12. </a:t>
            </a:r>
            <a:r>
              <a:rPr lang="ru-RU" sz="1700" b="1" dirty="0"/>
              <a:t>Пришли и мытари креститься, и сказали ему: учитель! что нам делать? </a:t>
            </a:r>
            <a:endParaRPr lang="ru-RU" sz="1700" b="1" dirty="0" smtClean="0"/>
          </a:p>
          <a:p>
            <a:pPr marL="0" indent="0">
              <a:lnSpc>
                <a:spcPct val="80000"/>
              </a:lnSpc>
              <a:spcBef>
                <a:spcPts val="0"/>
              </a:spcBef>
              <a:buNone/>
            </a:pPr>
            <a:r>
              <a:rPr lang="ru-RU" sz="1700" b="1" dirty="0" smtClean="0"/>
              <a:t>13. </a:t>
            </a:r>
            <a:r>
              <a:rPr lang="ru-RU" sz="1700" b="1" dirty="0"/>
              <a:t>Он отвечал им: ничего не требуйте более определенного вам. </a:t>
            </a:r>
            <a:endParaRPr lang="ru-RU" sz="1700" b="1" dirty="0" smtClean="0"/>
          </a:p>
          <a:p>
            <a:pPr marL="0" indent="0">
              <a:lnSpc>
                <a:spcPct val="80000"/>
              </a:lnSpc>
              <a:spcBef>
                <a:spcPts val="0"/>
              </a:spcBef>
              <a:buNone/>
            </a:pPr>
            <a:r>
              <a:rPr lang="ru-RU" sz="1700" b="1" dirty="0" smtClean="0"/>
              <a:t>14. </a:t>
            </a:r>
            <a:r>
              <a:rPr lang="ru-RU" sz="1700" b="1" dirty="0"/>
              <a:t>Спрашивали его также и воины: а </a:t>
            </a:r>
            <a:r>
              <a:rPr lang="ru-RU" sz="1700" b="1" dirty="0" smtClean="0"/>
              <a:t>нам </a:t>
            </a:r>
            <a:r>
              <a:rPr lang="ru-RU" sz="1700" b="1" dirty="0"/>
              <a:t>что делать? И сказал им: никого не обижайте, не клевещите, и довольствуйтесь своим жалованьем. </a:t>
            </a:r>
            <a:endParaRPr lang="ru-RU" sz="1700" b="1" dirty="0" smtClean="0"/>
          </a:p>
          <a:p>
            <a:pPr marL="0" indent="0">
              <a:lnSpc>
                <a:spcPct val="80000"/>
              </a:lnSpc>
              <a:spcBef>
                <a:spcPts val="0"/>
              </a:spcBef>
              <a:buNone/>
            </a:pPr>
            <a:r>
              <a:rPr lang="ru-RU" sz="1700" b="1" dirty="0" smtClean="0"/>
              <a:t>15. </a:t>
            </a:r>
            <a:r>
              <a:rPr lang="ru-RU" sz="1700" b="1" dirty="0"/>
              <a:t>Когда же народ был в ожидании, и все помышляли в сердцах своих об Иоанне, не Христос ли он, - </a:t>
            </a:r>
            <a:endParaRPr lang="ru-RU" sz="1700" b="1" dirty="0" smtClean="0"/>
          </a:p>
          <a:p>
            <a:pPr marL="0" indent="0">
              <a:lnSpc>
                <a:spcPct val="80000"/>
              </a:lnSpc>
              <a:spcBef>
                <a:spcPts val="0"/>
              </a:spcBef>
              <a:buNone/>
            </a:pPr>
            <a:r>
              <a:rPr lang="ru-RU" sz="1700" b="1" dirty="0" smtClean="0"/>
              <a:t>16. </a:t>
            </a:r>
            <a:r>
              <a:rPr lang="ru-RU" sz="1700" b="1" dirty="0"/>
              <a:t>Иоанн всем отвечал: я крещу вас водою, но идет Сильнейший меня, у Которого я недостоин развязать ремень обуви; Он будет крестить вас Духом Святым и огнем. </a:t>
            </a:r>
            <a:endParaRPr lang="ru-RU" sz="1700" b="1" dirty="0" smtClean="0"/>
          </a:p>
          <a:p>
            <a:pPr marL="0" indent="0">
              <a:lnSpc>
                <a:spcPct val="80000"/>
              </a:lnSpc>
              <a:spcBef>
                <a:spcPts val="0"/>
              </a:spcBef>
              <a:buNone/>
            </a:pPr>
            <a:r>
              <a:rPr lang="ru-RU" sz="1700" b="1" dirty="0" smtClean="0"/>
              <a:t>17. </a:t>
            </a:r>
            <a:r>
              <a:rPr lang="ru-RU" sz="1700" b="1" dirty="0"/>
              <a:t>Лопата Его в руке Его, и Он очистит гумно Свое и соберет пшеницу в житницу Свою, а солому сожжет огнем неугасимым. </a:t>
            </a:r>
          </a:p>
        </p:txBody>
      </p:sp>
    </p:spTree>
    <p:extLst>
      <p:ext uri="{BB962C8B-B14F-4D97-AF65-F5344CB8AC3E}">
        <p14:creationId xmlns:p14="http://schemas.microsoft.com/office/powerpoint/2010/main" val="26756976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44000" cy="6858000"/>
          </a:xfrm>
        </p:spPr>
        <p:txBody>
          <a:bodyPr lIns="360000" tIns="180000" rIns="180000" bIns="180000">
            <a:normAutofit fontScale="70000" lnSpcReduction="20000"/>
          </a:bodyPr>
          <a:lstStyle/>
          <a:p>
            <a:pPr marL="0" indent="0" algn="ctr">
              <a:spcBef>
                <a:spcPts val="0"/>
              </a:spcBef>
              <a:buNone/>
            </a:pPr>
            <a:r>
              <a:rPr lang="ru-RU" sz="4000" b="1" dirty="0" smtClean="0"/>
              <a:t>Ин. 1, 6-8:</a:t>
            </a:r>
          </a:p>
          <a:p>
            <a:pPr marL="0" indent="0">
              <a:spcBef>
                <a:spcPts val="0"/>
              </a:spcBef>
              <a:buNone/>
            </a:pPr>
            <a:r>
              <a:rPr lang="ru-RU" b="1" dirty="0" smtClean="0"/>
              <a:t>6. Был </a:t>
            </a:r>
            <a:r>
              <a:rPr lang="ru-RU" b="1" dirty="0"/>
              <a:t>человек, посланный от Бога; имя ему Иоанн. </a:t>
            </a:r>
            <a:endParaRPr lang="ru-RU" b="1" dirty="0" smtClean="0"/>
          </a:p>
          <a:p>
            <a:pPr marL="0" indent="0">
              <a:spcBef>
                <a:spcPts val="0"/>
              </a:spcBef>
              <a:buNone/>
            </a:pPr>
            <a:r>
              <a:rPr lang="ru-RU" b="1" dirty="0" smtClean="0"/>
              <a:t>7. </a:t>
            </a:r>
            <a:r>
              <a:rPr lang="ru-RU" b="1" dirty="0"/>
              <a:t>Он пришел для свидетельства, чтобы свидетельствовать о Свете, дабы все уверовали чрез него. </a:t>
            </a:r>
            <a:endParaRPr lang="ru-RU" b="1" dirty="0" smtClean="0"/>
          </a:p>
          <a:p>
            <a:pPr marL="0" indent="0">
              <a:spcBef>
                <a:spcPts val="0"/>
              </a:spcBef>
              <a:buNone/>
            </a:pPr>
            <a:r>
              <a:rPr lang="ru-RU" b="1" dirty="0" smtClean="0"/>
              <a:t>8. </a:t>
            </a:r>
            <a:r>
              <a:rPr lang="ru-RU" b="1" dirty="0"/>
              <a:t>Он не был свет, но [был послан], чтобы свидетельствовать о Свете. </a:t>
            </a:r>
            <a:endParaRPr lang="ru-RU" b="1" dirty="0" smtClean="0"/>
          </a:p>
          <a:p>
            <a:pPr marL="0" indent="0" algn="ctr">
              <a:spcBef>
                <a:spcPts val="0"/>
              </a:spcBef>
              <a:buNone/>
            </a:pPr>
            <a:r>
              <a:rPr lang="ru-RU" sz="4000" b="1" dirty="0" smtClean="0"/>
              <a:t>Ин. 1, 19-28: </a:t>
            </a:r>
            <a:endParaRPr lang="ru-RU" sz="4000" b="1" dirty="0"/>
          </a:p>
          <a:p>
            <a:pPr marL="0" indent="0">
              <a:spcBef>
                <a:spcPts val="0"/>
              </a:spcBef>
              <a:buNone/>
            </a:pPr>
            <a:r>
              <a:rPr lang="ru-RU" b="1" dirty="0" smtClean="0"/>
              <a:t>19. </a:t>
            </a:r>
            <a:r>
              <a:rPr lang="ru-RU" b="1" dirty="0"/>
              <a:t>И вот свидетельство Иоанна, когда Иудеи прислали из Иерусалима священников и левитов спросить его: кто ты? </a:t>
            </a:r>
            <a:endParaRPr lang="ru-RU" b="1" dirty="0" smtClean="0"/>
          </a:p>
          <a:p>
            <a:pPr marL="0" indent="0">
              <a:spcBef>
                <a:spcPts val="0"/>
              </a:spcBef>
              <a:buNone/>
            </a:pPr>
            <a:r>
              <a:rPr lang="ru-RU" b="1" dirty="0" smtClean="0"/>
              <a:t>20. </a:t>
            </a:r>
            <a:r>
              <a:rPr lang="ru-RU" b="1" dirty="0"/>
              <a:t>Он объявил, и не отрекся, и объявил, что я не Христос. </a:t>
            </a:r>
            <a:endParaRPr lang="ru-RU" b="1" dirty="0" smtClean="0"/>
          </a:p>
          <a:p>
            <a:pPr marL="0" indent="0">
              <a:spcBef>
                <a:spcPts val="0"/>
              </a:spcBef>
              <a:buNone/>
            </a:pPr>
            <a:r>
              <a:rPr lang="ru-RU" b="1" dirty="0" smtClean="0"/>
              <a:t>21. </a:t>
            </a:r>
            <a:r>
              <a:rPr lang="ru-RU" b="1" dirty="0"/>
              <a:t>И спросили его: что же? ты Илия? Он сказал: нет. Пророк? Он отвечал: нет. </a:t>
            </a:r>
            <a:endParaRPr lang="ru-RU" b="1" dirty="0" smtClean="0"/>
          </a:p>
          <a:p>
            <a:pPr marL="0" indent="0">
              <a:spcBef>
                <a:spcPts val="0"/>
              </a:spcBef>
              <a:buNone/>
            </a:pPr>
            <a:r>
              <a:rPr lang="ru-RU" b="1" dirty="0" smtClean="0"/>
              <a:t>22. </a:t>
            </a:r>
            <a:r>
              <a:rPr lang="ru-RU" b="1" dirty="0"/>
              <a:t>Сказали ему: кто же ты? чтобы нам дать ответ пославшим нас: что ты скажешь о себе самом? </a:t>
            </a:r>
            <a:endParaRPr lang="ru-RU" b="1" dirty="0" smtClean="0"/>
          </a:p>
          <a:p>
            <a:pPr marL="0" indent="0">
              <a:spcBef>
                <a:spcPts val="0"/>
              </a:spcBef>
              <a:buNone/>
            </a:pPr>
            <a:r>
              <a:rPr lang="ru-RU" b="1" dirty="0" smtClean="0"/>
              <a:t>23. </a:t>
            </a:r>
            <a:r>
              <a:rPr lang="ru-RU" b="1" dirty="0"/>
              <a:t>Он сказал: я глас вопиющего в пустыне: исправьте путь Господу, как сказал пророк Исаия. </a:t>
            </a:r>
            <a:endParaRPr lang="ru-RU" b="1" dirty="0" smtClean="0"/>
          </a:p>
          <a:p>
            <a:pPr marL="0" indent="0">
              <a:spcBef>
                <a:spcPts val="0"/>
              </a:spcBef>
              <a:buNone/>
            </a:pPr>
            <a:r>
              <a:rPr lang="ru-RU" b="1" dirty="0" smtClean="0"/>
              <a:t>24. </a:t>
            </a:r>
            <a:r>
              <a:rPr lang="ru-RU" b="1" dirty="0"/>
              <a:t>А посланные были из фарисеев; </a:t>
            </a:r>
            <a:endParaRPr lang="ru-RU" b="1" dirty="0" smtClean="0"/>
          </a:p>
          <a:p>
            <a:pPr marL="0" indent="0">
              <a:spcBef>
                <a:spcPts val="0"/>
              </a:spcBef>
              <a:buNone/>
            </a:pPr>
            <a:r>
              <a:rPr lang="ru-RU" b="1" dirty="0" smtClean="0"/>
              <a:t>25. </a:t>
            </a:r>
            <a:r>
              <a:rPr lang="ru-RU" b="1" dirty="0"/>
              <a:t>И они спросили его: что же ты крестишь, если ты ни Христос, ни Илия, ни пророк? </a:t>
            </a:r>
            <a:endParaRPr lang="ru-RU" b="1" dirty="0" smtClean="0"/>
          </a:p>
          <a:p>
            <a:pPr marL="0" indent="0">
              <a:spcBef>
                <a:spcPts val="0"/>
              </a:spcBef>
              <a:buNone/>
            </a:pPr>
            <a:r>
              <a:rPr lang="ru-RU" b="1" dirty="0" smtClean="0"/>
              <a:t>26. </a:t>
            </a:r>
            <a:r>
              <a:rPr lang="ru-RU" b="1" dirty="0"/>
              <a:t>Иоанн сказал им в ответ: я крещу в воде; но стоит среди вас [Некто], Которого вы не знаете. </a:t>
            </a:r>
            <a:endParaRPr lang="ru-RU" b="1" dirty="0" smtClean="0"/>
          </a:p>
          <a:p>
            <a:pPr marL="0" indent="0">
              <a:spcBef>
                <a:spcPts val="0"/>
              </a:spcBef>
              <a:buNone/>
            </a:pPr>
            <a:r>
              <a:rPr lang="ru-RU" b="1" dirty="0" smtClean="0"/>
              <a:t>27. </a:t>
            </a:r>
            <a:r>
              <a:rPr lang="ru-RU" b="1" dirty="0"/>
              <a:t>Он-то Идущий за мною, но Который стал впереди меня. Я недостоин развязать ремень у обуви Его. </a:t>
            </a:r>
            <a:endParaRPr lang="ru-RU" b="1" dirty="0" smtClean="0"/>
          </a:p>
          <a:p>
            <a:pPr marL="0" indent="0">
              <a:spcBef>
                <a:spcPts val="0"/>
              </a:spcBef>
              <a:buNone/>
            </a:pPr>
            <a:r>
              <a:rPr lang="ru-RU" b="1" dirty="0" smtClean="0"/>
              <a:t>28. </a:t>
            </a:r>
            <a:r>
              <a:rPr lang="ru-RU" b="1" dirty="0"/>
              <a:t>Это происходило в </a:t>
            </a:r>
            <a:r>
              <a:rPr lang="ru-RU" b="1" dirty="0" err="1"/>
              <a:t>Вифаваре</a:t>
            </a:r>
            <a:r>
              <a:rPr lang="ru-RU" b="1" dirty="0"/>
              <a:t> при Иордане, где крестил Иоанн. </a:t>
            </a:r>
          </a:p>
        </p:txBody>
      </p:sp>
    </p:spTree>
    <p:extLst>
      <p:ext uri="{BB962C8B-B14F-4D97-AF65-F5344CB8AC3E}">
        <p14:creationId xmlns:p14="http://schemas.microsoft.com/office/powerpoint/2010/main" val="3579891738"/>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826</TotalTime>
  <Words>4282</Words>
  <Application>Microsoft Office PowerPoint</Application>
  <PresentationFormat>Экран (4:3)</PresentationFormat>
  <Paragraphs>243</Paragraphs>
  <Slides>25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25</vt:i4>
      </vt:variant>
    </vt:vector>
  </HeadingPairs>
  <TitlesOfParts>
    <vt:vector size="26" baseType="lpstr">
      <vt:lpstr>Тема Office</vt:lpstr>
      <vt:lpstr>Лекция 5. Деятельность Иоанна Крестителя. Свидетельство и Христе</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Свидетельство Иоанна о Христе </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Лекция 5. Деятельность Иоанна Крестителя. Свидетельство и Христе</dc:title>
  <cp:lastModifiedBy>1</cp:lastModifiedBy>
  <cp:revision>61</cp:revision>
  <dcterms:modified xsi:type="dcterms:W3CDTF">2013-10-18T19:00:17Z</dcterms:modified>
</cp:coreProperties>
</file>