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61" r:id="rId6"/>
    <p:sldId id="262" r:id="rId7"/>
    <p:sldId id="263" r:id="rId8"/>
    <p:sldId id="264" r:id="rId9"/>
    <p:sldId id="265" r:id="rId10"/>
    <p:sldId id="271" r:id="rId11"/>
    <p:sldId id="260"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07.12.2013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07.12.2013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07.12.2013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biblia.org.ua/bibliya/i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Лекция 10. Исцеления Христа в </a:t>
            </a:r>
            <a:r>
              <a:rPr lang="ru-RU" b="1" dirty="0" err="1" smtClean="0"/>
              <a:t>Капернауме</a:t>
            </a:r>
            <a:r>
              <a:rPr lang="ru-RU" b="1" dirty="0" smtClean="0"/>
              <a:t>. Призвание апостола Матфея. </a:t>
            </a:r>
            <a:endParaRPr lang="ru-RU" b="1" dirty="0"/>
          </a:p>
        </p:txBody>
      </p:sp>
    </p:spTree>
    <p:extLst>
      <p:ext uri="{BB962C8B-B14F-4D97-AF65-F5344CB8AC3E}">
        <p14:creationId xmlns:p14="http://schemas.microsoft.com/office/powerpoint/2010/main" val="329859223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tUpDiag">
          <a:fgClr>
            <a:schemeClr val="accent3">
              <a:lumMod val="75000"/>
            </a:schemeClr>
          </a:fgClr>
          <a:bgClr>
            <a:schemeClr val="bg1"/>
          </a:bgClr>
        </a:pattFill>
        <a:effectLst/>
      </p:bgPr>
    </p:bg>
    <p:spTree>
      <p:nvGrpSpPr>
        <p:cNvPr id="1" name=""/>
        <p:cNvGrpSpPr/>
        <p:nvPr/>
      </p:nvGrpSpPr>
      <p:grpSpPr>
        <a:xfrm>
          <a:off x="0" y="0"/>
          <a:ext cx="0" cy="0"/>
          <a:chOff x="0" y="0"/>
          <a:chExt cx="0" cy="0"/>
        </a:xfrm>
      </p:grpSpPr>
      <p:pic>
        <p:nvPicPr>
          <p:cNvPr id="9218" name="Picture 2" descr="I:\лекции по Н. З\10\Ужин  с  Матфеем Тисс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271709" cy="58461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pic>
      <p:graphicFrame>
        <p:nvGraphicFramePr>
          <p:cNvPr id="5" name="Объект 4"/>
          <p:cNvGraphicFramePr>
            <a:graphicFrameLocks noGrp="1"/>
          </p:cNvGraphicFramePr>
          <p:nvPr>
            <p:ph idx="1"/>
            <p:extLst>
              <p:ext uri="{D42A27DB-BD31-4B8C-83A1-F6EECF244321}">
                <p14:modId xmlns:p14="http://schemas.microsoft.com/office/powerpoint/2010/main" val="2193812106"/>
              </p:ext>
            </p:extLst>
          </p:nvPr>
        </p:nvGraphicFramePr>
        <p:xfrm>
          <a:off x="251520" y="836712"/>
          <a:ext cx="8712969" cy="5673784"/>
        </p:xfrm>
        <a:graphic>
          <a:graphicData uri="http://schemas.openxmlformats.org/drawingml/2006/table">
            <a:tbl>
              <a:tblPr firstRow="1" bandRow="1">
                <a:tableStyleId>{F5AB1C69-6EDB-4FF4-983F-18BD219EF322}</a:tableStyleId>
              </a:tblPr>
              <a:tblGrid>
                <a:gridCol w="2592288"/>
                <a:gridCol w="2952328"/>
                <a:gridCol w="3168353"/>
              </a:tblGrid>
              <a:tr h="370840">
                <a:tc>
                  <a:txBody>
                    <a:bodyPr/>
                    <a:lstStyle/>
                    <a:p>
                      <a:pPr algn="ctr"/>
                      <a:r>
                        <a:rPr lang="ru-RU" sz="1800" b="1" dirty="0" smtClean="0">
                          <a:solidFill>
                            <a:schemeClr val="tx1"/>
                          </a:solidFill>
                        </a:rPr>
                        <a:t>Мф. 9:14-17</a:t>
                      </a:r>
                      <a:endParaRPr lang="ru-RU" sz="1800" b="1" dirty="0">
                        <a:solidFill>
                          <a:schemeClr val="tx1"/>
                        </a:solidFill>
                      </a:endParaRPr>
                    </a:p>
                  </a:txBody>
                  <a:tcPr marL="36000" marR="36000" marT="18000" marB="18000"/>
                </a:tc>
                <a:tc>
                  <a:txBody>
                    <a:bodyPr/>
                    <a:lstStyle/>
                    <a:p>
                      <a:pPr algn="ctr"/>
                      <a:r>
                        <a:rPr lang="ru-RU" sz="1800" b="1" dirty="0" err="1" smtClean="0">
                          <a:solidFill>
                            <a:schemeClr val="tx1"/>
                          </a:solidFill>
                        </a:rPr>
                        <a:t>Мк</a:t>
                      </a:r>
                      <a:r>
                        <a:rPr lang="ru-RU" sz="1800" b="1" dirty="0" smtClean="0">
                          <a:solidFill>
                            <a:schemeClr val="tx1"/>
                          </a:solidFill>
                        </a:rPr>
                        <a:t>. 2:18-22</a:t>
                      </a:r>
                      <a:endParaRPr lang="ru-RU" sz="1800" b="1" dirty="0">
                        <a:solidFill>
                          <a:schemeClr val="tx1"/>
                        </a:solidFill>
                      </a:endParaRPr>
                    </a:p>
                  </a:txBody>
                  <a:tcPr marL="36000" marR="36000" marT="18000" marB="18000"/>
                </a:tc>
                <a:tc>
                  <a:txBody>
                    <a:bodyPr/>
                    <a:lstStyle/>
                    <a:p>
                      <a:pPr algn="ctr"/>
                      <a:r>
                        <a:rPr lang="ru-RU" sz="1800" b="1" dirty="0" err="1" smtClean="0">
                          <a:solidFill>
                            <a:schemeClr val="tx1"/>
                          </a:solidFill>
                        </a:rPr>
                        <a:t>Лк</a:t>
                      </a:r>
                      <a:r>
                        <a:rPr lang="ru-RU" sz="1800" b="1" dirty="0" smtClean="0">
                          <a:solidFill>
                            <a:schemeClr val="tx1"/>
                          </a:solidFill>
                        </a:rPr>
                        <a:t>. 5:33-39</a:t>
                      </a:r>
                      <a:endParaRPr lang="ru-RU" sz="1800" b="1" dirty="0">
                        <a:solidFill>
                          <a:schemeClr val="tx1"/>
                        </a:solidFill>
                      </a:endParaRPr>
                    </a:p>
                  </a:txBody>
                  <a:tcPr marL="36000" marR="36000" marT="18000" marB="18000"/>
                </a:tc>
              </a:tr>
              <a:tr h="370840">
                <a:tc>
                  <a:txBody>
                    <a:bodyPr/>
                    <a:lstStyle/>
                    <a:p>
                      <a:pPr>
                        <a:lnSpc>
                          <a:spcPct val="80000"/>
                        </a:lnSpc>
                      </a:pPr>
                      <a:r>
                        <a:rPr lang="ru-RU" sz="1600" b="1" dirty="0" smtClean="0"/>
                        <a:t>14. Тогда приходят к Нему </a:t>
                      </a:r>
                      <a:r>
                        <a:rPr lang="ru-RU" sz="1600" b="1" dirty="0" smtClean="0">
                          <a:solidFill>
                            <a:srgbClr val="FF0000"/>
                          </a:solidFill>
                        </a:rPr>
                        <a:t>ученики </a:t>
                      </a:r>
                      <a:r>
                        <a:rPr lang="ru-RU" sz="1600" b="1" dirty="0" err="1" smtClean="0">
                          <a:solidFill>
                            <a:srgbClr val="FF0000"/>
                          </a:solidFill>
                        </a:rPr>
                        <a:t>Иоанновы</a:t>
                      </a:r>
                      <a:r>
                        <a:rPr lang="ru-RU" sz="1600" b="1" dirty="0" smtClean="0">
                          <a:solidFill>
                            <a:srgbClr val="FF0000"/>
                          </a:solidFill>
                        </a:rPr>
                        <a:t> </a:t>
                      </a:r>
                      <a:r>
                        <a:rPr lang="ru-RU" sz="1600" b="1" dirty="0" smtClean="0"/>
                        <a:t>и говорят: почему мы и фарисеи постимся много, а Твои ученики не постятся?</a:t>
                      </a:r>
                    </a:p>
                    <a:p>
                      <a:pPr>
                        <a:lnSpc>
                          <a:spcPct val="80000"/>
                        </a:lnSpc>
                      </a:pPr>
                      <a:r>
                        <a:rPr lang="ru-RU" sz="1600" b="1" dirty="0" smtClean="0"/>
                        <a:t>15. И сказал им Иисус: могут ли печалиться сыны чертога брачного, пока с ними жених? Но придут дни, когда отнимется у них жених, и тогда будут поститься.</a:t>
                      </a:r>
                    </a:p>
                    <a:p>
                      <a:pPr>
                        <a:lnSpc>
                          <a:spcPct val="80000"/>
                        </a:lnSpc>
                      </a:pPr>
                      <a:r>
                        <a:rPr lang="ru-RU" sz="1600" b="1" dirty="0" smtClean="0"/>
                        <a:t>16. И никто к ветхой одежде не приставляет заплаты из небеленой ткани, ибо вновь пришитое отдерет от старого, и дыра будет еще хуже.</a:t>
                      </a:r>
                    </a:p>
                    <a:p>
                      <a:pPr>
                        <a:lnSpc>
                          <a:spcPct val="80000"/>
                        </a:lnSpc>
                      </a:pPr>
                      <a:r>
                        <a:rPr lang="ru-RU" sz="1600" b="1" dirty="0" smtClean="0"/>
                        <a:t>17. Не вливают также вина молодого в мехи ветхие; а иначе прорываются мехи, и вино вытекает, и мехи пропадают, но вино молодое вливают в новые мехи, и сберегается то и другое.</a:t>
                      </a:r>
                    </a:p>
                    <a:p>
                      <a:pPr>
                        <a:lnSpc>
                          <a:spcPct val="80000"/>
                        </a:lnSpc>
                      </a:pPr>
                      <a:endParaRPr lang="ru-RU" sz="1600" b="1" dirty="0"/>
                    </a:p>
                  </a:txBody>
                  <a:tcPr marL="36000" marR="36000" marT="18000" marB="18000"/>
                </a:tc>
                <a:tc>
                  <a:txBody>
                    <a:bodyPr/>
                    <a:lstStyle/>
                    <a:p>
                      <a:pPr>
                        <a:lnSpc>
                          <a:spcPct val="80000"/>
                        </a:lnSpc>
                      </a:pPr>
                      <a:r>
                        <a:rPr lang="ru-RU" sz="1600" b="1" dirty="0" smtClean="0"/>
                        <a:t>18. Ученики </a:t>
                      </a:r>
                      <a:r>
                        <a:rPr lang="ru-RU" sz="1600" b="1" dirty="0" err="1" smtClean="0"/>
                        <a:t>Иоанновы</a:t>
                      </a:r>
                      <a:r>
                        <a:rPr lang="ru-RU" sz="1600" b="1" dirty="0" smtClean="0"/>
                        <a:t> и фарисейские постились. Приходят к Нему и говорят: почему ученики </a:t>
                      </a:r>
                      <a:r>
                        <a:rPr lang="ru-RU" sz="1600" b="1" dirty="0" err="1" smtClean="0"/>
                        <a:t>Иоанновы</a:t>
                      </a:r>
                      <a:r>
                        <a:rPr lang="ru-RU" sz="1600" b="1" dirty="0" smtClean="0"/>
                        <a:t> и фарисейские постятся, а Твои ученики не постятся?</a:t>
                      </a:r>
                    </a:p>
                    <a:p>
                      <a:pPr>
                        <a:lnSpc>
                          <a:spcPct val="80000"/>
                        </a:lnSpc>
                      </a:pPr>
                      <a:r>
                        <a:rPr lang="ru-RU" sz="1600" b="1" dirty="0" smtClean="0"/>
                        <a:t>19. И сказал им Иисус: могут ли поститься сыны чертога брачного, когда с ними жених? Доколе с ними жених, не могут поститься,</a:t>
                      </a:r>
                    </a:p>
                    <a:p>
                      <a:pPr>
                        <a:lnSpc>
                          <a:spcPct val="80000"/>
                        </a:lnSpc>
                      </a:pPr>
                      <a:r>
                        <a:rPr lang="ru-RU" sz="1600" b="1" dirty="0" smtClean="0"/>
                        <a:t>20. но придут дни, когда отнимется у них жених, и тогда будут поститься в те дни.</a:t>
                      </a:r>
                    </a:p>
                    <a:p>
                      <a:pPr>
                        <a:lnSpc>
                          <a:spcPct val="80000"/>
                        </a:lnSpc>
                      </a:pPr>
                      <a:r>
                        <a:rPr lang="ru-RU" sz="1600" b="1" dirty="0" smtClean="0"/>
                        <a:t>21. Никто к ветхой одежде не приставляет заплаты из небеленой ткани: иначе вновь пришитое отдерет от старого, и дыра будет еще хуже.</a:t>
                      </a:r>
                    </a:p>
                    <a:p>
                      <a:pPr>
                        <a:lnSpc>
                          <a:spcPct val="80000"/>
                        </a:lnSpc>
                      </a:pPr>
                      <a:r>
                        <a:rPr lang="ru-RU" sz="1600" b="1" dirty="0" smtClean="0"/>
                        <a:t>22. Никто не вливает вина молодого в мехи ветхие: иначе молодое вино прорвет мехи, и вино вытечет, и мехи пропадут; но вино молодое надобно вливать в мехи новые.</a:t>
                      </a:r>
                    </a:p>
                    <a:p>
                      <a:pPr>
                        <a:lnSpc>
                          <a:spcPct val="80000"/>
                        </a:lnSpc>
                      </a:pPr>
                      <a:endParaRPr lang="ru-RU" sz="1600" b="1" dirty="0"/>
                    </a:p>
                  </a:txBody>
                  <a:tcPr marL="36000" marR="36000" marT="18000" marB="18000"/>
                </a:tc>
                <a:tc>
                  <a:txBody>
                    <a:bodyPr/>
                    <a:lstStyle/>
                    <a:p>
                      <a:pPr>
                        <a:lnSpc>
                          <a:spcPct val="80000"/>
                        </a:lnSpc>
                      </a:pPr>
                      <a:r>
                        <a:rPr lang="ru-RU" sz="1600" b="1" dirty="0" smtClean="0"/>
                        <a:t>33. </a:t>
                      </a:r>
                      <a:r>
                        <a:rPr lang="ru-RU" sz="1600" b="1" dirty="0" smtClean="0">
                          <a:solidFill>
                            <a:srgbClr val="FF0000"/>
                          </a:solidFill>
                        </a:rPr>
                        <a:t>Они же сказали Ему</a:t>
                      </a:r>
                      <a:r>
                        <a:rPr lang="ru-RU" sz="1600" b="1" dirty="0" smtClean="0"/>
                        <a:t>: почему ученики </a:t>
                      </a:r>
                      <a:r>
                        <a:rPr lang="ru-RU" sz="1600" b="1" dirty="0" err="1" smtClean="0"/>
                        <a:t>Иоанновы</a:t>
                      </a:r>
                      <a:r>
                        <a:rPr lang="ru-RU" sz="1600" b="1" dirty="0" smtClean="0"/>
                        <a:t> постятся часто и молитвы творят, также и фарисейские, а Твои едят и пьют?</a:t>
                      </a:r>
                    </a:p>
                    <a:p>
                      <a:pPr>
                        <a:lnSpc>
                          <a:spcPct val="80000"/>
                        </a:lnSpc>
                      </a:pPr>
                      <a:r>
                        <a:rPr lang="ru-RU" sz="1600" b="1" dirty="0" smtClean="0"/>
                        <a:t>34. Он сказал им: можете ли заставить сынов чертога брачного поститься, когда с ними жених?</a:t>
                      </a:r>
                    </a:p>
                    <a:p>
                      <a:pPr>
                        <a:lnSpc>
                          <a:spcPct val="80000"/>
                        </a:lnSpc>
                      </a:pPr>
                      <a:r>
                        <a:rPr lang="ru-RU" sz="1600" b="1" dirty="0" smtClean="0"/>
                        <a:t>35. Но придут дни, когда отнимется у них жених, и тогда будут поститься в те дни.</a:t>
                      </a:r>
                    </a:p>
                    <a:p>
                      <a:pPr>
                        <a:lnSpc>
                          <a:spcPct val="80000"/>
                        </a:lnSpc>
                      </a:pPr>
                      <a:r>
                        <a:rPr lang="ru-RU" sz="1600" b="1" dirty="0" smtClean="0"/>
                        <a:t>36. При сем сказал им притчу: никто не приставляет заплаты к ветхой одежде, отодрав от новой одежды; а иначе и новую раздерет, и к старой не подойдет заплата от новой.</a:t>
                      </a:r>
                    </a:p>
                    <a:p>
                      <a:pPr>
                        <a:lnSpc>
                          <a:spcPct val="80000"/>
                        </a:lnSpc>
                      </a:pPr>
                      <a:r>
                        <a:rPr lang="ru-RU" sz="1600" b="1" dirty="0" smtClean="0"/>
                        <a:t>37. И никто не вливает молодого вина в мехи ветхие; а иначе молодое вино прорвет мехи, и само вытечет, и мехи пропадут;</a:t>
                      </a:r>
                    </a:p>
                    <a:p>
                      <a:pPr>
                        <a:lnSpc>
                          <a:spcPct val="80000"/>
                        </a:lnSpc>
                      </a:pPr>
                      <a:r>
                        <a:rPr lang="ru-RU" sz="1600" b="1" dirty="0" smtClean="0"/>
                        <a:t>38. но молодое вино должно вливать в мехи новые; тогда сбережется и то и другое.</a:t>
                      </a:r>
                    </a:p>
                    <a:p>
                      <a:pPr>
                        <a:lnSpc>
                          <a:spcPct val="80000"/>
                        </a:lnSpc>
                      </a:pPr>
                      <a:r>
                        <a:rPr lang="ru-RU" sz="1600" b="1" dirty="0" smtClean="0"/>
                        <a:t>39. И никто, пив старое вино, не захочет тотчас молодого, ибо говорит: старое лучше.</a:t>
                      </a:r>
                    </a:p>
                    <a:p>
                      <a:pPr>
                        <a:lnSpc>
                          <a:spcPct val="80000"/>
                        </a:lnSpc>
                      </a:pPr>
                      <a:endParaRPr lang="ru-RU" sz="1600" b="1" dirty="0"/>
                    </a:p>
                  </a:txBody>
                  <a:tcPr marL="36000" marR="36000" marT="18000" marB="18000"/>
                </a:tc>
              </a:tr>
            </a:tbl>
          </a:graphicData>
        </a:graphic>
      </p:graphicFrame>
      <p:sp>
        <p:nvSpPr>
          <p:cNvPr id="4" name="Скругленный прямоугольник 3"/>
          <p:cNvSpPr/>
          <p:nvPr/>
        </p:nvSpPr>
        <p:spPr>
          <a:xfrm>
            <a:off x="1691680" y="116632"/>
            <a:ext cx="5688632"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a:solidFill>
                  <a:schemeClr val="tx1"/>
                </a:solidFill>
              </a:rPr>
              <a:t>Три </a:t>
            </a:r>
            <a:r>
              <a:rPr lang="ru-RU" sz="2400" b="1" dirty="0" smtClean="0">
                <a:solidFill>
                  <a:schemeClr val="tx1"/>
                </a:solidFill>
              </a:rPr>
              <a:t>притчи на пире Матфея-Левия</a:t>
            </a:r>
            <a:endParaRPr lang="ru-RU" sz="2400" b="1" dirty="0">
              <a:solidFill>
                <a:schemeClr val="tx1"/>
              </a:solidFill>
            </a:endParaRPr>
          </a:p>
        </p:txBody>
      </p:sp>
      <p:sp>
        <p:nvSpPr>
          <p:cNvPr id="6" name="Скругленный прямоугольник 5"/>
          <p:cNvSpPr/>
          <p:nvPr/>
        </p:nvSpPr>
        <p:spPr>
          <a:xfrm>
            <a:off x="251520" y="5013176"/>
            <a:ext cx="8559741"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Блж</a:t>
            </a:r>
            <a:r>
              <a:rPr lang="ru-RU" sz="1600" b="1" dirty="0">
                <a:solidFill>
                  <a:schemeClr val="tx1"/>
                </a:solidFill>
              </a:rPr>
              <a:t>. Иероним </a:t>
            </a:r>
            <a:r>
              <a:rPr lang="ru-RU" sz="1600" b="1" dirty="0" err="1" smtClean="0">
                <a:solidFill>
                  <a:schemeClr val="tx1"/>
                </a:solidFill>
              </a:rPr>
              <a:t>Стридонтский</a:t>
            </a:r>
            <a:r>
              <a:rPr lang="ru-RU" sz="1600" b="1" i="1" dirty="0" smtClean="0">
                <a:solidFill>
                  <a:schemeClr val="tx1"/>
                </a:solidFill>
              </a:rPr>
              <a:t>: «</a:t>
            </a:r>
            <a:r>
              <a:rPr lang="ru-RU" sz="1600" b="1" i="1" dirty="0">
                <a:solidFill>
                  <a:schemeClr val="tx1"/>
                </a:solidFill>
              </a:rPr>
              <a:t>Жених - Христос, Невеста - Церковь. От этого священно-духовного союза произошли апостолы, которые не могут скорбеть, пока видят жениха на брачном ложе и знают, что Жених проводит время с Невестой. А когда пройдет брачный пир и придет время страдания и воскресения, тогда сыны Жениха будут </a:t>
            </a:r>
            <a:r>
              <a:rPr lang="ru-RU" sz="1600" b="1" i="1" dirty="0" smtClean="0">
                <a:solidFill>
                  <a:schemeClr val="tx1"/>
                </a:solidFill>
              </a:rPr>
              <a:t>поститься».</a:t>
            </a:r>
            <a:endParaRPr lang="ru-RU" sz="1600" b="1" i="1" dirty="0">
              <a:solidFill>
                <a:schemeClr val="tx1"/>
              </a:solidFill>
            </a:endParaRPr>
          </a:p>
        </p:txBody>
      </p:sp>
      <p:sp>
        <p:nvSpPr>
          <p:cNvPr id="7" name="Скругленный прямоугольник 6"/>
          <p:cNvSpPr/>
          <p:nvPr/>
        </p:nvSpPr>
        <p:spPr>
          <a:xfrm>
            <a:off x="251520" y="3356992"/>
            <a:ext cx="8559741"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solidFill>
                  <a:schemeClr val="tx1"/>
                </a:solidFill>
              </a:rPr>
              <a:t>Блаж.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Данное время, говорит Господь, когда Я нахожусь с Моими учениками, есть время радости. Под «женихом» Он разумеет Самого Себя, как обручающего Себе новый сонм людей, так как древний - умер, а под «сынами чертога брачного» - апостолов. Будет, говорит, время, когда и они, после того как Я пострадаю и вознесусь, будут поститься, терпя голод и жажду и подвергаясь </a:t>
            </a:r>
            <a:r>
              <a:rPr lang="ru-RU" sz="1600" b="1" i="1" dirty="0" smtClean="0">
                <a:solidFill>
                  <a:schemeClr val="tx1"/>
                </a:solidFill>
              </a:rPr>
              <a:t>гонениям»</a:t>
            </a:r>
            <a:endParaRPr lang="ru-RU" sz="1600" b="1" i="1" dirty="0">
              <a:solidFill>
                <a:schemeClr val="tx1"/>
              </a:solidFill>
            </a:endParaRPr>
          </a:p>
        </p:txBody>
      </p:sp>
      <p:sp>
        <p:nvSpPr>
          <p:cNvPr id="8" name="Скругленный прямоугольник 7"/>
          <p:cNvSpPr/>
          <p:nvPr/>
        </p:nvSpPr>
        <p:spPr>
          <a:xfrm>
            <a:off x="251520" y="1196752"/>
            <a:ext cx="8496944" cy="20162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Выше Он назвал Себя врачом, а здесь – женихом, и совершенно справедливо: врачом, так как Он исцеляет больные души, а женихом, так как Он обручает с Собой проводящих девственную жизнь. Сынами брачными называет способных к обручению…Итак, смысл этих слов такой: Я пришел обручиться и соединить с Собою чрез веру Церковь верующих, и это время обручения не есть время печали, но радости; потому способные к этому обручению не могут поститься. Пост есть знак печали и приличен еще несовершенным, а им должно радоваться, пока Я с ними, так как они живут со Мною и слышат Мой </a:t>
            </a:r>
            <a:r>
              <a:rPr lang="ru-RU" sz="1600" b="1" i="1" dirty="0" smtClean="0">
                <a:solidFill>
                  <a:schemeClr val="tx1"/>
                </a:solidFill>
              </a:rPr>
              <a:t>голос»</a:t>
            </a:r>
            <a:endParaRPr lang="ru-RU" sz="1600" b="1" i="1" dirty="0">
              <a:solidFill>
                <a:schemeClr val="tx1"/>
              </a:solidFill>
            </a:endParaRPr>
          </a:p>
        </p:txBody>
      </p:sp>
      <p:sp>
        <p:nvSpPr>
          <p:cNvPr id="9" name="Скругленный прямоугольник 8"/>
          <p:cNvSpPr/>
          <p:nvPr/>
        </p:nvSpPr>
        <p:spPr>
          <a:xfrm>
            <a:off x="251520" y="4077072"/>
            <a:ext cx="8640960" cy="23762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solidFill>
                  <a:schemeClr val="tx1"/>
                </a:solidFill>
              </a:rPr>
              <a:t>Смысл </a:t>
            </a:r>
            <a:r>
              <a:rPr lang="ru-RU" sz="1600" b="1" dirty="0" smtClean="0">
                <a:solidFill>
                  <a:schemeClr val="tx1"/>
                </a:solidFill>
              </a:rPr>
              <a:t>других двух притч в </a:t>
            </a:r>
            <a:r>
              <a:rPr lang="ru-RU" sz="1600" b="1" dirty="0">
                <a:solidFill>
                  <a:schemeClr val="tx1"/>
                </a:solidFill>
              </a:rPr>
              <a:t>следующем. Пребывание Иисуса в этом мире, среди учеников, создает небывалую </a:t>
            </a:r>
            <a:r>
              <a:rPr lang="ru-RU" sz="1600" b="1" dirty="0" smtClean="0">
                <a:solidFill>
                  <a:schemeClr val="tx1"/>
                </a:solidFill>
              </a:rPr>
              <a:t>«новизну» </a:t>
            </a:r>
            <a:r>
              <a:rPr lang="ru-RU" sz="1600" b="1" dirty="0">
                <a:solidFill>
                  <a:schemeClr val="tx1"/>
                </a:solidFill>
              </a:rPr>
              <a:t>и особую </a:t>
            </a:r>
            <a:r>
              <a:rPr lang="ru-RU" sz="1600" b="1" dirty="0" smtClean="0">
                <a:solidFill>
                  <a:schemeClr val="tx1"/>
                </a:solidFill>
              </a:rPr>
              <a:t>«полноту». </a:t>
            </a:r>
            <a:r>
              <a:rPr lang="ru-RU" sz="1600" b="1" dirty="0">
                <a:solidFill>
                  <a:schemeClr val="tx1"/>
                </a:solidFill>
              </a:rPr>
              <a:t>Оно в корне отличается от </a:t>
            </a:r>
            <a:r>
              <a:rPr lang="ru-RU" sz="1600" b="1" dirty="0" smtClean="0">
                <a:solidFill>
                  <a:schemeClr val="tx1"/>
                </a:solidFill>
              </a:rPr>
              <a:t>«ветхого», </a:t>
            </a:r>
            <a:r>
              <a:rPr lang="ru-RU" sz="1600" b="1" dirty="0">
                <a:solidFill>
                  <a:schemeClr val="tx1"/>
                </a:solidFill>
              </a:rPr>
              <a:t>старого. А потому и </a:t>
            </a:r>
            <a:r>
              <a:rPr lang="ru-RU" sz="1600" b="1" dirty="0" smtClean="0">
                <a:solidFill>
                  <a:schemeClr val="tx1"/>
                </a:solidFill>
              </a:rPr>
              <a:t>«совмещать» </a:t>
            </a:r>
            <a:r>
              <a:rPr lang="ru-RU" sz="1600" b="1" dirty="0">
                <a:solidFill>
                  <a:schemeClr val="tx1"/>
                </a:solidFill>
              </a:rPr>
              <a:t>его с этим </a:t>
            </a:r>
            <a:r>
              <a:rPr lang="ru-RU" sz="1600" b="1" dirty="0" smtClean="0">
                <a:solidFill>
                  <a:schemeClr val="tx1"/>
                </a:solidFill>
              </a:rPr>
              <a:t>«ветхим» </a:t>
            </a:r>
            <a:r>
              <a:rPr lang="ru-RU" sz="1600" b="1" dirty="0">
                <a:solidFill>
                  <a:schemeClr val="tx1"/>
                </a:solidFill>
              </a:rPr>
              <a:t>невозможно. Невозможно Благую Весть так же </a:t>
            </a:r>
            <a:r>
              <a:rPr lang="ru-RU" sz="1600" b="1" dirty="0" smtClean="0">
                <a:solidFill>
                  <a:schemeClr val="tx1"/>
                </a:solidFill>
              </a:rPr>
              <a:t>«привязать» </a:t>
            </a:r>
            <a:r>
              <a:rPr lang="ru-RU" sz="1600" b="1" dirty="0">
                <a:solidFill>
                  <a:schemeClr val="tx1"/>
                </a:solidFill>
              </a:rPr>
              <a:t>к ветхой (изжившей себя) религии иудаизма, как бессмысленно латать ветхую одежду куском новой ткани: от такого </a:t>
            </a:r>
            <a:r>
              <a:rPr lang="ru-RU" sz="1600" b="1" dirty="0" smtClean="0">
                <a:solidFill>
                  <a:schemeClr val="tx1"/>
                </a:solidFill>
              </a:rPr>
              <a:t>«совмещения» </a:t>
            </a:r>
            <a:r>
              <a:rPr lang="ru-RU" sz="1600" b="1" dirty="0">
                <a:solidFill>
                  <a:schemeClr val="tx1"/>
                </a:solidFill>
              </a:rPr>
              <a:t>старая одежда окончательно распадется. Равно опасно вливать молодое, еще неперебродившее вино в мехи ветхие, изношенные, непрочные, потерявшие эластичность, т.к. происходящее в вине брожение прорвет такие мехи. Так </a:t>
            </a:r>
            <a:r>
              <a:rPr lang="ru-RU" sz="1600" b="1" dirty="0" smtClean="0">
                <a:solidFill>
                  <a:schemeClr val="tx1"/>
                </a:solidFill>
              </a:rPr>
              <a:t>«прорывает» </a:t>
            </a:r>
            <a:r>
              <a:rPr lang="ru-RU" sz="1600" b="1" dirty="0">
                <a:solidFill>
                  <a:schemeClr val="tx1"/>
                </a:solidFill>
              </a:rPr>
              <a:t>учение Иисуса в его новизне и полноте </a:t>
            </a:r>
            <a:r>
              <a:rPr lang="ru-RU" sz="1600" b="1" dirty="0" smtClean="0">
                <a:solidFill>
                  <a:schemeClr val="tx1"/>
                </a:solidFill>
              </a:rPr>
              <a:t>«ветхие мехи» </a:t>
            </a:r>
            <a:r>
              <a:rPr lang="ru-RU" sz="1600" b="1" dirty="0">
                <a:solidFill>
                  <a:schemeClr val="tx1"/>
                </a:solidFill>
              </a:rPr>
              <a:t>иудаизма. </a:t>
            </a:r>
          </a:p>
        </p:txBody>
      </p:sp>
      <p:sp>
        <p:nvSpPr>
          <p:cNvPr id="10" name="Скругленный прямоугольник 9"/>
          <p:cNvSpPr/>
          <p:nvPr/>
        </p:nvSpPr>
        <p:spPr>
          <a:xfrm>
            <a:off x="354926" y="4257092"/>
            <a:ext cx="8640960" cy="15121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Блж</a:t>
            </a:r>
            <a:r>
              <a:rPr lang="ru-RU" sz="1600" b="1" dirty="0">
                <a:solidFill>
                  <a:schemeClr val="tx1"/>
                </a:solidFill>
              </a:rPr>
              <a:t>. </a:t>
            </a:r>
            <a:r>
              <a:rPr lang="ru-RU" sz="1600" b="1" dirty="0" smtClean="0">
                <a:solidFill>
                  <a:schemeClr val="tx1"/>
                </a:solidFill>
              </a:rPr>
              <a:t>Иероним: </a:t>
            </a:r>
            <a:r>
              <a:rPr lang="ru-RU" sz="1600" b="1" i="1" dirty="0" smtClean="0">
                <a:solidFill>
                  <a:schemeClr val="tx1"/>
                </a:solidFill>
              </a:rPr>
              <a:t>«</a:t>
            </a:r>
            <a:r>
              <a:rPr lang="ru-RU" sz="1600" b="1" i="1" dirty="0">
                <a:solidFill>
                  <a:schemeClr val="tx1"/>
                </a:solidFill>
              </a:rPr>
              <a:t>То, что Он говорит, значит следующее. Пока кто-либо не возрожден и, отложив ветхого человека, через Мои страдания (не) будет облекаться в нового, до того времени он не может выносить более строгих предписаний поста и воздержания, чтобы через излишнее воздержание не утратить (той) веры, которую он, как кажется, еще </a:t>
            </a:r>
            <a:r>
              <a:rPr lang="ru-RU" sz="1600" b="1" i="1" dirty="0" smtClean="0">
                <a:solidFill>
                  <a:schemeClr val="tx1"/>
                </a:solidFill>
              </a:rPr>
              <a:t>имеет»</a:t>
            </a:r>
            <a:endParaRPr lang="ru-RU" sz="1600" b="1" i="1" dirty="0">
              <a:solidFill>
                <a:schemeClr val="tx1"/>
              </a:solidFill>
            </a:endParaRPr>
          </a:p>
        </p:txBody>
      </p:sp>
      <p:sp>
        <p:nvSpPr>
          <p:cNvPr id="11" name="Скругленный прямоугольник 10"/>
          <p:cNvSpPr/>
          <p:nvPr/>
        </p:nvSpPr>
        <p:spPr>
          <a:xfrm>
            <a:off x="251520" y="2852936"/>
            <a:ext cx="8640960"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a:t>
            </a:r>
            <a:r>
              <a:rPr lang="ru-RU" sz="1600" b="1" i="1" dirty="0" smtClean="0">
                <a:solidFill>
                  <a:schemeClr val="tx1"/>
                </a:solidFill>
              </a:rPr>
              <a:t> «</a:t>
            </a:r>
            <a:r>
              <a:rPr lang="ru-RU" sz="1600" b="1" i="1" dirty="0">
                <a:solidFill>
                  <a:schemeClr val="tx1"/>
                </a:solidFill>
              </a:rPr>
              <a:t>Берет и другое сравнение, называя новым вином строгость и силу заповедей, вином, как веселящую души совершенных,– новым, как непривычную для неприготовленных,– а ветхими мехами называя учеников,– мехами, как вмещающих учение,– ветхими, как </a:t>
            </a:r>
            <a:r>
              <a:rPr lang="ru-RU" sz="1600" b="1" i="1" dirty="0" smtClean="0">
                <a:solidFill>
                  <a:schemeClr val="tx1"/>
                </a:solidFill>
              </a:rPr>
              <a:t>слабых»</a:t>
            </a:r>
            <a:endParaRPr lang="ru-RU" sz="1600" b="1" i="1" dirty="0">
              <a:solidFill>
                <a:schemeClr val="tx1"/>
              </a:solidFill>
            </a:endParaRPr>
          </a:p>
        </p:txBody>
      </p:sp>
    </p:spTree>
    <p:extLst>
      <p:ext uri="{BB962C8B-B14F-4D97-AF65-F5344CB8AC3E}">
        <p14:creationId xmlns:p14="http://schemas.microsoft.com/office/powerpoint/2010/main" val="3546315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218"/>
                                        </p:tgtEl>
                                      </p:cBhvr>
                                    </p:animEffect>
                                    <p:set>
                                      <p:cBhvr>
                                        <p:cTn id="15" dur="1" fill="hold">
                                          <p:stCondLst>
                                            <p:cond delay="499"/>
                                          </p:stCondLst>
                                        </p:cTn>
                                        <p:tgtEl>
                                          <p:spTgt spid="9218"/>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22" presetClass="entr" presetSubtype="4"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wdUpDiag">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835030768"/>
              </p:ext>
            </p:extLst>
          </p:nvPr>
        </p:nvGraphicFramePr>
        <p:xfrm>
          <a:off x="457200" y="980728"/>
          <a:ext cx="8229600" cy="50952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r>
                        <a:rPr lang="ru-RU" sz="1800" b="1" dirty="0" smtClean="0">
                          <a:solidFill>
                            <a:schemeClr val="tx1"/>
                          </a:solidFill>
                        </a:rPr>
                        <a:t>Мф 4:23-25</a:t>
                      </a:r>
                      <a:endParaRPr lang="ru-RU" b="1" dirty="0">
                        <a:solidFill>
                          <a:schemeClr val="tx1"/>
                        </a:solidFill>
                      </a:endParaRPr>
                    </a:p>
                  </a:txBody>
                  <a:tcPr/>
                </a:tc>
                <a:tc>
                  <a:txBody>
                    <a:bodyPr/>
                    <a:lstStyle/>
                    <a:p>
                      <a:pPr algn="ctr"/>
                      <a:r>
                        <a:rPr lang="ru-RU" sz="1800" b="1" dirty="0" err="1" smtClean="0">
                          <a:solidFill>
                            <a:schemeClr val="tx1"/>
                          </a:solidFill>
                        </a:rPr>
                        <a:t>Мк</a:t>
                      </a:r>
                      <a:r>
                        <a:rPr lang="ru-RU" sz="1800" b="1" dirty="0" smtClean="0">
                          <a:solidFill>
                            <a:schemeClr val="tx1"/>
                          </a:solidFill>
                        </a:rPr>
                        <a:t> 1:35-39</a:t>
                      </a:r>
                      <a:endParaRPr lang="ru-RU" b="1" dirty="0">
                        <a:solidFill>
                          <a:schemeClr val="tx1"/>
                        </a:solidFill>
                      </a:endParaRPr>
                    </a:p>
                  </a:txBody>
                  <a:tcPr/>
                </a:tc>
                <a:tc>
                  <a:txBody>
                    <a:bodyPr/>
                    <a:lstStyle/>
                    <a:p>
                      <a:pPr algn="ctr"/>
                      <a:r>
                        <a:rPr lang="ru-RU" sz="1800" b="1" dirty="0" err="1" smtClean="0">
                          <a:solidFill>
                            <a:schemeClr val="tx1"/>
                          </a:solidFill>
                        </a:rPr>
                        <a:t>Лк</a:t>
                      </a:r>
                      <a:r>
                        <a:rPr lang="ru-RU" sz="1800" b="1" dirty="0" smtClean="0">
                          <a:solidFill>
                            <a:schemeClr val="tx1"/>
                          </a:solidFill>
                        </a:rPr>
                        <a:t> 4:42-44</a:t>
                      </a:r>
                      <a:endParaRPr lang="ru-RU" b="1" dirty="0">
                        <a:solidFill>
                          <a:schemeClr val="tx1"/>
                        </a:solidFill>
                      </a:endParaRPr>
                    </a:p>
                  </a:txBody>
                  <a:tcPr/>
                </a:tc>
              </a:tr>
              <a:tr h="370840">
                <a:tc>
                  <a:txBody>
                    <a:bodyPr/>
                    <a:lstStyle/>
                    <a:p>
                      <a:r>
                        <a:rPr lang="ru-RU" sz="1600" b="1" dirty="0" smtClean="0">
                          <a:solidFill>
                            <a:schemeClr val="tx1"/>
                          </a:solidFill>
                        </a:rPr>
                        <a:t>23. И ходил Иисус по всей Галилее, уча в синагогах их и проповедуя Евангелие Царствия, и исцеляя всякую болезнь и всякую немощь в людях.</a:t>
                      </a:r>
                    </a:p>
                    <a:p>
                      <a:r>
                        <a:rPr lang="ru-RU" sz="1600" b="1" dirty="0" smtClean="0">
                          <a:solidFill>
                            <a:schemeClr val="tx1"/>
                          </a:solidFill>
                        </a:rPr>
                        <a:t>24. И прошел о Нем слух по всей Сирии; и приводили к Нему всех немощных, одержимых различными болезнями и припадками, и бесноватых, и лунатиков, и расслабленных, и Он исцелял их.</a:t>
                      </a:r>
                    </a:p>
                    <a:p>
                      <a:r>
                        <a:rPr lang="ru-RU" sz="1600" b="1" dirty="0" smtClean="0">
                          <a:solidFill>
                            <a:schemeClr val="tx1"/>
                          </a:solidFill>
                        </a:rPr>
                        <a:t>25. И следовало за Ним множество народа из Галилеи и </a:t>
                      </a:r>
                      <a:r>
                        <a:rPr lang="ru-RU" sz="1600" b="1" dirty="0" err="1" smtClean="0">
                          <a:solidFill>
                            <a:schemeClr val="tx1"/>
                          </a:solidFill>
                        </a:rPr>
                        <a:t>Десятиградия</a:t>
                      </a:r>
                      <a:r>
                        <a:rPr lang="ru-RU" sz="1600" b="1" dirty="0" smtClean="0">
                          <a:solidFill>
                            <a:schemeClr val="tx1"/>
                          </a:solidFill>
                        </a:rPr>
                        <a:t>, и Иерусалима, и Иудеи, и из-за Иордана.</a:t>
                      </a:r>
                      <a:endParaRPr lang="ru-RU" sz="1600" b="1" dirty="0">
                        <a:solidFill>
                          <a:schemeClr val="tx1"/>
                        </a:solidFill>
                      </a:endParaRPr>
                    </a:p>
                  </a:txBody>
                  <a:tcPr/>
                </a:tc>
                <a:tc>
                  <a:txBody>
                    <a:bodyPr/>
                    <a:lstStyle/>
                    <a:p>
                      <a:r>
                        <a:rPr lang="ru-RU" sz="1600" b="1" dirty="0" smtClean="0">
                          <a:solidFill>
                            <a:schemeClr val="tx1"/>
                          </a:solidFill>
                        </a:rPr>
                        <a:t>35. А утром, встав весьма рано, вышел и удалился в пустынное место, и там молился.</a:t>
                      </a:r>
                    </a:p>
                    <a:p>
                      <a:r>
                        <a:rPr lang="ru-RU" sz="1600" b="1" dirty="0" smtClean="0">
                          <a:solidFill>
                            <a:schemeClr val="tx1"/>
                          </a:solidFill>
                        </a:rPr>
                        <a:t>36. Симон и бывшие с ним пошли за Ним</a:t>
                      </a:r>
                    </a:p>
                    <a:p>
                      <a:r>
                        <a:rPr lang="ru-RU" sz="1600" b="1" dirty="0" smtClean="0">
                          <a:solidFill>
                            <a:schemeClr val="tx1"/>
                          </a:solidFill>
                        </a:rPr>
                        <a:t>37. и, найдя Его, говорят Ему: все ищут Тебя.</a:t>
                      </a:r>
                    </a:p>
                    <a:p>
                      <a:r>
                        <a:rPr lang="ru-RU" sz="1600" b="1" dirty="0" smtClean="0">
                          <a:solidFill>
                            <a:schemeClr val="tx1"/>
                          </a:solidFill>
                        </a:rPr>
                        <a:t>38. Он говорит им: пойдем в ближние селения и города, чтобы Мне и там </a:t>
                      </a:r>
                      <a:r>
                        <a:rPr lang="ru-RU" sz="1600" b="1" dirty="0" err="1" smtClean="0">
                          <a:solidFill>
                            <a:schemeClr val="tx1"/>
                          </a:solidFill>
                        </a:rPr>
                        <a:t>проповедывать</a:t>
                      </a:r>
                      <a:r>
                        <a:rPr lang="ru-RU" sz="1600" b="1" dirty="0" smtClean="0">
                          <a:solidFill>
                            <a:schemeClr val="tx1"/>
                          </a:solidFill>
                        </a:rPr>
                        <a:t>, ибо Я для того пришел.</a:t>
                      </a:r>
                    </a:p>
                    <a:p>
                      <a:r>
                        <a:rPr lang="ru-RU" sz="1600" b="1" dirty="0" smtClean="0">
                          <a:solidFill>
                            <a:schemeClr val="tx1"/>
                          </a:solidFill>
                        </a:rPr>
                        <a:t>39. И Он </a:t>
                      </a:r>
                      <a:r>
                        <a:rPr lang="ru-RU" sz="1600" b="1" dirty="0" err="1" smtClean="0">
                          <a:solidFill>
                            <a:schemeClr val="tx1"/>
                          </a:solidFill>
                        </a:rPr>
                        <a:t>проповедывал</a:t>
                      </a:r>
                      <a:r>
                        <a:rPr lang="ru-RU" sz="1600" b="1" dirty="0" smtClean="0">
                          <a:solidFill>
                            <a:schemeClr val="tx1"/>
                          </a:solidFill>
                        </a:rPr>
                        <a:t> в синагогах их по всей Галилее и изгонял бесов.</a:t>
                      </a:r>
                      <a:endParaRPr lang="ru-RU" sz="1600" b="1" dirty="0">
                        <a:solidFill>
                          <a:schemeClr val="tx1"/>
                        </a:solidFill>
                      </a:endParaRPr>
                    </a:p>
                  </a:txBody>
                  <a:tcPr/>
                </a:tc>
                <a:tc>
                  <a:txBody>
                    <a:bodyPr/>
                    <a:lstStyle/>
                    <a:p>
                      <a:r>
                        <a:rPr lang="ru-RU" sz="1600" b="1" dirty="0" smtClean="0">
                          <a:solidFill>
                            <a:schemeClr val="tx1"/>
                          </a:solidFill>
                        </a:rPr>
                        <a:t>42. Когда же настал день, Он, выйдя из дома, пошел в пустынное место, и народ искал Его и, придя к Нему, удерживал Его, чтобы не уходил от них.</a:t>
                      </a:r>
                    </a:p>
                    <a:p>
                      <a:r>
                        <a:rPr lang="ru-RU" sz="1600" b="1" dirty="0" smtClean="0">
                          <a:solidFill>
                            <a:schemeClr val="tx1"/>
                          </a:solidFill>
                        </a:rPr>
                        <a:t>43. Но Он сказал им: и другим городам благовествовать Я должен Царствие Божие, ибо на то Я послан.</a:t>
                      </a:r>
                    </a:p>
                    <a:p>
                      <a:r>
                        <a:rPr lang="ru-RU" sz="1600" b="1" dirty="0" smtClean="0">
                          <a:solidFill>
                            <a:schemeClr val="tx1"/>
                          </a:solidFill>
                        </a:rPr>
                        <a:t>44. И </a:t>
                      </a:r>
                      <a:r>
                        <a:rPr lang="ru-RU" sz="1600" b="1" dirty="0" err="1" smtClean="0">
                          <a:solidFill>
                            <a:schemeClr val="tx1"/>
                          </a:solidFill>
                        </a:rPr>
                        <a:t>проповедывал</a:t>
                      </a:r>
                      <a:r>
                        <a:rPr lang="ru-RU" sz="1600" b="1" dirty="0" smtClean="0">
                          <a:solidFill>
                            <a:schemeClr val="tx1"/>
                          </a:solidFill>
                        </a:rPr>
                        <a:t> в синагогах галилейских.</a:t>
                      </a:r>
                      <a:endParaRPr lang="ru-RU" sz="1600" b="1" dirty="0">
                        <a:solidFill>
                          <a:schemeClr val="tx1"/>
                        </a:solidFill>
                      </a:endParaRPr>
                    </a:p>
                  </a:txBody>
                  <a:tcPr/>
                </a:tc>
              </a:tr>
            </a:tbl>
          </a:graphicData>
        </a:graphic>
      </p:graphicFrame>
      <p:sp>
        <p:nvSpPr>
          <p:cNvPr id="4" name="Скругленный прямоугольник 3"/>
          <p:cNvSpPr/>
          <p:nvPr/>
        </p:nvSpPr>
        <p:spPr>
          <a:xfrm>
            <a:off x="2843808" y="188640"/>
            <a:ext cx="3672408" cy="504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solidFill>
                  <a:schemeClr val="tx1"/>
                </a:solidFill>
              </a:rPr>
              <a:t>Проповедь и чудеса  </a:t>
            </a:r>
            <a:r>
              <a:rPr lang="ru-RU" sz="2000" b="1" dirty="0">
                <a:solidFill>
                  <a:schemeClr val="tx1"/>
                </a:solidFill>
              </a:rPr>
              <a:t>в </a:t>
            </a:r>
            <a:r>
              <a:rPr lang="ru-RU" sz="2000" b="1" dirty="0" smtClean="0">
                <a:solidFill>
                  <a:schemeClr val="tx1"/>
                </a:solidFill>
              </a:rPr>
              <a:t>Галилеи</a:t>
            </a:r>
            <a:endParaRPr lang="ru-RU" sz="2000" b="1" dirty="0">
              <a:solidFill>
                <a:schemeClr val="tx1"/>
              </a:solidFill>
            </a:endParaRPr>
          </a:p>
        </p:txBody>
      </p:sp>
    </p:spTree>
    <p:extLst>
      <p:ext uri="{BB962C8B-B14F-4D97-AF65-F5344CB8AC3E}">
        <p14:creationId xmlns:p14="http://schemas.microsoft.com/office/powerpoint/2010/main" val="336698859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gConfetti">
          <a:fgClr>
            <a:schemeClr val="bg2">
              <a:lumMod val="50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755576" y="332656"/>
            <a:ext cx="7632848" cy="100811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3200" b="1" dirty="0" smtClean="0">
                <a:solidFill>
                  <a:schemeClr val="tx1"/>
                </a:solidFill>
              </a:rPr>
              <a:t>Домашнее задание</a:t>
            </a:r>
            <a:endParaRPr lang="ru-RU" sz="3200" b="1" dirty="0">
              <a:solidFill>
                <a:schemeClr val="tx1"/>
              </a:solidFill>
            </a:endParaRPr>
          </a:p>
        </p:txBody>
      </p:sp>
      <p:sp>
        <p:nvSpPr>
          <p:cNvPr id="5" name="Прямоугольник 4"/>
          <p:cNvSpPr/>
          <p:nvPr/>
        </p:nvSpPr>
        <p:spPr>
          <a:xfrm>
            <a:off x="395535" y="2186478"/>
            <a:ext cx="8388775" cy="24666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457200" indent="-457200">
              <a:buFont typeface="Arial" pitchFamily="34" charset="0"/>
              <a:buChar char="•"/>
            </a:pPr>
            <a:r>
              <a:rPr lang="ru-RU" sz="2000" b="1" dirty="0">
                <a:solidFill>
                  <a:schemeClr val="tx1"/>
                </a:solidFill>
              </a:rPr>
              <a:t>Иисус Христос в Иерусалиме на второй Пасхе. Исцеление расслабленного при </a:t>
            </a:r>
            <a:r>
              <a:rPr lang="ru-RU" sz="2000" b="1" dirty="0" err="1">
                <a:solidFill>
                  <a:schemeClr val="tx1"/>
                </a:solidFill>
              </a:rPr>
              <a:t>Овчей</a:t>
            </a:r>
            <a:r>
              <a:rPr lang="ru-RU" sz="2000" b="1" dirty="0">
                <a:solidFill>
                  <a:schemeClr val="tx1"/>
                </a:solidFill>
              </a:rPr>
              <a:t> купели (Ин. </a:t>
            </a:r>
            <a:r>
              <a:rPr lang="ru-RU" sz="2000" b="1" u="sng" dirty="0">
                <a:solidFill>
                  <a:schemeClr val="tx1"/>
                </a:solidFill>
                <a:hlinkClick r:id="rId2"/>
              </a:rPr>
              <a:t>5,</a:t>
            </a:r>
            <a:r>
              <a:rPr lang="ru-RU" sz="2000" b="1" u="sng" dirty="0">
                <a:solidFill>
                  <a:schemeClr val="tx1"/>
                </a:solidFill>
              </a:rPr>
              <a:t> 1-16</a:t>
            </a:r>
            <a:r>
              <a:rPr lang="ru-RU" sz="2000" b="1" dirty="0">
                <a:solidFill>
                  <a:schemeClr val="tx1"/>
                </a:solidFill>
              </a:rPr>
              <a:t>). </a:t>
            </a:r>
            <a:endParaRPr lang="ru-RU" sz="2000" b="1" dirty="0" smtClean="0">
              <a:solidFill>
                <a:schemeClr val="tx1"/>
              </a:solidFill>
            </a:endParaRPr>
          </a:p>
          <a:p>
            <a:pPr marL="457200" indent="-457200">
              <a:buFont typeface="Arial" pitchFamily="34" charset="0"/>
              <a:buChar char="•"/>
            </a:pPr>
            <a:r>
              <a:rPr lang="ru-RU" sz="2000" b="1" dirty="0" smtClean="0">
                <a:solidFill>
                  <a:schemeClr val="tx1"/>
                </a:solidFill>
              </a:rPr>
              <a:t>Откровение </a:t>
            </a:r>
            <a:r>
              <a:rPr lang="ru-RU" sz="2000" b="1" dirty="0">
                <a:solidFill>
                  <a:schemeClr val="tx1"/>
                </a:solidFill>
              </a:rPr>
              <a:t>Иисуса Христа о Своем </a:t>
            </a:r>
            <a:r>
              <a:rPr lang="ru-RU" sz="2000" b="1" dirty="0" err="1">
                <a:solidFill>
                  <a:schemeClr val="tx1"/>
                </a:solidFill>
              </a:rPr>
              <a:t>Богосыновстве</a:t>
            </a:r>
            <a:r>
              <a:rPr lang="ru-RU" sz="2000" b="1" dirty="0">
                <a:solidFill>
                  <a:schemeClr val="tx1"/>
                </a:solidFill>
              </a:rPr>
              <a:t> (Ин. 5, 17-47</a:t>
            </a:r>
            <a:r>
              <a:rPr lang="ru-RU" sz="2000" b="1" dirty="0" smtClean="0">
                <a:solidFill>
                  <a:schemeClr val="tx1"/>
                </a:solidFill>
              </a:rPr>
              <a:t>).</a:t>
            </a:r>
          </a:p>
          <a:p>
            <a:pPr marL="457200" indent="-457200">
              <a:buFont typeface="Arial" pitchFamily="34" charset="0"/>
              <a:buChar char="•"/>
            </a:pPr>
            <a:r>
              <a:rPr lang="ru-RU" sz="2000" b="1" dirty="0" smtClean="0">
                <a:solidFill>
                  <a:schemeClr val="tx1"/>
                </a:solidFill>
              </a:rPr>
              <a:t>Слова </a:t>
            </a:r>
            <a:r>
              <a:rPr lang="ru-RU" sz="2000" b="1" dirty="0">
                <a:solidFill>
                  <a:schemeClr val="tx1"/>
                </a:solidFill>
              </a:rPr>
              <a:t>Христа о значении субботы</a:t>
            </a:r>
            <a:r>
              <a:rPr lang="ru-RU" sz="2000" b="1" dirty="0" smtClean="0">
                <a:solidFill>
                  <a:schemeClr val="tx1"/>
                </a:solidFill>
              </a:rPr>
              <a:t>; срывание </a:t>
            </a:r>
            <a:r>
              <a:rPr lang="ru-RU" sz="2000" b="1" dirty="0">
                <a:solidFill>
                  <a:schemeClr val="tx1"/>
                </a:solidFill>
              </a:rPr>
              <a:t>учениками колосьев (Мф. 12:1-8; </a:t>
            </a:r>
            <a:r>
              <a:rPr lang="ru-RU" sz="2000" b="1" dirty="0" err="1">
                <a:solidFill>
                  <a:schemeClr val="tx1"/>
                </a:solidFill>
              </a:rPr>
              <a:t>Мк</a:t>
            </a:r>
            <a:r>
              <a:rPr lang="ru-RU" sz="2000" b="1" dirty="0">
                <a:solidFill>
                  <a:schemeClr val="tx1"/>
                </a:solidFill>
              </a:rPr>
              <a:t>. 2, 23-28; </a:t>
            </a:r>
            <a:r>
              <a:rPr lang="ru-RU" sz="2000" b="1" dirty="0" err="1">
                <a:solidFill>
                  <a:schemeClr val="tx1"/>
                </a:solidFill>
              </a:rPr>
              <a:t>Лк</a:t>
            </a:r>
            <a:r>
              <a:rPr lang="ru-RU" sz="2000" b="1" dirty="0">
                <a:solidFill>
                  <a:schemeClr val="tx1"/>
                </a:solidFill>
              </a:rPr>
              <a:t>. 6, 1-5). </a:t>
            </a:r>
            <a:endParaRPr lang="ru-RU" sz="2000" b="1" dirty="0" smtClean="0">
              <a:solidFill>
                <a:schemeClr val="tx1"/>
              </a:solidFill>
            </a:endParaRPr>
          </a:p>
          <a:p>
            <a:pPr marL="457200" indent="-457200">
              <a:buFont typeface="Arial" pitchFamily="34" charset="0"/>
              <a:buChar char="•"/>
            </a:pPr>
            <a:r>
              <a:rPr lang="ru-RU" sz="2000" b="1" dirty="0" smtClean="0">
                <a:solidFill>
                  <a:schemeClr val="tx1"/>
                </a:solidFill>
              </a:rPr>
              <a:t>Исцеление </a:t>
            </a:r>
            <a:r>
              <a:rPr lang="ru-RU" sz="2000" b="1" dirty="0">
                <a:solidFill>
                  <a:schemeClr val="tx1"/>
                </a:solidFill>
              </a:rPr>
              <a:t>сухорукого (Мф. 12, 9-13; </a:t>
            </a:r>
            <a:r>
              <a:rPr lang="ru-RU" sz="2000" b="1" dirty="0" err="1">
                <a:solidFill>
                  <a:schemeClr val="tx1"/>
                </a:solidFill>
              </a:rPr>
              <a:t>Мк</a:t>
            </a:r>
            <a:r>
              <a:rPr lang="ru-RU" sz="2000" b="1" dirty="0">
                <a:solidFill>
                  <a:schemeClr val="tx1"/>
                </a:solidFill>
              </a:rPr>
              <a:t>. 3:1-5; </a:t>
            </a:r>
            <a:r>
              <a:rPr lang="ru-RU" sz="2000" b="1" dirty="0" err="1">
                <a:solidFill>
                  <a:schemeClr val="tx1"/>
                </a:solidFill>
              </a:rPr>
              <a:t>Лк</a:t>
            </a:r>
            <a:r>
              <a:rPr lang="ru-RU" sz="2000" b="1" dirty="0">
                <a:solidFill>
                  <a:schemeClr val="tx1"/>
                </a:solidFill>
              </a:rPr>
              <a:t>. 6, 6-11).</a:t>
            </a:r>
          </a:p>
        </p:txBody>
      </p:sp>
    </p:spTree>
    <p:extLst>
      <p:ext uri="{BB962C8B-B14F-4D97-AF65-F5344CB8AC3E}">
        <p14:creationId xmlns:p14="http://schemas.microsoft.com/office/powerpoint/2010/main" val="40576707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wave">
          <a:fgClr>
            <a:schemeClr val="accent4">
              <a:lumMod val="75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434176694"/>
              </p:ext>
            </p:extLst>
          </p:nvPr>
        </p:nvGraphicFramePr>
        <p:xfrm>
          <a:off x="323526" y="332656"/>
          <a:ext cx="8496946" cy="3233520"/>
        </p:xfrm>
        <a:graphic>
          <a:graphicData uri="http://schemas.openxmlformats.org/drawingml/2006/table">
            <a:tbl>
              <a:tblPr>
                <a:tableStyleId>{775DCB02-9BB8-47FD-8907-85C794F793BA}</a:tableStyleId>
              </a:tblPr>
              <a:tblGrid>
                <a:gridCol w="1359512"/>
                <a:gridCol w="1529450"/>
                <a:gridCol w="1444480"/>
                <a:gridCol w="1359512"/>
                <a:gridCol w="1444480"/>
                <a:gridCol w="1359512"/>
              </a:tblGrid>
              <a:tr h="310320">
                <a:tc gridSpan="6">
                  <a:txBody>
                    <a:bodyPr/>
                    <a:lstStyle/>
                    <a:p>
                      <a:pPr algn="ctr"/>
                      <a:r>
                        <a:rPr lang="ru-RU" dirty="0"/>
                        <a:t>ОБЩЕСТВЕННОЕ </a:t>
                      </a:r>
                      <a:r>
                        <a:rPr lang="ru-RU" dirty="0" smtClean="0"/>
                        <a:t>СЛУЖЕНИЕ (3,5 года)</a:t>
                      </a:r>
                      <a:endParaRPr lang="ru-RU" dirty="0"/>
                    </a:p>
                  </a:txBody>
                  <a:tcPr marL="36000" marR="36000" marT="18000" marB="18000" anchor="ctr">
                    <a:solidFill>
                      <a:schemeClr val="accent4">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gridSpan="2">
                  <a:txBody>
                    <a:bodyPr/>
                    <a:lstStyle/>
                    <a:p>
                      <a:pPr algn="ctr"/>
                      <a:r>
                        <a:rPr lang="ru-RU" dirty="0"/>
                        <a:t>ПЕРВЫЙ ГОД</a:t>
                      </a:r>
                    </a:p>
                  </a:txBody>
                  <a:tcPr marL="36000" marR="36000" marT="18000" marB="18000" anchor="ctr"/>
                </a:tc>
                <a:tc hMerge="1">
                  <a:txBody>
                    <a:bodyPr/>
                    <a:lstStyle/>
                    <a:p>
                      <a:endParaRPr lang="ru-RU"/>
                    </a:p>
                  </a:txBody>
                  <a:tcPr/>
                </a:tc>
                <a:tc gridSpan="2">
                  <a:txBody>
                    <a:bodyPr/>
                    <a:lstStyle/>
                    <a:p>
                      <a:pPr algn="ctr"/>
                      <a:r>
                        <a:rPr lang="ru-RU" dirty="0"/>
                        <a:t>ВТОРОЙ ГОД</a:t>
                      </a:r>
                    </a:p>
                  </a:txBody>
                  <a:tcPr marL="36000" marR="36000" marT="18000" marB="18000" anchor="ctr"/>
                </a:tc>
                <a:tc hMerge="1">
                  <a:txBody>
                    <a:bodyPr/>
                    <a:lstStyle/>
                    <a:p>
                      <a:endParaRPr lang="ru-RU"/>
                    </a:p>
                  </a:txBody>
                  <a:tcPr/>
                </a:tc>
                <a:tc gridSpan="2">
                  <a:txBody>
                    <a:bodyPr/>
                    <a:lstStyle/>
                    <a:p>
                      <a:pPr algn="ctr"/>
                      <a:r>
                        <a:rPr lang="ru-RU" dirty="0"/>
                        <a:t>ТРЕТИЙ ГОД</a:t>
                      </a:r>
                    </a:p>
                  </a:txBody>
                  <a:tcPr marL="36000" marR="36000" marT="18000" marB="18000" anchor="ctr"/>
                </a:tc>
                <a:tc hMerge="1">
                  <a:txBody>
                    <a:bodyPr/>
                    <a:lstStyle/>
                    <a:p>
                      <a:endParaRPr lang="ru-RU"/>
                    </a:p>
                  </a:txBody>
                  <a:tcPr/>
                </a:tc>
              </a:tr>
              <a:tr h="0">
                <a:tc gridSpan="2">
                  <a:txBody>
                    <a:bodyPr/>
                    <a:lstStyle/>
                    <a:p>
                      <a:pPr algn="ctr"/>
                      <a:r>
                        <a:rPr lang="ru-RU" dirty="0"/>
                        <a:t>Неизвестность</a:t>
                      </a:r>
                    </a:p>
                  </a:txBody>
                  <a:tcPr marL="36000" marR="36000" marT="18000" marB="18000" anchor="ctr"/>
                </a:tc>
                <a:tc hMerge="1">
                  <a:txBody>
                    <a:bodyPr/>
                    <a:lstStyle/>
                    <a:p>
                      <a:endParaRPr lang="ru-RU"/>
                    </a:p>
                  </a:txBody>
                  <a:tcPr/>
                </a:tc>
                <a:tc gridSpan="2">
                  <a:txBody>
                    <a:bodyPr/>
                    <a:lstStyle/>
                    <a:p>
                      <a:pPr algn="ctr"/>
                      <a:r>
                        <a:rPr lang="ru-RU" dirty="0"/>
                        <a:t>Популярность </a:t>
                      </a:r>
                    </a:p>
                  </a:txBody>
                  <a:tcPr marL="36000" marR="36000" marT="18000" marB="18000" anchor="ctr"/>
                </a:tc>
                <a:tc hMerge="1">
                  <a:txBody>
                    <a:bodyPr/>
                    <a:lstStyle/>
                    <a:p>
                      <a:endParaRPr lang="ru-RU"/>
                    </a:p>
                  </a:txBody>
                  <a:tcPr/>
                </a:tc>
                <a:tc gridSpan="2">
                  <a:txBody>
                    <a:bodyPr/>
                    <a:lstStyle/>
                    <a:p>
                      <a:pPr algn="ctr"/>
                      <a:r>
                        <a:rPr lang="ru-RU" dirty="0"/>
                        <a:t>Оппозиция</a:t>
                      </a:r>
                    </a:p>
                  </a:txBody>
                  <a:tcPr marL="36000" marR="36000" marT="18000" marB="18000" anchor="ctr"/>
                </a:tc>
                <a:tc hMerge="1">
                  <a:txBody>
                    <a:bodyPr/>
                    <a:lstStyle/>
                    <a:p>
                      <a:endParaRPr lang="ru-RU"/>
                    </a:p>
                  </a:txBody>
                  <a:tcPr/>
                </a:tc>
              </a:tr>
              <a:tr h="0">
                <a:tc>
                  <a:txBody>
                    <a:bodyPr/>
                    <a:lstStyle/>
                    <a:p>
                      <a:pPr algn="ctr"/>
                      <a:r>
                        <a:rPr lang="ru-RU" dirty="0"/>
                        <a:t>4 месяца</a:t>
                      </a:r>
                    </a:p>
                  </a:txBody>
                  <a:tcPr marL="36000" marR="36000" marT="18000" marB="18000" anchor="ctr"/>
                </a:tc>
                <a:tc>
                  <a:txBody>
                    <a:bodyPr/>
                    <a:lstStyle/>
                    <a:p>
                      <a:pPr algn="ctr"/>
                      <a:r>
                        <a:rPr lang="ru-RU" dirty="0"/>
                        <a:t>8 месяцев</a:t>
                      </a:r>
                    </a:p>
                  </a:txBody>
                  <a:tcPr marL="36000" marR="36000" marT="18000" marB="18000" anchor="ctr"/>
                </a:tc>
                <a:tc gridSpan="2">
                  <a:txBody>
                    <a:bodyPr/>
                    <a:lstStyle/>
                    <a:p>
                      <a:pPr algn="ctr"/>
                      <a:r>
                        <a:rPr lang="ru-RU" dirty="0"/>
                        <a:t>14 </a:t>
                      </a:r>
                      <a:r>
                        <a:rPr lang="ru-RU" dirty="0" smtClean="0"/>
                        <a:t>месяцев (4+10)</a:t>
                      </a:r>
                      <a:endParaRPr lang="ru-RU" dirty="0"/>
                    </a:p>
                  </a:txBody>
                  <a:tcPr marL="36000" marR="36000" marT="18000" marB="18000" anchor="ctr"/>
                </a:tc>
                <a:tc hMerge="1">
                  <a:txBody>
                    <a:bodyPr/>
                    <a:lstStyle/>
                    <a:p>
                      <a:endParaRPr lang="ru-RU"/>
                    </a:p>
                  </a:txBody>
                  <a:tcPr/>
                </a:tc>
                <a:tc>
                  <a:txBody>
                    <a:bodyPr/>
                    <a:lstStyle/>
                    <a:p>
                      <a:pPr algn="ctr"/>
                      <a:r>
                        <a:rPr lang="ru-RU" dirty="0"/>
                        <a:t>6 месяцев</a:t>
                      </a:r>
                    </a:p>
                  </a:txBody>
                  <a:tcPr marL="36000" marR="36000" marT="18000" marB="18000" anchor="ctr"/>
                </a:tc>
                <a:tc>
                  <a:txBody>
                    <a:bodyPr/>
                    <a:lstStyle/>
                    <a:p>
                      <a:pPr algn="ctr"/>
                      <a:r>
                        <a:rPr lang="ru-RU"/>
                        <a:t>6 месяцев</a:t>
                      </a:r>
                    </a:p>
                  </a:txBody>
                  <a:tcPr marL="36000" marR="36000" marT="18000" marB="18000" anchor="ctr"/>
                </a:tc>
              </a:tr>
              <a:tr h="190500">
                <a:tc>
                  <a:txBody>
                    <a:bodyPr/>
                    <a:lstStyle/>
                    <a:p>
                      <a:pPr algn="ctr"/>
                      <a:r>
                        <a:rPr lang="ru-RU" dirty="0"/>
                        <a:t>НАЧАЛЬНЫЕ СОБЫТИЯ </a:t>
                      </a:r>
                    </a:p>
                  </a:txBody>
                  <a:tcPr marL="36000" marR="36000" marT="18000" marB="18000" anchor="ctr"/>
                </a:tc>
                <a:tc>
                  <a:txBody>
                    <a:bodyPr/>
                    <a:lstStyle/>
                    <a:p>
                      <a:pPr algn="ctr"/>
                      <a:r>
                        <a:rPr lang="ru-RU" dirty="0"/>
                        <a:t>РАННЕЕ СЛУЖЕНИЕ</a:t>
                      </a:r>
                    </a:p>
                  </a:txBody>
                  <a:tcPr marL="36000" marR="36000" marT="18000" marB="18000" anchor="ctr"/>
                </a:tc>
                <a:tc gridSpan="2">
                  <a:txBody>
                    <a:bodyPr/>
                    <a:lstStyle/>
                    <a:p>
                      <a:pPr algn="ctr"/>
                      <a:r>
                        <a:rPr lang="ru-RU" dirty="0"/>
                        <a:t>ШИРОКОЕ СЛУЖЕНИЕ </a:t>
                      </a:r>
                    </a:p>
                  </a:txBody>
                  <a:tcPr marL="36000" marR="36000" marT="18000" marB="18000" anchor="ctr"/>
                </a:tc>
                <a:tc hMerge="1">
                  <a:txBody>
                    <a:bodyPr/>
                    <a:lstStyle/>
                    <a:p>
                      <a:endParaRPr lang="ru-RU"/>
                    </a:p>
                  </a:txBody>
                  <a:tcPr/>
                </a:tc>
                <a:tc>
                  <a:txBody>
                    <a:bodyPr/>
                    <a:lstStyle/>
                    <a:p>
                      <a:pPr algn="ctr"/>
                      <a:r>
                        <a:rPr lang="ru-RU" dirty="0"/>
                        <a:t>ОСОБОЕ </a:t>
                      </a:r>
                      <a:br>
                        <a:rPr lang="ru-RU" dirty="0"/>
                      </a:br>
                      <a:r>
                        <a:rPr lang="ru-RU" dirty="0"/>
                        <a:t>СЛУЖЕНИЕ </a:t>
                      </a:r>
                    </a:p>
                  </a:txBody>
                  <a:tcPr marL="36000" marR="36000" marT="18000" marB="18000" anchor="ctr"/>
                </a:tc>
                <a:tc>
                  <a:txBody>
                    <a:bodyPr/>
                    <a:lstStyle/>
                    <a:p>
                      <a:pPr algn="ctr"/>
                      <a:r>
                        <a:rPr lang="ru-RU" dirty="0"/>
                        <a:t>ЗАВЕРШАЮЩЕЕ СЛУЖЕНИЕ</a:t>
                      </a:r>
                    </a:p>
                  </a:txBody>
                  <a:tcPr marL="36000" marR="36000" marT="18000" marB="18000" anchor="ctr"/>
                </a:tc>
              </a:tr>
              <a:tr h="352425">
                <a:tc>
                  <a:txBody>
                    <a:bodyPr/>
                    <a:lstStyle/>
                    <a:p>
                      <a:pPr algn="ctr"/>
                      <a:r>
                        <a:rPr lang="ru-RU" dirty="0" smtClean="0"/>
                        <a:t>Начало общественного служения</a:t>
                      </a:r>
                      <a:endParaRPr lang="ru-RU" dirty="0"/>
                    </a:p>
                  </a:txBody>
                  <a:tcPr marL="36000" marR="36000" marT="18000" marB="18000" anchor="ctr"/>
                </a:tc>
                <a:tc>
                  <a:txBody>
                    <a:bodyPr/>
                    <a:lstStyle/>
                    <a:p>
                      <a:pPr algn="ctr"/>
                      <a:r>
                        <a:rPr lang="ru-RU" dirty="0" smtClean="0"/>
                        <a:t>Ранний иудейский</a:t>
                      </a:r>
                      <a:r>
                        <a:rPr lang="ru-RU" baseline="0" dirty="0" smtClean="0"/>
                        <a:t> период</a:t>
                      </a:r>
                      <a:endParaRPr lang="ru-RU" dirty="0"/>
                    </a:p>
                  </a:txBody>
                  <a:tcPr marL="36000" marR="36000" marT="18000" marB="18000" anchor="ctr"/>
                </a:tc>
                <a:tc>
                  <a:txBody>
                    <a:bodyPr/>
                    <a:lstStyle/>
                    <a:p>
                      <a:pPr algn="ctr"/>
                      <a:r>
                        <a:rPr lang="ru-RU" dirty="0" smtClean="0"/>
                        <a:t>Ранний</a:t>
                      </a:r>
                      <a:r>
                        <a:rPr lang="ru-RU" baseline="0" dirty="0" smtClean="0"/>
                        <a:t> галилейский период</a:t>
                      </a:r>
                      <a:endParaRPr lang="ru-RU" dirty="0"/>
                    </a:p>
                  </a:txBody>
                  <a:tcPr marL="36000" marR="36000" marT="18000" marB="18000" anchor="ctr"/>
                </a:tc>
                <a:tc>
                  <a:txBody>
                    <a:bodyPr/>
                    <a:lstStyle/>
                    <a:p>
                      <a:pPr algn="ctr"/>
                      <a:r>
                        <a:rPr lang="ru-RU" dirty="0" smtClean="0"/>
                        <a:t>Средний галилейский период</a:t>
                      </a:r>
                      <a:endParaRPr lang="ru-RU" dirty="0"/>
                    </a:p>
                  </a:txBody>
                  <a:tcPr marL="36000" marR="36000" marT="18000" marB="18000" anchor="ctr"/>
                </a:tc>
                <a:tc>
                  <a:txBody>
                    <a:bodyPr/>
                    <a:lstStyle/>
                    <a:p>
                      <a:pPr algn="ctr"/>
                      <a:r>
                        <a:rPr lang="ru-RU" dirty="0" smtClean="0"/>
                        <a:t>Поздний галилейский период</a:t>
                      </a:r>
                      <a:endParaRPr lang="ru-RU" dirty="0"/>
                    </a:p>
                  </a:txBody>
                  <a:tcPr marL="36000" marR="36000" marT="18000" marB="18000" anchor="ctr"/>
                </a:tc>
                <a:tc>
                  <a:txBody>
                    <a:bodyPr/>
                    <a:lstStyle/>
                    <a:p>
                      <a:pPr algn="ctr"/>
                      <a:r>
                        <a:rPr lang="ru-RU" dirty="0" smtClean="0"/>
                        <a:t> Поздний</a:t>
                      </a:r>
                      <a:r>
                        <a:rPr lang="ru-RU" baseline="0" dirty="0" smtClean="0"/>
                        <a:t> иудейский период</a:t>
                      </a:r>
                      <a:endParaRPr lang="ru-RU" dirty="0"/>
                    </a:p>
                  </a:txBody>
                  <a:tcPr marL="36000" marR="36000" marT="18000" marB="18000" anchor="ctr"/>
                </a:tc>
              </a:tr>
            </a:tbl>
          </a:graphicData>
        </a:graphic>
      </p:graphicFrame>
      <p:sp>
        <p:nvSpPr>
          <p:cNvPr id="2" name="Скругленный прямоугольник 1"/>
          <p:cNvSpPr/>
          <p:nvPr/>
        </p:nvSpPr>
        <p:spPr>
          <a:xfrm>
            <a:off x="395536" y="3717032"/>
            <a:ext cx="8352928" cy="28803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Феофан Затворник: </a:t>
            </a:r>
            <a:r>
              <a:rPr lang="ru-RU" sz="1600" b="1" i="1" dirty="0" smtClean="0">
                <a:solidFill>
                  <a:schemeClr val="tx1"/>
                </a:solidFill>
              </a:rPr>
              <a:t>«Начало </a:t>
            </a:r>
            <a:r>
              <a:rPr lang="ru-RU" sz="1600" b="1" i="1" dirty="0">
                <a:solidFill>
                  <a:schemeClr val="tx1"/>
                </a:solidFill>
              </a:rPr>
              <a:t>такого </a:t>
            </a:r>
            <a:r>
              <a:rPr lang="ru-RU" sz="1600" b="1" i="1" dirty="0" err="1">
                <a:solidFill>
                  <a:schemeClr val="tx1"/>
                </a:solidFill>
              </a:rPr>
              <a:t>действования</a:t>
            </a:r>
            <a:r>
              <a:rPr lang="ru-RU" sz="1600" b="1" i="1" dirty="0">
                <a:solidFill>
                  <a:schemeClr val="tx1"/>
                </a:solidFill>
              </a:rPr>
              <a:t>, после Крещения, сорокадневного поста и краткого пребывания в Галилее, полагает Господь в Иерусалиме, на празднике Пасхи, и здесь, или вообще во Иудее, продолжает его около двух третей года; как это можно видеть из того обстоятельства, что когда Господь, возвращаясь из Иудеи в Галилею, беседовал с учениками Своими на кладезе </a:t>
            </a:r>
            <a:r>
              <a:rPr lang="ru-RU" sz="1600" b="1" i="1" dirty="0" err="1">
                <a:solidFill>
                  <a:schemeClr val="tx1"/>
                </a:solidFill>
              </a:rPr>
              <a:t>Иаковлевом</a:t>
            </a:r>
            <a:r>
              <a:rPr lang="ru-RU" sz="1600" b="1" i="1" dirty="0">
                <a:solidFill>
                  <a:schemeClr val="tx1"/>
                </a:solidFill>
              </a:rPr>
              <a:t> в Самарии, то помянул между прочим, что чрез четыре месяца жатва будет, а это то же, что чрез четыре месяца будет Пасха другая, потому что там жатва совпадает с Пасхою. Следовательно, от первой Пасхи до того времени, как это говорилось, прошло восемь месяцев, или две трети года. Если приложим сюда время от Крещения Господня до первой Пасхи, то всего доселе, или до вселения Господа в </a:t>
            </a:r>
            <a:r>
              <a:rPr lang="ru-RU" sz="1600" b="1" i="1" dirty="0" err="1">
                <a:solidFill>
                  <a:schemeClr val="tx1"/>
                </a:solidFill>
              </a:rPr>
              <a:t>Капернаум</a:t>
            </a:r>
            <a:r>
              <a:rPr lang="ru-RU" sz="1600" b="1" i="1" dirty="0">
                <a:solidFill>
                  <a:schemeClr val="tx1"/>
                </a:solidFill>
              </a:rPr>
              <a:t>, надо считать протекшим целый год, от Его явления Себя </a:t>
            </a:r>
            <a:r>
              <a:rPr lang="ru-RU" sz="1600" b="1" i="1" dirty="0" smtClean="0">
                <a:solidFill>
                  <a:schemeClr val="tx1"/>
                </a:solidFill>
              </a:rPr>
              <a:t>миру</a:t>
            </a:r>
            <a:r>
              <a:rPr lang="ru-RU" b="1" i="1" dirty="0" smtClean="0">
                <a:solidFill>
                  <a:schemeClr val="tx1"/>
                </a:solidFill>
              </a:rPr>
              <a:t>».</a:t>
            </a:r>
            <a:endParaRPr lang="ru-RU" b="1" i="1" dirty="0">
              <a:solidFill>
                <a:schemeClr val="tx1"/>
              </a:solidFill>
            </a:endParaRPr>
          </a:p>
        </p:txBody>
      </p:sp>
      <p:sp>
        <p:nvSpPr>
          <p:cNvPr id="3" name="Скругленный прямоугольник 2"/>
          <p:cNvSpPr/>
          <p:nvPr/>
        </p:nvSpPr>
        <p:spPr>
          <a:xfrm>
            <a:off x="403151" y="4365104"/>
            <a:ext cx="8352928"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err="1">
                <a:solidFill>
                  <a:schemeClr val="tx1"/>
                </a:solidFill>
              </a:rPr>
              <a:t>Свт</a:t>
            </a:r>
            <a:r>
              <a:rPr lang="ru-RU" sz="1600" b="1" dirty="0">
                <a:solidFill>
                  <a:schemeClr val="tx1"/>
                </a:solidFill>
              </a:rPr>
              <a:t>. Феофан Затворник</a:t>
            </a:r>
            <a:r>
              <a:rPr lang="ru-RU" sz="1600" b="1" dirty="0" smtClean="0">
                <a:solidFill>
                  <a:schemeClr val="tx1"/>
                </a:solidFill>
              </a:rPr>
              <a:t>: </a:t>
            </a:r>
            <a:r>
              <a:rPr lang="ru-RU" sz="1600" b="1" i="1" dirty="0" smtClean="0">
                <a:solidFill>
                  <a:schemeClr val="tx1"/>
                </a:solidFill>
              </a:rPr>
              <a:t>«Конец </a:t>
            </a:r>
            <a:r>
              <a:rPr lang="ru-RU" sz="1600" b="1" i="1" dirty="0">
                <a:solidFill>
                  <a:schemeClr val="tx1"/>
                </a:solidFill>
              </a:rPr>
              <a:t>сего </a:t>
            </a:r>
            <a:r>
              <a:rPr lang="ru-RU" sz="1600" b="1" i="1" dirty="0" err="1">
                <a:solidFill>
                  <a:schemeClr val="tx1"/>
                </a:solidFill>
              </a:rPr>
              <a:t>действования</a:t>
            </a:r>
            <a:r>
              <a:rPr lang="ru-RU" sz="1600" b="1" i="1" dirty="0">
                <a:solidFill>
                  <a:schemeClr val="tx1"/>
                </a:solidFill>
              </a:rPr>
              <a:t> тоже опять проходит в Иерусалиме, или вообще в Иудее, начиная с праздника кущей до страдания, смерти, воскресения и вознесения. Ибо Господь, сошедши из Галилеи в Иерусалим и Иудею, уже не выходил оттуда, но там пребывал до конца; только за Иордан однажды переходил Он на короткое время. Это еще полгода с небольшим – с конца сентября до начала </a:t>
            </a:r>
            <a:r>
              <a:rPr lang="ru-RU" sz="1600" b="1" i="1" dirty="0" smtClean="0">
                <a:solidFill>
                  <a:schemeClr val="tx1"/>
                </a:solidFill>
              </a:rPr>
              <a:t>мая».</a:t>
            </a:r>
            <a:endParaRPr lang="ru-RU" sz="1600" b="1" i="1" dirty="0">
              <a:solidFill>
                <a:schemeClr val="tx1"/>
              </a:solidFill>
            </a:endParaRPr>
          </a:p>
        </p:txBody>
      </p:sp>
      <p:sp>
        <p:nvSpPr>
          <p:cNvPr id="5" name="Скругленный прямоугольник 4"/>
          <p:cNvSpPr/>
          <p:nvPr/>
        </p:nvSpPr>
        <p:spPr>
          <a:xfrm>
            <a:off x="395536" y="3717032"/>
            <a:ext cx="8360543" cy="30689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err="1">
                <a:solidFill>
                  <a:schemeClr val="tx1"/>
                </a:solidFill>
              </a:rPr>
              <a:t>Свт</a:t>
            </a:r>
            <a:r>
              <a:rPr lang="ru-RU" sz="1600" b="1" dirty="0">
                <a:solidFill>
                  <a:schemeClr val="tx1"/>
                </a:solidFill>
              </a:rPr>
              <a:t>. Феофан Затворник: </a:t>
            </a:r>
            <a:r>
              <a:rPr lang="ru-RU" sz="1600" b="1" dirty="0" smtClean="0">
                <a:solidFill>
                  <a:schemeClr val="tx1"/>
                </a:solidFill>
              </a:rPr>
              <a:t>«</a:t>
            </a:r>
            <a:r>
              <a:rPr lang="ru-RU" sz="1600" b="1" i="1" dirty="0" smtClean="0">
                <a:solidFill>
                  <a:schemeClr val="tx1"/>
                </a:solidFill>
              </a:rPr>
              <a:t>Средина </a:t>
            </a:r>
            <a:r>
              <a:rPr lang="ru-RU" sz="1600" b="1" i="1" dirty="0">
                <a:solidFill>
                  <a:schemeClr val="tx1"/>
                </a:solidFill>
              </a:rPr>
              <a:t>сего </a:t>
            </a:r>
            <a:r>
              <a:rPr lang="ru-RU" sz="1600" b="1" i="1" dirty="0" err="1">
                <a:solidFill>
                  <a:schemeClr val="tx1"/>
                </a:solidFill>
              </a:rPr>
              <a:t>действования</a:t>
            </a:r>
            <a:r>
              <a:rPr lang="ru-RU" sz="1600" b="1" i="1" dirty="0">
                <a:solidFill>
                  <a:schemeClr val="tx1"/>
                </a:solidFill>
              </a:rPr>
              <a:t> проходит вся в Галилее. По возвращении Своем из Иудеи в Галилею, Господь поселился в </a:t>
            </a:r>
            <a:r>
              <a:rPr lang="ru-RU" sz="1600" b="1" i="1" dirty="0" err="1">
                <a:solidFill>
                  <a:schemeClr val="tx1"/>
                </a:solidFill>
              </a:rPr>
              <a:t>Капернауме</a:t>
            </a:r>
            <a:r>
              <a:rPr lang="ru-RU" sz="1600" b="1" i="1" dirty="0">
                <a:solidFill>
                  <a:schemeClr val="tx1"/>
                </a:solidFill>
              </a:rPr>
              <a:t>, здесь жил и отсюда исходил на проповедь по Галилее. В Иерусалим ходил Он только однажды на вторую Пасху и не замедлил здесь, но, по исцелении тридцативосьмилетнего расслабленного, объявив торжественно о Своем равенстве Богу Отцу, тотчас возвратился опять в Галилею. </a:t>
            </a:r>
            <a:r>
              <a:rPr lang="ru-RU" sz="1600" b="1" i="1" dirty="0" err="1">
                <a:solidFill>
                  <a:schemeClr val="tx1"/>
                </a:solidFill>
              </a:rPr>
              <a:t>Действование</a:t>
            </a:r>
            <a:r>
              <a:rPr lang="ru-RU" sz="1600" b="1" i="1" dirty="0">
                <a:solidFill>
                  <a:schemeClr val="tx1"/>
                </a:solidFill>
              </a:rPr>
              <a:t> в Галилее длилось, таким образом, около двух лет непрерывно, – и все шло так, что Господь, побыв в </a:t>
            </a:r>
            <a:r>
              <a:rPr lang="ru-RU" sz="1600" b="1" i="1" dirty="0" err="1">
                <a:solidFill>
                  <a:schemeClr val="tx1"/>
                </a:solidFill>
              </a:rPr>
              <a:t>Капернауме</a:t>
            </a:r>
            <a:r>
              <a:rPr lang="ru-RU" sz="1600" b="1" i="1" dirty="0">
                <a:solidFill>
                  <a:schemeClr val="tx1"/>
                </a:solidFill>
              </a:rPr>
              <a:t>, отправлялся с учениками ходить по Галилее с проповедью и благодетельным </a:t>
            </a:r>
            <a:r>
              <a:rPr lang="ru-RU" sz="1600" b="1" i="1" dirty="0" err="1">
                <a:solidFill>
                  <a:schemeClr val="tx1"/>
                </a:solidFill>
              </a:rPr>
              <a:t>чудодействованием</a:t>
            </a:r>
            <a:r>
              <a:rPr lang="ru-RU" sz="1600" b="1" i="1" dirty="0">
                <a:solidFill>
                  <a:schemeClr val="tx1"/>
                </a:solidFill>
              </a:rPr>
              <a:t> и, кончив предначертанное хождение, возвращался опять в </a:t>
            </a:r>
            <a:r>
              <a:rPr lang="ru-RU" sz="1600" b="1" i="1" dirty="0" err="1">
                <a:solidFill>
                  <a:schemeClr val="tx1"/>
                </a:solidFill>
              </a:rPr>
              <a:t>Капернаум</a:t>
            </a:r>
            <a:r>
              <a:rPr lang="ru-RU" sz="1600" b="1" i="1" dirty="0">
                <a:solidFill>
                  <a:schemeClr val="tx1"/>
                </a:solidFill>
              </a:rPr>
              <a:t>, чтоб, побывши в нем сколько-нибудь, опять начать новое хождение по Галилее; так что все это время </a:t>
            </a:r>
            <a:r>
              <a:rPr lang="ru-RU" sz="1600" b="1" i="1" dirty="0" err="1">
                <a:solidFill>
                  <a:schemeClr val="tx1"/>
                </a:solidFill>
              </a:rPr>
              <a:t>действования</a:t>
            </a:r>
            <a:r>
              <a:rPr lang="ru-RU" sz="1600" b="1" i="1" dirty="0">
                <a:solidFill>
                  <a:schemeClr val="tx1"/>
                </a:solidFill>
              </a:rPr>
              <a:t> Господа можно разделить на пребывания Его в </a:t>
            </a:r>
            <a:r>
              <a:rPr lang="ru-RU" sz="1600" b="1" i="1" dirty="0" err="1">
                <a:solidFill>
                  <a:schemeClr val="tx1"/>
                </a:solidFill>
              </a:rPr>
              <a:t>Капернауме</a:t>
            </a:r>
            <a:r>
              <a:rPr lang="ru-RU" sz="1600" b="1" i="1" dirty="0">
                <a:solidFill>
                  <a:schemeClr val="tx1"/>
                </a:solidFill>
              </a:rPr>
              <a:t> и хождения по </a:t>
            </a:r>
            <a:r>
              <a:rPr lang="ru-RU" sz="1600" b="1" i="1" dirty="0" smtClean="0">
                <a:solidFill>
                  <a:schemeClr val="tx1"/>
                </a:solidFill>
              </a:rPr>
              <a:t>Галилее».</a:t>
            </a:r>
            <a:endParaRPr lang="ru-RU" sz="1600" b="1" i="1" dirty="0">
              <a:solidFill>
                <a:schemeClr val="tx1"/>
              </a:solidFill>
            </a:endParaRPr>
          </a:p>
        </p:txBody>
      </p:sp>
    </p:spTree>
    <p:extLst>
      <p:ext uri="{BB962C8B-B14F-4D97-AF65-F5344CB8AC3E}">
        <p14:creationId xmlns:p14="http://schemas.microsoft.com/office/powerpoint/2010/main" val="3339104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683568" y="332656"/>
            <a:ext cx="7848872" cy="5760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sz="2000" b="1" dirty="0" smtClean="0">
                <a:solidFill>
                  <a:schemeClr val="tx1"/>
                </a:solidFill>
              </a:rPr>
              <a:t>Исцеление </a:t>
            </a:r>
            <a:r>
              <a:rPr lang="ru-RU" sz="2000" b="1" dirty="0">
                <a:solidFill>
                  <a:schemeClr val="tx1"/>
                </a:solidFill>
              </a:rPr>
              <a:t>сына царедворца в </a:t>
            </a:r>
            <a:r>
              <a:rPr lang="ru-RU" sz="2000" b="1" dirty="0" err="1">
                <a:solidFill>
                  <a:schemeClr val="tx1"/>
                </a:solidFill>
              </a:rPr>
              <a:t>Капернауме</a:t>
            </a:r>
            <a:r>
              <a:rPr lang="ru-RU" sz="2000" b="1" dirty="0">
                <a:solidFill>
                  <a:schemeClr val="tx1"/>
                </a:solidFill>
              </a:rPr>
              <a:t> (Ин. 4, </a:t>
            </a:r>
            <a:r>
              <a:rPr lang="ru-RU" sz="2000" b="1" dirty="0" smtClean="0">
                <a:solidFill>
                  <a:schemeClr val="tx1"/>
                </a:solidFill>
              </a:rPr>
              <a:t>46-54)</a:t>
            </a:r>
            <a:endParaRPr lang="ru-RU" sz="2000" b="1" dirty="0">
              <a:solidFill>
                <a:schemeClr val="tx1"/>
              </a:solidFill>
            </a:endParaRPr>
          </a:p>
        </p:txBody>
      </p:sp>
      <p:pic>
        <p:nvPicPr>
          <p:cNvPr id="2050" name="Picture 2" descr="I:\лекции по Н. З\10\800px-Jesús_y_el_centurión_(El_Veroné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11" y="1260199"/>
            <a:ext cx="8490661" cy="5445224"/>
          </a:xfrm>
          <a:prstGeom prst="rect">
            <a:avLst/>
          </a:prstGeom>
          <a:ln>
            <a:noFill/>
          </a:ln>
          <a:effectLst>
            <a:softEdge rad="112500"/>
          </a:effectLst>
        </p:spPr>
        <p:style>
          <a:lnRef idx="0">
            <a:scrgbClr r="0" g="0" b="0"/>
          </a:lnRef>
          <a:fillRef idx="1002">
            <a:schemeClr val="lt2"/>
          </a:fillRef>
          <a:effectRef idx="0">
            <a:scrgbClr r="0" g="0" b="0"/>
          </a:effectRef>
          <a:fontRef idx="major"/>
        </p:style>
      </p:pic>
      <p:sp>
        <p:nvSpPr>
          <p:cNvPr id="5" name="Скругленный прямоугольник 4"/>
          <p:cNvSpPr/>
          <p:nvPr/>
        </p:nvSpPr>
        <p:spPr>
          <a:xfrm>
            <a:off x="359532" y="332655"/>
            <a:ext cx="8496944" cy="64379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lnSpc>
                <a:spcPct val="90000"/>
              </a:lnSpc>
            </a:pPr>
            <a:r>
              <a:rPr lang="ru-RU" b="1" dirty="0" smtClean="0">
                <a:solidFill>
                  <a:schemeClr val="tx1"/>
                </a:solidFill>
              </a:rPr>
              <a:t>Ин. 4, 46-47 </a:t>
            </a:r>
            <a:r>
              <a:rPr lang="ru-RU" b="1" dirty="0" err="1" smtClean="0">
                <a:solidFill>
                  <a:schemeClr val="tx1"/>
                </a:solidFill>
              </a:rPr>
              <a:t>ст</a:t>
            </a:r>
            <a:r>
              <a:rPr lang="ru-RU" b="1" dirty="0" smtClean="0">
                <a:solidFill>
                  <a:schemeClr val="tx1"/>
                </a:solidFill>
              </a:rPr>
              <a:t>:. «Итак </a:t>
            </a:r>
            <a:r>
              <a:rPr lang="ru-RU" b="1" dirty="0">
                <a:solidFill>
                  <a:schemeClr val="tx1"/>
                </a:solidFill>
              </a:rPr>
              <a:t>Иисус опять пришел в Кану Галилейскую, где претворил воду в </a:t>
            </a:r>
            <a:r>
              <a:rPr lang="ru-RU" b="1" dirty="0" smtClean="0">
                <a:solidFill>
                  <a:schemeClr val="tx1"/>
                </a:solidFill>
              </a:rPr>
              <a:t>вино. </a:t>
            </a:r>
            <a:r>
              <a:rPr lang="ru-RU" b="1" dirty="0">
                <a:solidFill>
                  <a:schemeClr val="tx1"/>
                </a:solidFill>
              </a:rPr>
              <a:t>В </a:t>
            </a:r>
            <a:r>
              <a:rPr lang="ru-RU" b="1" dirty="0" err="1">
                <a:solidFill>
                  <a:schemeClr val="tx1"/>
                </a:solidFill>
              </a:rPr>
              <a:t>Капернауме</a:t>
            </a:r>
            <a:r>
              <a:rPr lang="ru-RU" b="1" dirty="0">
                <a:solidFill>
                  <a:schemeClr val="tx1"/>
                </a:solidFill>
              </a:rPr>
              <a:t> был некоторый царедворец, у которого сын был </a:t>
            </a:r>
            <a:r>
              <a:rPr lang="ru-RU" b="1" dirty="0" smtClean="0">
                <a:solidFill>
                  <a:schemeClr val="tx1"/>
                </a:solidFill>
              </a:rPr>
              <a:t>болен». </a:t>
            </a:r>
            <a:endParaRPr lang="ru-RU" b="1" dirty="0">
              <a:solidFill>
                <a:schemeClr val="tx1"/>
              </a:solidFill>
            </a:endParaRPr>
          </a:p>
        </p:txBody>
      </p:sp>
      <p:sp>
        <p:nvSpPr>
          <p:cNvPr id="6" name="Скругленный прямоугольник 5"/>
          <p:cNvSpPr/>
          <p:nvPr/>
        </p:nvSpPr>
        <p:spPr>
          <a:xfrm>
            <a:off x="4273552" y="1268760"/>
            <a:ext cx="4762944"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lnSpc>
                <a:spcPct val="90000"/>
              </a:lnSpc>
            </a:pPr>
            <a:r>
              <a:rPr lang="ru-RU" sz="1600" b="1" dirty="0" err="1" smtClean="0">
                <a:solidFill>
                  <a:schemeClr val="tx1"/>
                </a:solidFill>
              </a:rPr>
              <a:t>Свт</a:t>
            </a:r>
            <a:r>
              <a:rPr lang="ru-RU" sz="1600" b="1" dirty="0" smtClean="0">
                <a:solidFill>
                  <a:schemeClr val="tx1"/>
                </a:solidFill>
              </a:rPr>
              <a:t>. Иоанн Златоуст</a:t>
            </a:r>
            <a:r>
              <a:rPr lang="ru-RU" sz="1600" b="1" i="1" dirty="0" smtClean="0">
                <a:solidFill>
                  <a:schemeClr val="tx1"/>
                </a:solidFill>
              </a:rPr>
              <a:t>: «В </a:t>
            </a:r>
            <a:r>
              <a:rPr lang="ru-RU" sz="1600" b="1" i="1" dirty="0">
                <a:solidFill>
                  <a:schemeClr val="tx1"/>
                </a:solidFill>
              </a:rPr>
              <a:t>Галилею Он удалялся по причине ненависти иудеев; но почему в Кану? В первый раз Он был зван туда на брак, но почему и для чего пришел теперь? Мне кажется, для того, чтобы веру, произведенную чудом, еще более укрепить Своим </a:t>
            </a:r>
            <a:r>
              <a:rPr lang="ru-RU" sz="1600" b="1" i="1" dirty="0" smtClean="0">
                <a:solidFill>
                  <a:schemeClr val="tx1"/>
                </a:solidFill>
              </a:rPr>
              <a:t>пребыванием…».</a:t>
            </a:r>
            <a:endParaRPr lang="ru-RU" sz="1600" b="1" i="1" dirty="0">
              <a:solidFill>
                <a:schemeClr val="tx1"/>
              </a:solidFill>
            </a:endParaRPr>
          </a:p>
        </p:txBody>
      </p:sp>
      <p:sp>
        <p:nvSpPr>
          <p:cNvPr id="7" name="Скругленный прямоугольник 6"/>
          <p:cNvSpPr/>
          <p:nvPr/>
        </p:nvSpPr>
        <p:spPr>
          <a:xfrm>
            <a:off x="4273552" y="2852936"/>
            <a:ext cx="4762943" cy="25202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lnSpc>
                <a:spcPct val="90000"/>
              </a:lnSpc>
            </a:pPr>
            <a:r>
              <a:rPr lang="ru-RU" sz="1600" b="1" dirty="0">
                <a:solidFill>
                  <a:schemeClr val="tx1"/>
                </a:solidFill>
              </a:rPr>
              <a:t> </a:t>
            </a: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i="1" dirty="0" smtClean="0">
                <a:solidFill>
                  <a:schemeClr val="tx1"/>
                </a:solidFill>
              </a:rPr>
              <a:t>: «Евангелист </a:t>
            </a:r>
            <a:r>
              <a:rPr lang="ru-RU" sz="1600" b="1" i="1" dirty="0">
                <a:solidFill>
                  <a:schemeClr val="tx1"/>
                </a:solidFill>
              </a:rPr>
              <a:t>напоминает нам о чуде в Кане, где вода претворена в вино, во-первых, для того, чтобы яснее выставить достоинство самарян. Галилеяне, говорит, приняли Господа по причине знамений, сотворенных в Иерусалиме и у них, а самаряне - по одному свидетельству женщины и по учению Самого Господа. Во-вторых, для того, чтобы показать нам, что от чуда в Кане получил некоторое доброе, хотя и не вполне достойное, понятие о Христе и царев </a:t>
            </a:r>
            <a:r>
              <a:rPr lang="ru-RU" sz="1600" b="1" i="1" dirty="0" smtClean="0">
                <a:solidFill>
                  <a:schemeClr val="tx1"/>
                </a:solidFill>
              </a:rPr>
              <a:t>муж».</a:t>
            </a:r>
            <a:endParaRPr lang="ru-RU" sz="1600" b="1" i="1" dirty="0">
              <a:solidFill>
                <a:schemeClr val="tx1"/>
              </a:solidFill>
            </a:endParaRPr>
          </a:p>
        </p:txBody>
      </p:sp>
      <p:sp>
        <p:nvSpPr>
          <p:cNvPr id="8" name="Скругленный прямоугольник 7"/>
          <p:cNvSpPr/>
          <p:nvPr/>
        </p:nvSpPr>
        <p:spPr>
          <a:xfrm>
            <a:off x="4273552" y="5517232"/>
            <a:ext cx="4762943" cy="118819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«Царедворцем назывался этот человек или потому, что происходил их царского рода, или потому, что получил какую-нибудь </a:t>
            </a:r>
            <a:r>
              <a:rPr lang="ru-RU" sz="1600" b="1" i="1" dirty="0">
                <a:solidFill>
                  <a:schemeClr val="tx1"/>
                </a:solidFill>
              </a:rPr>
              <a:t>должность, от которой так </a:t>
            </a:r>
            <a:r>
              <a:rPr lang="ru-RU" sz="1600" b="1" i="1" dirty="0" smtClean="0">
                <a:solidFill>
                  <a:schemeClr val="tx1"/>
                </a:solidFill>
              </a:rPr>
              <a:t>назывался</a:t>
            </a:r>
            <a:r>
              <a:rPr lang="ru-RU" sz="1600" b="1" i="1" dirty="0">
                <a:solidFill>
                  <a:schemeClr val="tx1"/>
                </a:solidFill>
              </a:rPr>
              <a:t>, или потому, что был царским </a:t>
            </a:r>
            <a:r>
              <a:rPr lang="ru-RU" sz="1600" b="1" i="1" dirty="0" smtClean="0">
                <a:solidFill>
                  <a:schemeClr val="tx1"/>
                </a:solidFill>
              </a:rPr>
              <a:t>слугой»</a:t>
            </a:r>
            <a:endParaRPr lang="ru-RU" sz="1600" b="1" i="1" dirty="0">
              <a:solidFill>
                <a:schemeClr val="tx1"/>
              </a:solidFill>
            </a:endParaRPr>
          </a:p>
        </p:txBody>
      </p:sp>
      <p:sp>
        <p:nvSpPr>
          <p:cNvPr id="9" name="Скругленный прямоугольник 8"/>
          <p:cNvSpPr/>
          <p:nvPr/>
        </p:nvSpPr>
        <p:spPr>
          <a:xfrm>
            <a:off x="359532" y="116631"/>
            <a:ext cx="8527740" cy="114356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b="1" dirty="0" smtClean="0">
                <a:solidFill>
                  <a:schemeClr val="tx1"/>
                </a:solidFill>
              </a:rPr>
              <a:t>47-49 ст.: «</a:t>
            </a:r>
            <a:r>
              <a:rPr lang="ru-RU" b="1" dirty="0">
                <a:solidFill>
                  <a:schemeClr val="tx1"/>
                </a:solidFill>
              </a:rPr>
              <a:t>Он, услышав, что Иисус пришел из Иудеи в Галилею, пришел к Нему и просил Его </a:t>
            </a:r>
            <a:r>
              <a:rPr lang="ru-RU" b="1" dirty="0" err="1">
                <a:solidFill>
                  <a:schemeClr val="tx1"/>
                </a:solidFill>
              </a:rPr>
              <a:t>придти</a:t>
            </a:r>
            <a:r>
              <a:rPr lang="ru-RU" b="1" dirty="0">
                <a:solidFill>
                  <a:schemeClr val="tx1"/>
                </a:solidFill>
              </a:rPr>
              <a:t> и исцелить сына его, который был при </a:t>
            </a:r>
            <a:r>
              <a:rPr lang="ru-RU" b="1" dirty="0" smtClean="0">
                <a:solidFill>
                  <a:schemeClr val="tx1"/>
                </a:solidFill>
              </a:rPr>
              <a:t>смерти. </a:t>
            </a:r>
            <a:r>
              <a:rPr lang="ru-RU" b="1" dirty="0">
                <a:solidFill>
                  <a:schemeClr val="tx1"/>
                </a:solidFill>
              </a:rPr>
              <a:t>Иисус сказал ему: вы не уверуете, если не увидите знамений и чудес.  Царедворец говорит Ему: Господи! приди, пока не умер сын </a:t>
            </a:r>
            <a:r>
              <a:rPr lang="ru-RU" b="1" dirty="0" smtClean="0">
                <a:solidFill>
                  <a:schemeClr val="tx1"/>
                </a:solidFill>
              </a:rPr>
              <a:t>мой».</a:t>
            </a:r>
            <a:endParaRPr lang="ru-RU" b="1" dirty="0">
              <a:solidFill>
                <a:schemeClr val="tx1"/>
              </a:solidFill>
            </a:endParaRPr>
          </a:p>
        </p:txBody>
      </p:sp>
      <p:sp>
        <p:nvSpPr>
          <p:cNvPr id="10" name="Скругленный прямоугольник 9"/>
          <p:cNvSpPr/>
          <p:nvPr/>
        </p:nvSpPr>
        <p:spPr>
          <a:xfrm>
            <a:off x="4078360" y="1412776"/>
            <a:ext cx="4958136"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lnSpc>
                <a:spcPct val="89000"/>
              </a:lnSpc>
            </a:pP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i="1" dirty="0" smtClean="0">
                <a:solidFill>
                  <a:schemeClr val="tx1"/>
                </a:solidFill>
              </a:rPr>
              <a:t>: «</a:t>
            </a:r>
            <a:r>
              <a:rPr lang="ru-RU" sz="1600" b="1" i="1" dirty="0">
                <a:solidFill>
                  <a:schemeClr val="tx1"/>
                </a:solidFill>
              </a:rPr>
              <a:t>Господь упрекает его в том, что он верит не вполне, а отчасти. Ибо слова: «приди, пока не умер сын мой» обнаруживают, что вера его </a:t>
            </a:r>
            <a:r>
              <a:rPr lang="ru-RU" sz="1600" b="1" i="1" dirty="0" smtClean="0">
                <a:solidFill>
                  <a:schemeClr val="tx1"/>
                </a:solidFill>
              </a:rPr>
              <a:t>слаба»</a:t>
            </a:r>
            <a:endParaRPr lang="ru-RU" sz="1600" b="1" i="1" dirty="0">
              <a:solidFill>
                <a:schemeClr val="tx1"/>
              </a:solidFill>
            </a:endParaRPr>
          </a:p>
        </p:txBody>
      </p:sp>
      <p:sp>
        <p:nvSpPr>
          <p:cNvPr id="11" name="Скругленный прямоугольник 10"/>
          <p:cNvSpPr/>
          <p:nvPr/>
        </p:nvSpPr>
        <p:spPr>
          <a:xfrm>
            <a:off x="4074204" y="3140968"/>
            <a:ext cx="4958136" cy="5040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Иоанн: «Однако </a:t>
            </a:r>
            <a:r>
              <a:rPr lang="ru-RU" sz="1600" b="1" dirty="0">
                <a:solidFill>
                  <a:schemeClr val="tx1"/>
                </a:solidFill>
              </a:rPr>
              <a:t>и то </a:t>
            </a:r>
            <a:r>
              <a:rPr lang="ru-RU" sz="1600" b="1" dirty="0" smtClean="0">
                <a:solidFill>
                  <a:schemeClr val="tx1"/>
                </a:solidFill>
              </a:rPr>
              <a:t>уже </a:t>
            </a:r>
            <a:r>
              <a:rPr lang="ru-RU" sz="1600" b="1" dirty="0">
                <a:solidFill>
                  <a:schemeClr val="tx1"/>
                </a:solidFill>
              </a:rPr>
              <a:t>показывало веру, что он пришел и просил; </a:t>
            </a:r>
          </a:p>
        </p:txBody>
      </p:sp>
      <p:sp>
        <p:nvSpPr>
          <p:cNvPr id="12" name="Скругленный прямоугольник 11"/>
          <p:cNvSpPr/>
          <p:nvPr/>
        </p:nvSpPr>
        <p:spPr>
          <a:xfrm>
            <a:off x="4078360" y="3825044"/>
            <a:ext cx="4958135" cy="29163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lnSpc>
                <a:spcPct val="90000"/>
              </a:lnSpc>
            </a:pPr>
            <a:r>
              <a:rPr lang="ru-RU" sz="1600" b="1" dirty="0" err="1">
                <a:solidFill>
                  <a:schemeClr val="tx1"/>
                </a:solidFill>
              </a:rPr>
              <a:t>Свт</a:t>
            </a:r>
            <a:r>
              <a:rPr lang="ru-RU" sz="1600" b="1" dirty="0">
                <a:solidFill>
                  <a:schemeClr val="tx1"/>
                </a:solidFill>
              </a:rPr>
              <a:t>. </a:t>
            </a:r>
            <a:r>
              <a:rPr lang="ru-RU" sz="1600" b="1" dirty="0" smtClean="0">
                <a:solidFill>
                  <a:schemeClr val="tx1"/>
                </a:solidFill>
              </a:rPr>
              <a:t>Иоанн: </a:t>
            </a:r>
            <a:r>
              <a:rPr lang="ru-RU" sz="1600" b="1" i="1" dirty="0" smtClean="0">
                <a:solidFill>
                  <a:schemeClr val="tx1"/>
                </a:solidFill>
              </a:rPr>
              <a:t>«Что </a:t>
            </a:r>
            <a:r>
              <a:rPr lang="ru-RU" sz="1600" b="1" i="1" dirty="0">
                <a:solidFill>
                  <a:schemeClr val="tx1"/>
                </a:solidFill>
              </a:rPr>
              <a:t>же значат слова (Христовы)? Он сказал их или в похвалу самарян, так как они уверовали в Него без чудес, или в упрек мнимому своему городу </a:t>
            </a:r>
            <a:r>
              <a:rPr lang="ru-RU" sz="1600" b="1" i="1" dirty="0" err="1">
                <a:solidFill>
                  <a:schemeClr val="tx1"/>
                </a:solidFill>
              </a:rPr>
              <a:t>Капернауму</a:t>
            </a:r>
            <a:r>
              <a:rPr lang="ru-RU" sz="1600" b="1" i="1" dirty="0">
                <a:solidFill>
                  <a:schemeClr val="tx1"/>
                </a:solidFill>
              </a:rPr>
              <a:t>, откуда был тот </a:t>
            </a:r>
            <a:r>
              <a:rPr lang="ru-RU" sz="1600" b="1" i="1" dirty="0" smtClean="0">
                <a:solidFill>
                  <a:schemeClr val="tx1"/>
                </a:solidFill>
              </a:rPr>
              <a:t>человек… </a:t>
            </a:r>
            <a:r>
              <a:rPr lang="ru-RU" sz="1600" b="1" i="1" dirty="0">
                <a:solidFill>
                  <a:schemeClr val="tx1"/>
                </a:solidFill>
              </a:rPr>
              <a:t>хотя он и веровал, но не совершенно и не твердо. И это видно из его любопытства о том, в котором часу болезнь оставила его сына. Он хотел </a:t>
            </a:r>
            <a:r>
              <a:rPr lang="ru-RU" sz="1600" b="1" i="1" dirty="0" err="1">
                <a:solidFill>
                  <a:schemeClr val="tx1"/>
                </a:solidFill>
              </a:rPr>
              <a:t>дознать</a:t>
            </a:r>
            <a:r>
              <a:rPr lang="ru-RU" sz="1600" b="1" i="1" dirty="0">
                <a:solidFill>
                  <a:schemeClr val="tx1"/>
                </a:solidFill>
              </a:rPr>
              <a:t>, случилось ли это само собою или по повелению Христову. Когда же узнал, что это случилось накануне в час седьмой, то уверовал и сам, и весь дом его. Видишь ли, что он тогда уверовал, когда слуги ему сказали, а не тогда, когда сказал Христос</a:t>
            </a:r>
            <a:r>
              <a:rPr lang="ru-RU" sz="1600" b="1" i="1" dirty="0" smtClean="0">
                <a:solidFill>
                  <a:schemeClr val="tx1"/>
                </a:solidFill>
              </a:rPr>
              <a:t>?»</a:t>
            </a:r>
            <a:endParaRPr lang="ru-RU" sz="1600" b="1" i="1" dirty="0">
              <a:solidFill>
                <a:schemeClr val="tx1"/>
              </a:solidFill>
            </a:endParaRPr>
          </a:p>
        </p:txBody>
      </p:sp>
      <p:sp>
        <p:nvSpPr>
          <p:cNvPr id="13" name="Скругленный прямоугольник 12"/>
          <p:cNvSpPr/>
          <p:nvPr/>
        </p:nvSpPr>
        <p:spPr>
          <a:xfrm>
            <a:off x="320905" y="260647"/>
            <a:ext cx="8496944" cy="64807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b="1" dirty="0" smtClean="0">
                <a:solidFill>
                  <a:schemeClr val="tx1"/>
                </a:solidFill>
              </a:rPr>
              <a:t>50 ст.: «Иисус </a:t>
            </a:r>
            <a:r>
              <a:rPr lang="ru-RU" b="1" dirty="0">
                <a:solidFill>
                  <a:schemeClr val="tx1"/>
                </a:solidFill>
              </a:rPr>
              <a:t>говорит ему: пойди, сын твой здоров. Он поверил слову, которое сказал ему Иисус, и </a:t>
            </a:r>
            <a:r>
              <a:rPr lang="ru-RU" b="1" dirty="0" smtClean="0">
                <a:solidFill>
                  <a:schemeClr val="tx1"/>
                </a:solidFill>
              </a:rPr>
              <a:t>пошел». </a:t>
            </a:r>
            <a:endParaRPr lang="ru-RU" dirty="0"/>
          </a:p>
        </p:txBody>
      </p:sp>
      <p:sp>
        <p:nvSpPr>
          <p:cNvPr id="14" name="Скругленный прямоугольник 13"/>
          <p:cNvSpPr/>
          <p:nvPr/>
        </p:nvSpPr>
        <p:spPr>
          <a:xfrm>
            <a:off x="4183901" y="1412776"/>
            <a:ext cx="4762943" cy="19442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sz="1600" b="1" dirty="0" err="1">
                <a:solidFill>
                  <a:schemeClr val="tx1"/>
                </a:solidFill>
              </a:rPr>
              <a:t>Б</a:t>
            </a:r>
            <a:r>
              <a:rPr lang="ru-RU" sz="1600" b="1" dirty="0" err="1" smtClean="0">
                <a:solidFill>
                  <a:schemeClr val="tx1"/>
                </a:solidFill>
              </a:rPr>
              <a:t>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«Так </a:t>
            </a:r>
            <a:r>
              <a:rPr lang="ru-RU" sz="1600" b="1" i="1" dirty="0">
                <a:solidFill>
                  <a:schemeClr val="tx1"/>
                </a:solidFill>
              </a:rPr>
              <a:t>как царедворец был нетверд в мыслях и настаивал, чтобы Господь пришел для исцеления его сына, то Спаситель показывает ему, что Он и заочно может исцелить его, и говорит: пойди, сын твой здоров. Таким образом за один раз исцелил сына от горячки, а отца - от </a:t>
            </a:r>
            <a:r>
              <a:rPr lang="ru-RU" sz="1600" b="1" i="1" dirty="0" smtClean="0">
                <a:solidFill>
                  <a:schemeClr val="tx1"/>
                </a:solidFill>
              </a:rPr>
              <a:t>неверия».</a:t>
            </a:r>
            <a:endParaRPr lang="ru-RU" sz="1600" b="1" i="1" dirty="0">
              <a:solidFill>
                <a:schemeClr val="tx1"/>
              </a:solidFill>
            </a:endParaRPr>
          </a:p>
        </p:txBody>
      </p:sp>
      <p:sp>
        <p:nvSpPr>
          <p:cNvPr id="15" name="Скругленный прямоугольник 14"/>
          <p:cNvSpPr/>
          <p:nvPr/>
        </p:nvSpPr>
        <p:spPr>
          <a:xfrm>
            <a:off x="4088383" y="2436752"/>
            <a:ext cx="4953980" cy="5443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«Царедворец </a:t>
            </a:r>
            <a:r>
              <a:rPr lang="ru-RU" sz="1600" b="1" i="1" dirty="0">
                <a:solidFill>
                  <a:schemeClr val="tx1"/>
                </a:solidFill>
              </a:rPr>
              <a:t>думал, что Иисус Христос не мог бы воскресить умершего </a:t>
            </a:r>
            <a:r>
              <a:rPr lang="ru-RU" sz="1600" b="1" i="1" dirty="0" smtClean="0">
                <a:solidFill>
                  <a:schemeClr val="tx1"/>
                </a:solidFill>
              </a:rPr>
              <a:t>сына»</a:t>
            </a:r>
            <a:endParaRPr lang="ru-RU" sz="1600" b="1" i="1" dirty="0">
              <a:solidFill>
                <a:schemeClr val="tx1"/>
              </a:solidFill>
            </a:endParaRPr>
          </a:p>
        </p:txBody>
      </p:sp>
      <p:sp>
        <p:nvSpPr>
          <p:cNvPr id="16" name="Скругленный прямоугольник 15"/>
          <p:cNvSpPr/>
          <p:nvPr/>
        </p:nvSpPr>
        <p:spPr>
          <a:xfrm>
            <a:off x="320905" y="116631"/>
            <a:ext cx="8535571" cy="115212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b="1" dirty="0" smtClean="0">
                <a:solidFill>
                  <a:schemeClr val="tx1"/>
                </a:solidFill>
              </a:rPr>
              <a:t>51-53 ст.: «</a:t>
            </a:r>
            <a:r>
              <a:rPr lang="ru-RU" b="1" dirty="0">
                <a:solidFill>
                  <a:schemeClr val="tx1"/>
                </a:solidFill>
              </a:rPr>
              <a:t>На дороге встретили его слуги его и сказали: сын твой здоров. Он спросил у них: в котором часу стало ему легче? Ему сказали: вчера в седьмом часу горячка оставила его. Из этого отец узнал, что это был тот час, в который Иисус сказал ему: </a:t>
            </a:r>
            <a:r>
              <a:rPr lang="ru-RU" b="1" dirty="0" smtClean="0">
                <a:solidFill>
                  <a:schemeClr val="tx1"/>
                </a:solidFill>
              </a:rPr>
              <a:t>сын </a:t>
            </a:r>
            <a:r>
              <a:rPr lang="ru-RU" b="1" dirty="0">
                <a:solidFill>
                  <a:schemeClr val="tx1"/>
                </a:solidFill>
              </a:rPr>
              <a:t>твой здоров, и уверовал сам и весь дом </a:t>
            </a:r>
            <a:r>
              <a:rPr lang="ru-RU" b="1" dirty="0" smtClean="0">
                <a:solidFill>
                  <a:schemeClr val="tx1"/>
                </a:solidFill>
              </a:rPr>
              <a:t>его».</a:t>
            </a:r>
            <a:endParaRPr lang="ru-RU" b="1" dirty="0">
              <a:solidFill>
                <a:schemeClr val="tx1"/>
              </a:solidFill>
            </a:endParaRPr>
          </a:p>
        </p:txBody>
      </p:sp>
      <p:sp>
        <p:nvSpPr>
          <p:cNvPr id="17" name="Скругленный прямоугольник 16"/>
          <p:cNvSpPr/>
          <p:nvPr/>
        </p:nvSpPr>
        <p:spPr>
          <a:xfrm>
            <a:off x="4166921" y="2235637"/>
            <a:ext cx="4848439" cy="248427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«Узнав </a:t>
            </a:r>
            <a:r>
              <a:rPr lang="ru-RU" sz="1600" b="1" i="1" dirty="0">
                <a:solidFill>
                  <a:schemeClr val="tx1"/>
                </a:solidFill>
              </a:rPr>
              <a:t>от слуг о часе, в котором сыну стало легче, то есть когда сын пришел в лучшее и здоровое состояние, отец совершенно верует Господу. Ибо прежняя вера его была несовершенна. Итак, он пришел по вере, допустим и это, но по вере холодной и несовершенной, которую иной не назовет и верою; а тогда, когда узнал и о часе, совершенно </a:t>
            </a:r>
            <a:r>
              <a:rPr lang="ru-RU" sz="1600" b="1" i="1" dirty="0" smtClean="0">
                <a:solidFill>
                  <a:schemeClr val="tx1"/>
                </a:solidFill>
              </a:rPr>
              <a:t>уверовал».</a:t>
            </a:r>
            <a:endParaRPr lang="ru-RU" sz="1600" b="1" i="1" dirty="0">
              <a:solidFill>
                <a:schemeClr val="tx1"/>
              </a:solidFill>
            </a:endParaRPr>
          </a:p>
        </p:txBody>
      </p:sp>
      <p:sp>
        <p:nvSpPr>
          <p:cNvPr id="19" name="Скругленный прямоугольник 18"/>
          <p:cNvSpPr/>
          <p:nvPr/>
        </p:nvSpPr>
        <p:spPr>
          <a:xfrm>
            <a:off x="320905" y="260647"/>
            <a:ext cx="8535571" cy="49977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b="1" dirty="0" smtClean="0">
                <a:solidFill>
                  <a:schemeClr val="tx1"/>
                </a:solidFill>
              </a:rPr>
              <a:t>54 ст. «Это </a:t>
            </a:r>
            <a:r>
              <a:rPr lang="ru-RU" b="1" dirty="0">
                <a:solidFill>
                  <a:schemeClr val="tx1"/>
                </a:solidFill>
              </a:rPr>
              <a:t>второе чудо сотворил Иисус, возвратившись из Иудеи в </a:t>
            </a:r>
            <a:r>
              <a:rPr lang="ru-RU" b="1" dirty="0" smtClean="0">
                <a:solidFill>
                  <a:schemeClr val="tx1"/>
                </a:solidFill>
              </a:rPr>
              <a:t>Галилею».</a:t>
            </a:r>
            <a:endParaRPr lang="ru-RU" dirty="0"/>
          </a:p>
        </p:txBody>
      </p:sp>
      <p:sp>
        <p:nvSpPr>
          <p:cNvPr id="20" name="Скругленный прямоугольник 19"/>
          <p:cNvSpPr/>
          <p:nvPr/>
        </p:nvSpPr>
        <p:spPr>
          <a:xfrm>
            <a:off x="4183901" y="2636912"/>
            <a:ext cx="4831459" cy="25202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«Говоря</a:t>
            </a:r>
            <a:r>
              <a:rPr lang="ru-RU" sz="1600" b="1" i="1" dirty="0">
                <a:solidFill>
                  <a:schemeClr val="tx1"/>
                </a:solidFill>
              </a:rPr>
              <a:t>: сие паки второе знамение сотвори Иисус, – евангелист равным же образом порицает их за то, что они, видя второе чудо, не могли возвыситься до той степени веры, какую имели самаряне, не видевшие ни одного чуда. Вторым это знамение назвал евангелист не потому, что после первого Иисус Христос не сотворил никакого во всей Палестине, а потому, что это было второе, совершенное в </a:t>
            </a:r>
            <a:r>
              <a:rPr lang="ru-RU" sz="1600" b="1" i="1" dirty="0" smtClean="0">
                <a:solidFill>
                  <a:schemeClr val="tx1"/>
                </a:solidFill>
              </a:rPr>
              <a:t>Кане».</a:t>
            </a:r>
            <a:endParaRPr lang="ru-RU" sz="1600" b="1" i="1" dirty="0">
              <a:solidFill>
                <a:schemeClr val="tx1"/>
              </a:solidFill>
            </a:endParaRPr>
          </a:p>
        </p:txBody>
      </p:sp>
      <p:sp>
        <p:nvSpPr>
          <p:cNvPr id="22" name="Скругленный прямоугольник 21"/>
          <p:cNvSpPr/>
          <p:nvPr/>
        </p:nvSpPr>
        <p:spPr>
          <a:xfrm>
            <a:off x="4273552" y="510534"/>
            <a:ext cx="4616860" cy="60148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lIns="0" rIns="0" rtlCol="0" anchor="ctr"/>
          <a:lstStyle/>
          <a:p>
            <a:pPr algn="ctr">
              <a:lnSpc>
                <a:spcPct val="90000"/>
              </a:lnSpc>
            </a:pPr>
            <a:r>
              <a:rPr lang="ru-RU" b="1" dirty="0" smtClean="0">
                <a:solidFill>
                  <a:schemeClr val="tx1"/>
                </a:solidFill>
              </a:rPr>
              <a:t>Ин. 4, 46-54 </a:t>
            </a:r>
            <a:r>
              <a:rPr lang="ru-RU" b="1" dirty="0" err="1" smtClean="0">
                <a:solidFill>
                  <a:schemeClr val="tx1"/>
                </a:solidFill>
              </a:rPr>
              <a:t>ст</a:t>
            </a:r>
            <a:r>
              <a:rPr lang="ru-RU" b="1" dirty="0" smtClean="0">
                <a:solidFill>
                  <a:schemeClr val="tx1"/>
                </a:solidFill>
              </a:rPr>
              <a:t>:. «Итак </a:t>
            </a:r>
            <a:r>
              <a:rPr lang="ru-RU" b="1" dirty="0">
                <a:solidFill>
                  <a:schemeClr val="tx1"/>
                </a:solidFill>
              </a:rPr>
              <a:t>Иисус опять пришел в Кану Галилейскую, где претворил воду в вино. В </a:t>
            </a:r>
            <a:r>
              <a:rPr lang="ru-RU" b="1" dirty="0" err="1" smtClean="0">
                <a:solidFill>
                  <a:schemeClr val="tx1"/>
                </a:solidFill>
              </a:rPr>
              <a:t>Капернауме</a:t>
            </a:r>
            <a:r>
              <a:rPr lang="ru-RU" b="1" dirty="0" smtClean="0">
                <a:solidFill>
                  <a:schemeClr val="tx1"/>
                </a:solidFill>
              </a:rPr>
              <a:t> был </a:t>
            </a:r>
            <a:r>
              <a:rPr lang="ru-RU" b="1" dirty="0">
                <a:solidFill>
                  <a:schemeClr val="tx1"/>
                </a:solidFill>
              </a:rPr>
              <a:t>некоторый царедворец, у которого сын был болен</a:t>
            </a:r>
            <a:r>
              <a:rPr lang="ru-RU" b="1" dirty="0" smtClean="0">
                <a:solidFill>
                  <a:schemeClr val="tx1"/>
                </a:solidFill>
              </a:rPr>
              <a:t>. Он</a:t>
            </a:r>
            <a:r>
              <a:rPr lang="ru-RU" b="1" dirty="0">
                <a:solidFill>
                  <a:schemeClr val="tx1"/>
                </a:solidFill>
              </a:rPr>
              <a:t>, услышав, что Иисус пришел из Иудеи в Галилею, пришел к Нему и просил Его </a:t>
            </a:r>
            <a:r>
              <a:rPr lang="ru-RU" b="1" dirty="0" err="1">
                <a:solidFill>
                  <a:schemeClr val="tx1"/>
                </a:solidFill>
              </a:rPr>
              <a:t>придти</a:t>
            </a:r>
            <a:r>
              <a:rPr lang="ru-RU" b="1" dirty="0">
                <a:solidFill>
                  <a:schemeClr val="tx1"/>
                </a:solidFill>
              </a:rPr>
              <a:t> и исцелить сына его, который был при смерти</a:t>
            </a:r>
            <a:r>
              <a:rPr lang="ru-RU" b="1" dirty="0" smtClean="0">
                <a:solidFill>
                  <a:schemeClr val="tx1"/>
                </a:solidFill>
              </a:rPr>
              <a:t>. Иисус </a:t>
            </a:r>
            <a:r>
              <a:rPr lang="ru-RU" b="1" dirty="0">
                <a:solidFill>
                  <a:schemeClr val="tx1"/>
                </a:solidFill>
              </a:rPr>
              <a:t>сказал ему: вы не </a:t>
            </a:r>
            <a:r>
              <a:rPr lang="ru-RU" b="1" dirty="0">
                <a:solidFill>
                  <a:srgbClr val="FF0000"/>
                </a:solidFill>
              </a:rPr>
              <a:t>уверуете</a:t>
            </a:r>
            <a:r>
              <a:rPr lang="ru-RU" b="1" dirty="0">
                <a:solidFill>
                  <a:schemeClr val="tx1"/>
                </a:solidFill>
              </a:rPr>
              <a:t>, если не увидите знамений и чудес</a:t>
            </a:r>
            <a:r>
              <a:rPr lang="ru-RU" b="1" dirty="0" smtClean="0">
                <a:solidFill>
                  <a:schemeClr val="tx1"/>
                </a:solidFill>
              </a:rPr>
              <a:t>.  </a:t>
            </a:r>
            <a:r>
              <a:rPr lang="ru-RU" b="1" dirty="0">
                <a:solidFill>
                  <a:schemeClr val="tx1"/>
                </a:solidFill>
              </a:rPr>
              <a:t>Царедворец говорит Ему: Господи! приди, пока не умер сын мой</a:t>
            </a:r>
            <a:r>
              <a:rPr lang="ru-RU" b="1" dirty="0" smtClean="0">
                <a:solidFill>
                  <a:schemeClr val="tx1"/>
                </a:solidFill>
              </a:rPr>
              <a:t>.  </a:t>
            </a:r>
            <a:r>
              <a:rPr lang="ru-RU" b="1" dirty="0">
                <a:solidFill>
                  <a:schemeClr val="tx1"/>
                </a:solidFill>
              </a:rPr>
              <a:t>Иисус говорит ему: пойди, сын твой здоров. Он </a:t>
            </a:r>
            <a:r>
              <a:rPr lang="ru-RU" b="1" dirty="0">
                <a:solidFill>
                  <a:srgbClr val="FF0000"/>
                </a:solidFill>
              </a:rPr>
              <a:t>поверил</a:t>
            </a:r>
            <a:r>
              <a:rPr lang="ru-RU" b="1" dirty="0">
                <a:solidFill>
                  <a:schemeClr val="tx1"/>
                </a:solidFill>
              </a:rPr>
              <a:t> слову, которое сказал ему Иисус, и </a:t>
            </a:r>
            <a:r>
              <a:rPr lang="ru-RU" b="1" dirty="0" smtClean="0">
                <a:solidFill>
                  <a:schemeClr val="tx1"/>
                </a:solidFill>
              </a:rPr>
              <a:t>пошел. На </a:t>
            </a:r>
            <a:r>
              <a:rPr lang="ru-RU" b="1" dirty="0">
                <a:solidFill>
                  <a:schemeClr val="tx1"/>
                </a:solidFill>
              </a:rPr>
              <a:t>дороге встретили его слуги его и сказали: сын твой </a:t>
            </a:r>
            <a:r>
              <a:rPr lang="ru-RU" b="1" dirty="0" smtClean="0">
                <a:solidFill>
                  <a:schemeClr val="tx1"/>
                </a:solidFill>
              </a:rPr>
              <a:t>здоров. Он </a:t>
            </a:r>
            <a:r>
              <a:rPr lang="ru-RU" b="1" dirty="0">
                <a:solidFill>
                  <a:schemeClr val="tx1"/>
                </a:solidFill>
              </a:rPr>
              <a:t>спросил у них: в котором часу стало ему легче? Ему сказали: вчера в седьмом часу горячка оставила </a:t>
            </a:r>
            <a:r>
              <a:rPr lang="ru-RU" b="1" dirty="0" smtClean="0">
                <a:solidFill>
                  <a:schemeClr val="tx1"/>
                </a:solidFill>
              </a:rPr>
              <a:t>его. </a:t>
            </a:r>
            <a:r>
              <a:rPr lang="ru-RU" b="1" dirty="0">
                <a:solidFill>
                  <a:schemeClr val="tx1"/>
                </a:solidFill>
              </a:rPr>
              <a:t>Из этого отец узнал, что это был тот час, в который Иисус сказал ему: сын твой здоров, и </a:t>
            </a:r>
            <a:r>
              <a:rPr lang="ru-RU" b="1" dirty="0">
                <a:solidFill>
                  <a:srgbClr val="FF0000"/>
                </a:solidFill>
              </a:rPr>
              <a:t>уверовал</a:t>
            </a:r>
            <a:r>
              <a:rPr lang="ru-RU" b="1" dirty="0">
                <a:solidFill>
                  <a:schemeClr val="tx1"/>
                </a:solidFill>
              </a:rPr>
              <a:t> сам и весь дом </a:t>
            </a:r>
            <a:r>
              <a:rPr lang="ru-RU" b="1" dirty="0" smtClean="0">
                <a:solidFill>
                  <a:schemeClr val="tx1"/>
                </a:solidFill>
              </a:rPr>
              <a:t>его. </a:t>
            </a:r>
            <a:r>
              <a:rPr lang="ru-RU" b="1" dirty="0">
                <a:solidFill>
                  <a:schemeClr val="tx1"/>
                </a:solidFill>
              </a:rPr>
              <a:t>Это второе чудо сотворил Иисус, возвратившись из Иудеи в </a:t>
            </a:r>
            <a:r>
              <a:rPr lang="ru-RU" b="1" dirty="0" smtClean="0">
                <a:solidFill>
                  <a:schemeClr val="tx1"/>
                </a:solidFill>
              </a:rPr>
              <a:t>Галилею».</a:t>
            </a:r>
            <a:endParaRPr lang="ru-RU" b="1" dirty="0">
              <a:solidFill>
                <a:schemeClr val="tx1"/>
              </a:solidFill>
            </a:endParaRPr>
          </a:p>
        </p:txBody>
      </p:sp>
      <p:sp>
        <p:nvSpPr>
          <p:cNvPr id="21" name="Скругленный прямоугольник 20"/>
          <p:cNvSpPr/>
          <p:nvPr/>
        </p:nvSpPr>
        <p:spPr>
          <a:xfrm>
            <a:off x="4324980" y="2981088"/>
            <a:ext cx="4590868" cy="230211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a:solidFill>
                  <a:schemeClr val="tx1"/>
                </a:solidFill>
              </a:rPr>
              <a:t>: </a:t>
            </a:r>
            <a:r>
              <a:rPr lang="ru-RU" sz="1600" b="1" i="1" dirty="0">
                <a:solidFill>
                  <a:schemeClr val="tx1"/>
                </a:solidFill>
              </a:rPr>
              <a:t>«Некоторые говорят, что это есть тот сотник, о котором упоминают Матфей (8, 5) и Лука (7, 2), но это неверно. Если опустить даже другие различия между ними, то все-таки тот был сотник, а этот царедворец, у того был болен раб, а у этого – сын, и болезнь там – расслабление, а здесь – </a:t>
            </a:r>
            <a:r>
              <a:rPr lang="ru-RU" sz="1600" b="1" i="1" dirty="0" smtClean="0">
                <a:solidFill>
                  <a:schemeClr val="tx1"/>
                </a:solidFill>
              </a:rPr>
              <a:t>горячка»</a:t>
            </a:r>
            <a:endParaRPr lang="ru-RU" sz="1600" b="1" i="1" dirty="0">
              <a:solidFill>
                <a:schemeClr val="tx1"/>
              </a:solidFill>
            </a:endParaRPr>
          </a:p>
        </p:txBody>
      </p:sp>
    </p:spTree>
    <p:extLst>
      <p:ext uri="{BB962C8B-B14F-4D97-AF65-F5344CB8AC3E}">
        <p14:creationId xmlns:p14="http://schemas.microsoft.com/office/powerpoint/2010/main" val="1353647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6" presetClass="emph" presetSubtype="0" fill="hold" nodeType="withEffect">
                                  <p:stCondLst>
                                    <p:cond delay="0"/>
                                  </p:stCondLst>
                                  <p:childTnLst>
                                    <p:animScale>
                                      <p:cBhvr>
                                        <p:cTn id="20" dur="2000" fill="hold"/>
                                        <p:tgtEl>
                                          <p:spTgt spid="2050"/>
                                        </p:tgtEl>
                                      </p:cBhvr>
                                      <p:by x="50000" y="50000"/>
                                    </p:animScale>
                                  </p:childTnLst>
                                </p:cTn>
                              </p:par>
                              <p:par>
                                <p:cTn id="21" presetID="35" presetClass="path" presetSubtype="0" accel="50000" decel="50000" fill="hold" nodeType="withEffect">
                                  <p:stCondLst>
                                    <p:cond delay="0"/>
                                  </p:stCondLst>
                                  <p:childTnLst>
                                    <p:animMotion origin="layout" path="M -2.77778E-6 3.09898E-6 L -0.27361 3.09898E-6 " pathEditMode="relative" rAng="0" ptsTypes="AA">
                                      <p:cBhvr>
                                        <p:cTn id="22" dur="2000" fill="hold"/>
                                        <p:tgtEl>
                                          <p:spTgt spid="2050"/>
                                        </p:tgtEl>
                                        <p:attrNameLst>
                                          <p:attrName>ppt_x</p:attrName>
                                          <p:attrName>ppt_y</p:attrName>
                                        </p:attrNameLst>
                                      </p:cBhvr>
                                      <p:rCtr x="-13681" y="0"/>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2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down)">
                                      <p:cBhvr>
                                        <p:cTn id="94" dur="500"/>
                                        <p:tgtEl>
                                          <p:spTgt spid="13"/>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3"/>
                                        </p:tgtEl>
                                      </p:cBhvr>
                                    </p:animEffect>
                                    <p:set>
                                      <p:cBhvr>
                                        <p:cTn id="105" dur="1" fill="hold">
                                          <p:stCondLst>
                                            <p:cond delay="499"/>
                                          </p:stCondLst>
                                        </p:cTn>
                                        <p:tgtEl>
                                          <p:spTgt spid="13"/>
                                        </p:tgtEl>
                                        <p:attrNameLst>
                                          <p:attrName>style.visibility</p:attrName>
                                        </p:attrNameLst>
                                      </p:cBhvr>
                                      <p:to>
                                        <p:strVal val="hidden"/>
                                      </p:to>
                                    </p:set>
                                  </p:childTnLst>
                                </p:cTn>
                              </p:par>
                              <p:par>
                                <p:cTn id="106" presetID="22" presetClass="entr" presetSubtype="4"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00"/>
                                        <p:tgtEl>
                                          <p:spTgt spid="16"/>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16"/>
                                        </p:tgtEl>
                                      </p:cBhvr>
                                    </p:animEffect>
                                    <p:set>
                                      <p:cBhvr>
                                        <p:cTn id="116" dur="1" fill="hold">
                                          <p:stCondLst>
                                            <p:cond delay="499"/>
                                          </p:stCondLst>
                                        </p:cTn>
                                        <p:tgtEl>
                                          <p:spTgt spid="1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7"/>
                                        </p:tgtEl>
                                      </p:cBhvr>
                                    </p:animEffect>
                                    <p:set>
                                      <p:cBhvr>
                                        <p:cTn id="119" dur="1" fill="hold">
                                          <p:stCondLst>
                                            <p:cond delay="499"/>
                                          </p:stCondLst>
                                        </p:cTn>
                                        <p:tgtEl>
                                          <p:spTgt spid="17"/>
                                        </p:tgtEl>
                                        <p:attrNameLst>
                                          <p:attrName>style.visibility</p:attrName>
                                        </p:attrNameLst>
                                      </p:cBhvr>
                                      <p:to>
                                        <p:strVal val="hidden"/>
                                      </p:to>
                                    </p:set>
                                  </p:childTnLst>
                                </p:cTn>
                              </p:par>
                              <p:par>
                                <p:cTn id="120" presetID="22" presetClass="entr" presetSubtype="4"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wipe(down)">
                                      <p:cBhvr>
                                        <p:cTn id="122" dur="500"/>
                                        <p:tgtEl>
                                          <p:spTgt spid="19"/>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ipe(down)">
                                      <p:cBhvr>
                                        <p:cTn id="125" dur="500"/>
                                        <p:tgtEl>
                                          <p:spTgt spid="2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500"/>
                                        <p:tgtEl>
                                          <p:spTgt spid="19"/>
                                        </p:tgtEl>
                                      </p:cBhvr>
                                    </p:animEffect>
                                    <p:set>
                                      <p:cBhvr>
                                        <p:cTn id="130" dur="1" fill="hold">
                                          <p:stCondLst>
                                            <p:cond delay="499"/>
                                          </p:stCondLst>
                                        </p:cTn>
                                        <p:tgtEl>
                                          <p:spTgt spid="19"/>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0"/>
                                        </p:tgtEl>
                                      </p:cBhvr>
                                    </p:animEffect>
                                    <p:set>
                                      <p:cBhvr>
                                        <p:cTn id="133" dur="1" fill="hold">
                                          <p:stCondLst>
                                            <p:cond delay="499"/>
                                          </p:stCondLst>
                                        </p:cTn>
                                        <p:tgtEl>
                                          <p:spTgt spid="20"/>
                                        </p:tgtEl>
                                        <p:attrNameLst>
                                          <p:attrName>style.visibility</p:attrName>
                                        </p:attrNameLst>
                                      </p:cBhvr>
                                      <p:to>
                                        <p:strVal val="hidden"/>
                                      </p:to>
                                    </p:set>
                                  </p:childTnLst>
                                </p:cTn>
                              </p:par>
                              <p:par>
                                <p:cTn id="134" presetID="22" presetClass="entr" presetSubtype="4" fill="hold" grpId="0" nodeType="with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21"/>
                                        </p:tgtEl>
                                        <p:attrNameLst>
                                          <p:attrName>style.visibility</p:attrName>
                                        </p:attrNameLst>
                                      </p:cBhvr>
                                      <p:to>
                                        <p:strVal val="visible"/>
                                      </p:to>
                                    </p:set>
                                    <p:animEffect transition="in" filter="wipe(down)">
                                      <p:cBhvr>
                                        <p:cTn id="141" dur="500"/>
                                        <p:tgtEl>
                                          <p:spTgt spid="21"/>
                                        </p:tgtEl>
                                      </p:cBhvr>
                                    </p:animEffect>
                                  </p:childTnLst>
                                </p:cTn>
                              </p:par>
                              <p:par>
                                <p:cTn id="142" presetID="10" presetClass="exit" presetSubtype="0" fill="hold" grpId="1" nodeType="withEffect">
                                  <p:stCondLst>
                                    <p:cond delay="0"/>
                                  </p:stCondLst>
                                  <p:childTnLst>
                                    <p:animEffect transition="out" filter="fade">
                                      <p:cBhvr>
                                        <p:cTn id="143" dur="500"/>
                                        <p:tgtEl>
                                          <p:spTgt spid="22"/>
                                        </p:tgtEl>
                                      </p:cBhvr>
                                    </p:animEffect>
                                    <p:set>
                                      <p:cBhvr>
                                        <p:cTn id="1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P spid="22" grpId="0" animBg="1"/>
      <p:bldP spid="22" grpId="1"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47438534"/>
              </p:ext>
            </p:extLst>
          </p:nvPr>
        </p:nvGraphicFramePr>
        <p:xfrm>
          <a:off x="457200" y="908720"/>
          <a:ext cx="8229600" cy="55274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ru-RU" sz="1600" b="1" dirty="0" err="1" smtClean="0">
                          <a:solidFill>
                            <a:schemeClr val="tx1"/>
                          </a:solidFill>
                        </a:rPr>
                        <a:t>Мк</a:t>
                      </a:r>
                      <a:r>
                        <a:rPr lang="ru-RU" sz="1600" b="1" dirty="0" smtClean="0">
                          <a:solidFill>
                            <a:schemeClr val="tx1"/>
                          </a:solidFill>
                        </a:rPr>
                        <a:t>. 1, 21-28</a:t>
                      </a:r>
                      <a:endParaRPr lang="ru-RU" sz="1600" b="1" dirty="0"/>
                    </a:p>
                  </a:txBody>
                  <a:tcPr marL="36000" marR="36000" marT="18000" marB="18000"/>
                </a:tc>
                <a:tc>
                  <a:txBody>
                    <a:bodyPr/>
                    <a:lstStyle/>
                    <a:p>
                      <a:pPr algn="ctr"/>
                      <a:r>
                        <a:rPr lang="ru-RU" sz="1600" b="1" dirty="0" err="1" smtClean="0">
                          <a:solidFill>
                            <a:schemeClr val="tx1"/>
                          </a:solidFill>
                        </a:rPr>
                        <a:t>Лк</a:t>
                      </a:r>
                      <a:r>
                        <a:rPr lang="ru-RU" sz="1600" b="1" dirty="0" smtClean="0">
                          <a:solidFill>
                            <a:schemeClr val="tx1"/>
                          </a:solidFill>
                        </a:rPr>
                        <a:t>. 4, 31-37</a:t>
                      </a:r>
                      <a:endParaRPr lang="ru-RU" sz="1600" b="1" dirty="0"/>
                    </a:p>
                  </a:txBody>
                  <a:tcPr marL="36000" marR="36000" marT="18000" marB="18000"/>
                </a:tc>
              </a:tr>
              <a:tr h="370840">
                <a:tc>
                  <a:txBody>
                    <a:bodyPr/>
                    <a:lstStyle/>
                    <a:p>
                      <a:r>
                        <a:rPr lang="ru-RU" sz="1600" b="1" dirty="0" smtClean="0"/>
                        <a:t>21. И приходят в </a:t>
                      </a:r>
                      <a:r>
                        <a:rPr lang="ru-RU" sz="1600" b="1" dirty="0" err="1" smtClean="0"/>
                        <a:t>Капернаум</a:t>
                      </a:r>
                      <a:r>
                        <a:rPr lang="ru-RU" sz="1600" b="1" dirty="0" smtClean="0"/>
                        <a:t>; и вскоре в субботу вошел Он в синагогу и учил.</a:t>
                      </a:r>
                    </a:p>
                    <a:p>
                      <a:r>
                        <a:rPr lang="ru-RU" sz="1600" b="1" dirty="0" smtClean="0"/>
                        <a:t>22. И дивились Его учению, ибо Он учил их, как власть имеющий, а не как книжники.</a:t>
                      </a:r>
                    </a:p>
                    <a:p>
                      <a:r>
                        <a:rPr lang="ru-RU" sz="1600" b="1" dirty="0" smtClean="0"/>
                        <a:t>23. В синагоге их был человек, одержимый духом нечистым, и вскричал:</a:t>
                      </a:r>
                    </a:p>
                    <a:p>
                      <a:r>
                        <a:rPr lang="ru-RU" sz="1600" b="1" dirty="0" smtClean="0"/>
                        <a:t>24. оставь! что Тебе до нас, Иисус Назарянин? Ты пришел погубить нас! знаю Тебя, кто Ты, </a:t>
                      </a:r>
                      <a:r>
                        <a:rPr lang="ru-RU" sz="1600" b="1" dirty="0" err="1" smtClean="0"/>
                        <a:t>Святый</a:t>
                      </a:r>
                      <a:r>
                        <a:rPr lang="ru-RU" sz="1600" b="1" dirty="0" smtClean="0"/>
                        <a:t> Божий.</a:t>
                      </a:r>
                    </a:p>
                    <a:p>
                      <a:r>
                        <a:rPr lang="ru-RU" sz="1600" b="1" dirty="0" smtClean="0"/>
                        <a:t>25. Но Иисус запретил ему, говоря: замолчи и выйди из него.</a:t>
                      </a:r>
                    </a:p>
                    <a:p>
                      <a:r>
                        <a:rPr lang="ru-RU" sz="1600" b="1" dirty="0" smtClean="0"/>
                        <a:t>26. Тогда дух нечистый, сотрясши его и вскричав громким голосом, вышел из него.</a:t>
                      </a:r>
                    </a:p>
                    <a:p>
                      <a:r>
                        <a:rPr lang="ru-RU" sz="1600" b="1" dirty="0" smtClean="0"/>
                        <a:t>27. И все ужаснулись, так что друг друга спрашивали: что это? что это за новое учение, что Он и духам нечистым повелевает со властью, и они повинуются Ему?</a:t>
                      </a:r>
                    </a:p>
                    <a:p>
                      <a:r>
                        <a:rPr lang="ru-RU" sz="1600" b="1" dirty="0" smtClean="0"/>
                        <a:t>28. И скоро разошлась о Нем молва по всей окрестности в Галилее.</a:t>
                      </a:r>
                      <a:endParaRPr lang="ru-RU" sz="1600" b="1" dirty="0"/>
                    </a:p>
                  </a:txBody>
                  <a:tcPr marL="36000" marR="36000" marT="18000" marB="18000"/>
                </a:tc>
                <a:tc>
                  <a:txBody>
                    <a:bodyPr/>
                    <a:lstStyle/>
                    <a:p>
                      <a:r>
                        <a:rPr lang="ru-RU" sz="1600" b="1" dirty="0" smtClean="0"/>
                        <a:t>31. И пришел в </a:t>
                      </a:r>
                      <a:r>
                        <a:rPr lang="ru-RU" sz="1600" b="1" dirty="0" err="1" smtClean="0"/>
                        <a:t>Капернаум</a:t>
                      </a:r>
                      <a:r>
                        <a:rPr lang="ru-RU" sz="1600" b="1" dirty="0" smtClean="0"/>
                        <a:t>, город Галилейский, и учил их в дни субботние.</a:t>
                      </a:r>
                    </a:p>
                    <a:p>
                      <a:r>
                        <a:rPr lang="ru-RU" sz="1600" b="1" dirty="0" smtClean="0"/>
                        <a:t>32. И дивились учению Его, ибо слово Его было со властью.</a:t>
                      </a:r>
                    </a:p>
                    <a:p>
                      <a:r>
                        <a:rPr lang="ru-RU" sz="1600" b="1" dirty="0" smtClean="0"/>
                        <a:t>33. Был в синагоге человек, имевший нечистого духа бесовского, и он закричал громким голосом:</a:t>
                      </a:r>
                    </a:p>
                    <a:p>
                      <a:r>
                        <a:rPr lang="ru-RU" sz="1600" b="1" dirty="0" smtClean="0"/>
                        <a:t>34. оставь; что Тебе до нас, Иисус Назарянин? Ты пришел погубить нас; знаю Тебя, кто Ты, </a:t>
                      </a:r>
                      <a:r>
                        <a:rPr lang="ru-RU" sz="1600" b="1" dirty="0" err="1" smtClean="0"/>
                        <a:t>Святый</a:t>
                      </a:r>
                      <a:r>
                        <a:rPr lang="ru-RU" sz="1600" b="1" dirty="0" smtClean="0"/>
                        <a:t> Божий.</a:t>
                      </a:r>
                    </a:p>
                    <a:p>
                      <a:r>
                        <a:rPr lang="ru-RU" sz="1600" b="1" dirty="0" smtClean="0"/>
                        <a:t>35. Иисус запретил ему, сказав: замолчи и выйди из него. И бес, повергнув его посреди синагоги, вышел из него, нимало не повредив ему.</a:t>
                      </a:r>
                    </a:p>
                    <a:p>
                      <a:r>
                        <a:rPr lang="ru-RU" sz="1600" b="1" dirty="0" smtClean="0"/>
                        <a:t>36. И напал на всех ужас, и рассуждали между собою: что это значит, что Он со властью и силою повелевает нечистым духам, и они выходят?</a:t>
                      </a:r>
                    </a:p>
                    <a:p>
                      <a:r>
                        <a:rPr lang="ru-RU" sz="1600" b="1" dirty="0" smtClean="0"/>
                        <a:t>37. И разнесся слух о Нем по всем окрестным местам.</a:t>
                      </a:r>
                    </a:p>
                    <a:p>
                      <a:endParaRPr lang="ru-RU" sz="1600" b="1" dirty="0"/>
                    </a:p>
                  </a:txBody>
                  <a:tcPr marL="36000" marR="36000" marT="18000" marB="18000"/>
                </a:tc>
              </a:tr>
            </a:tbl>
          </a:graphicData>
        </a:graphic>
      </p:graphicFrame>
      <p:sp>
        <p:nvSpPr>
          <p:cNvPr id="4" name="Скругленный прямоугольник 3"/>
          <p:cNvSpPr/>
          <p:nvPr/>
        </p:nvSpPr>
        <p:spPr>
          <a:xfrm>
            <a:off x="755576" y="188640"/>
            <a:ext cx="7704856" cy="5040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Исцеление </a:t>
            </a:r>
            <a:r>
              <a:rPr lang="ru-RU" sz="2400" b="1" dirty="0">
                <a:solidFill>
                  <a:schemeClr val="tx1"/>
                </a:solidFill>
              </a:rPr>
              <a:t>бесноватого в </a:t>
            </a:r>
            <a:r>
              <a:rPr lang="ru-RU" sz="2400" b="1" dirty="0" err="1">
                <a:solidFill>
                  <a:schemeClr val="tx1"/>
                </a:solidFill>
              </a:rPr>
              <a:t>капернаумской</a:t>
            </a:r>
            <a:r>
              <a:rPr lang="ru-RU" sz="2400" b="1" dirty="0">
                <a:solidFill>
                  <a:schemeClr val="tx1"/>
                </a:solidFill>
              </a:rPr>
              <a:t> синагоге </a:t>
            </a:r>
          </a:p>
        </p:txBody>
      </p:sp>
      <p:pic>
        <p:nvPicPr>
          <p:cNvPr id="3074" name="Picture 2" descr="I:\лекции по Н. З\10\00236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692696"/>
            <a:ext cx="4320480" cy="6325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251520" y="5013176"/>
            <a:ext cx="856895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Слушая постоянно мертвое слово своих учителей-книжников и фарисеев, галилеяне были поражены, услышав живое слово Господа. Если первые истолковывали Закон как рабы его, то Иисус говорил как обладающий властью. Книжники и фарисеи, сами не понимая Закон, искажали его смысл, а потому были неубедительны в своих толкованиях. Иисус же говорил Свое, то есть то, что слышал от Отца Своего, и говорил властно, убежденно и убедительно, что </a:t>
            </a:r>
            <a:r>
              <a:rPr lang="ru-RU" sz="1600" b="1" dirty="0" smtClean="0">
                <a:solidFill>
                  <a:schemeClr val="tx1"/>
                </a:solidFill>
              </a:rPr>
              <a:t>производило </a:t>
            </a:r>
            <a:r>
              <a:rPr lang="ru-RU" sz="1600" b="1" dirty="0">
                <a:solidFill>
                  <a:schemeClr val="tx1"/>
                </a:solidFill>
              </a:rPr>
              <a:t>сильное впечатление на слушающих.</a:t>
            </a:r>
          </a:p>
        </p:txBody>
      </p:sp>
      <p:sp>
        <p:nvSpPr>
          <p:cNvPr id="7" name="Скругленный прямоугольник 6"/>
          <p:cNvSpPr/>
          <p:nvPr/>
        </p:nvSpPr>
        <p:spPr>
          <a:xfrm>
            <a:off x="251520" y="3645024"/>
            <a:ext cx="8568952"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«Учил </a:t>
            </a:r>
            <a:r>
              <a:rPr lang="ru-RU" sz="1600" b="1" i="1" dirty="0">
                <a:solidFill>
                  <a:schemeClr val="tx1"/>
                </a:solidFill>
              </a:rPr>
              <a:t>же Господь обличительно, а не льстиво, как фарисеи: убеждал делать добро, а непокорным угрожал мучением… </a:t>
            </a:r>
            <a:r>
              <a:rPr lang="ru-RU" sz="1600" b="1" i="1" dirty="0" smtClean="0">
                <a:solidFill>
                  <a:schemeClr val="tx1"/>
                </a:solidFill>
              </a:rPr>
              <a:t>(говорил) как </a:t>
            </a:r>
            <a:r>
              <a:rPr lang="ru-RU" sz="1600" b="1" i="1" dirty="0">
                <a:solidFill>
                  <a:schemeClr val="tx1"/>
                </a:solidFill>
              </a:rPr>
              <a:t>имеющий власть (ибо Он не говорил: «Это говорит Господь», но: «Я говорю вам», потому что Он был не из числа пророков, но истинный Сын Божий)».</a:t>
            </a:r>
          </a:p>
        </p:txBody>
      </p:sp>
      <p:sp>
        <p:nvSpPr>
          <p:cNvPr id="8" name="Скругленный прямоугольник 7"/>
          <p:cNvSpPr/>
          <p:nvPr/>
        </p:nvSpPr>
        <p:spPr>
          <a:xfrm>
            <a:off x="251520" y="5445224"/>
            <a:ext cx="85689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Афанасий Великий</a:t>
            </a:r>
            <a:r>
              <a:rPr lang="ru-RU" sz="1600" b="1" i="1" dirty="0">
                <a:solidFill>
                  <a:schemeClr val="tx1"/>
                </a:solidFill>
              </a:rPr>
              <a:t>: «Бес сказавший: </a:t>
            </a:r>
            <a:r>
              <a:rPr lang="ru-RU" sz="1600" b="1" i="1" dirty="0" err="1">
                <a:solidFill>
                  <a:schemeClr val="tx1"/>
                </a:solidFill>
              </a:rPr>
              <a:t>вемы</a:t>
            </a:r>
            <a:r>
              <a:rPr lang="ru-RU" sz="1600" b="1" i="1" dirty="0">
                <a:solidFill>
                  <a:schemeClr val="tx1"/>
                </a:solidFill>
              </a:rPr>
              <a:t> </a:t>
            </a:r>
            <a:r>
              <a:rPr lang="ru-RU" sz="1600" b="1" i="1" dirty="0" err="1">
                <a:solidFill>
                  <a:schemeClr val="tx1"/>
                </a:solidFill>
              </a:rPr>
              <a:t>Тя</a:t>
            </a:r>
            <a:r>
              <a:rPr lang="ru-RU" sz="1600" b="1" i="1" dirty="0">
                <a:solidFill>
                  <a:schemeClr val="tx1"/>
                </a:solidFill>
              </a:rPr>
              <a:t>, не знал Его истинно, говорил же лицемерно. Но и в том, что сказано им в правду (ибо справедливо </a:t>
            </a:r>
            <a:r>
              <a:rPr lang="ru-RU" sz="1600" b="1" i="1" dirty="0" err="1">
                <a:solidFill>
                  <a:schemeClr val="tx1"/>
                </a:solidFill>
              </a:rPr>
              <a:t>сказалъ</a:t>
            </a:r>
            <a:r>
              <a:rPr lang="ru-RU" sz="1600" b="1" i="1" dirty="0">
                <a:solidFill>
                  <a:schemeClr val="tx1"/>
                </a:solidFill>
              </a:rPr>
              <a:t>: Ты </a:t>
            </a:r>
            <a:r>
              <a:rPr lang="ru-RU" sz="1600" b="1" i="1" dirty="0" err="1">
                <a:solidFill>
                  <a:schemeClr val="tx1"/>
                </a:solidFill>
              </a:rPr>
              <a:t>еси</a:t>
            </a:r>
            <a:r>
              <a:rPr lang="ru-RU" sz="1600" b="1" i="1" dirty="0">
                <a:solidFill>
                  <a:schemeClr val="tx1"/>
                </a:solidFill>
              </a:rPr>
              <a:t> </a:t>
            </a:r>
            <a:r>
              <a:rPr lang="ru-RU" sz="1600" b="1" i="1" dirty="0" err="1">
                <a:solidFill>
                  <a:schemeClr val="tx1"/>
                </a:solidFill>
              </a:rPr>
              <a:t>Святый</a:t>
            </a:r>
            <a:r>
              <a:rPr lang="ru-RU" sz="1600" b="1" i="1" dirty="0">
                <a:solidFill>
                  <a:schemeClr val="tx1"/>
                </a:solidFill>
              </a:rPr>
              <a:t> Божий), Господь наложил на него молчание и запретил ему говорить, чтобы и бес вместе с истиною не посеял злобы своей, и мы </a:t>
            </a:r>
            <a:r>
              <a:rPr lang="ru-RU" sz="1600" b="1" i="1" dirty="0" err="1">
                <a:solidFill>
                  <a:schemeClr val="tx1"/>
                </a:solidFill>
              </a:rPr>
              <a:t>приобучились</a:t>
            </a:r>
            <a:r>
              <a:rPr lang="ru-RU" sz="1600" b="1" i="1" dirty="0">
                <a:solidFill>
                  <a:schemeClr val="tx1"/>
                </a:solidFill>
              </a:rPr>
              <a:t> не внимать бесам, хотя, </a:t>
            </a:r>
            <a:r>
              <a:rPr lang="ru-RU" sz="1600" b="1" i="1" dirty="0" err="1">
                <a:solidFill>
                  <a:schemeClr val="tx1"/>
                </a:solidFill>
              </a:rPr>
              <a:t>повидимому</a:t>
            </a:r>
            <a:r>
              <a:rPr lang="ru-RU" sz="1600" b="1" i="1" dirty="0">
                <a:solidFill>
                  <a:schemeClr val="tx1"/>
                </a:solidFill>
              </a:rPr>
              <a:t>, говорят они и </a:t>
            </a:r>
            <a:r>
              <a:rPr lang="ru-RU" sz="1600" b="1" i="1" dirty="0" smtClean="0">
                <a:solidFill>
                  <a:schemeClr val="tx1"/>
                </a:solidFill>
              </a:rPr>
              <a:t>истину».</a:t>
            </a:r>
            <a:endParaRPr lang="ru-RU" sz="1600" b="1" i="1" dirty="0">
              <a:solidFill>
                <a:schemeClr val="tx1"/>
              </a:solidFill>
            </a:endParaRPr>
          </a:p>
        </p:txBody>
      </p:sp>
      <p:sp>
        <p:nvSpPr>
          <p:cNvPr id="9" name="Скругленный прямоугольник 8"/>
          <p:cNvSpPr/>
          <p:nvPr/>
        </p:nvSpPr>
        <p:spPr>
          <a:xfrm>
            <a:off x="251520" y="4542300"/>
            <a:ext cx="8568952" cy="6869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«Христос </a:t>
            </a:r>
            <a:r>
              <a:rPr lang="ru-RU" sz="1600" b="1" i="1" dirty="0">
                <a:solidFill>
                  <a:schemeClr val="tx1"/>
                </a:solidFill>
              </a:rPr>
              <a:t>заставляет его молчать, дабы мы знали, что бесам должно заграждать уста, хотя бы они говорили и </a:t>
            </a:r>
            <a:r>
              <a:rPr lang="ru-RU" sz="1600" b="1" i="1" dirty="0" smtClean="0">
                <a:solidFill>
                  <a:schemeClr val="tx1"/>
                </a:solidFill>
              </a:rPr>
              <a:t>правду». </a:t>
            </a:r>
            <a:endParaRPr lang="ru-RU" sz="1600" b="1" i="1" dirty="0">
              <a:solidFill>
                <a:schemeClr val="tx1"/>
              </a:solidFill>
            </a:endParaRPr>
          </a:p>
        </p:txBody>
      </p:sp>
      <p:sp>
        <p:nvSpPr>
          <p:cNvPr id="10" name="Скругленный прямоугольник 9"/>
          <p:cNvSpPr/>
          <p:nvPr/>
        </p:nvSpPr>
        <p:spPr>
          <a:xfrm>
            <a:off x="251520" y="3429000"/>
            <a:ext cx="8568952"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«Злые </a:t>
            </a:r>
            <a:r>
              <a:rPr lang="ru-RU" sz="1600" b="1" i="1" dirty="0">
                <a:solidFill>
                  <a:schemeClr val="tx1"/>
                </a:solidFill>
              </a:rPr>
              <a:t>духи называются «нечистыми» потому, что любят всякие нечистые дела. Выйти из человека бес почитает «погибелью» для себя. Злобные бесы и вообще вменяют в </a:t>
            </a:r>
            <a:r>
              <a:rPr lang="ru-RU" sz="1600" b="1" i="1" dirty="0" err="1">
                <a:solidFill>
                  <a:schemeClr val="tx1"/>
                </a:solidFill>
              </a:rPr>
              <a:t>злострадание</a:t>
            </a:r>
            <a:r>
              <a:rPr lang="ru-RU" sz="1600" b="1" i="1" dirty="0">
                <a:solidFill>
                  <a:schemeClr val="tx1"/>
                </a:solidFill>
              </a:rPr>
              <a:t> себе, когда не позволяется им делать людям </a:t>
            </a:r>
            <a:r>
              <a:rPr lang="ru-RU" sz="1600" b="1" i="1" dirty="0" smtClean="0">
                <a:solidFill>
                  <a:schemeClr val="tx1"/>
                </a:solidFill>
              </a:rPr>
              <a:t>зло»</a:t>
            </a:r>
            <a:endParaRPr lang="ru-RU" sz="1600" b="1" i="1" dirty="0">
              <a:solidFill>
                <a:schemeClr val="tx1"/>
              </a:solidFill>
            </a:endParaRPr>
          </a:p>
        </p:txBody>
      </p:sp>
      <p:sp>
        <p:nvSpPr>
          <p:cNvPr id="11" name="Скругленный прямоугольник 10"/>
          <p:cNvSpPr/>
          <p:nvPr/>
        </p:nvSpPr>
        <p:spPr>
          <a:xfrm>
            <a:off x="287524" y="1340768"/>
            <a:ext cx="8496944"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a:solidFill>
                  <a:schemeClr val="tx1"/>
                </a:solidFill>
              </a:rPr>
              <a:t>Господь не хочет слышать признания Его Мессианского достоинства из уст бесноватого: после могли сказать, что только сумасшедшие признавали </a:t>
            </a:r>
            <a:r>
              <a:rPr lang="ru-RU" sz="1600" b="1" dirty="0" smtClean="0">
                <a:solidFill>
                  <a:schemeClr val="tx1"/>
                </a:solidFill>
              </a:rPr>
              <a:t>Христа. </a:t>
            </a:r>
            <a:r>
              <a:rPr lang="ru-RU" sz="1600" b="1" dirty="0">
                <a:solidFill>
                  <a:schemeClr val="tx1"/>
                </a:solidFill>
              </a:rPr>
              <a:t>Вместе с повелением «умолкнуть» Господь дает повеление злому духу «выйти» из бесноватого. Этим Господь показывает, что Он действительно победил сатану.</a:t>
            </a:r>
          </a:p>
        </p:txBody>
      </p:sp>
      <p:sp>
        <p:nvSpPr>
          <p:cNvPr id="12" name="Скругленный прямоугольник 11"/>
          <p:cNvSpPr/>
          <p:nvPr/>
        </p:nvSpPr>
        <p:spPr>
          <a:xfrm>
            <a:off x="143508" y="2575756"/>
            <a:ext cx="8568952" cy="1141276"/>
          </a:xfrm>
          <a:prstGeom prst="roundRect">
            <a:avLst/>
          </a:prstGeom>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«Впрочем</a:t>
            </a:r>
            <a:r>
              <a:rPr lang="ru-RU" sz="1600" b="1" i="1" dirty="0">
                <a:solidFill>
                  <a:schemeClr val="tx1"/>
                </a:solidFill>
              </a:rPr>
              <a:t>, позволяет бесу повергнуть человека, чтобы присутствующие узнали, что он подлинно имеет беса, которому и слова принадлежали, хотя орудием был язык человека. И все говорили друг другу, удивляясь случившемуся и говоря: что это за слово, то есть что это за повеление, которым Он повелевает: выйди из него и замолчи</a:t>
            </a:r>
            <a:r>
              <a:rPr lang="ru-RU" sz="1600" b="1" i="1" dirty="0" smtClean="0">
                <a:solidFill>
                  <a:schemeClr val="tx1"/>
                </a:solidFill>
              </a:rPr>
              <a:t>?» </a:t>
            </a:r>
            <a:endParaRPr lang="ru-RU" sz="1600" b="1" i="1" dirty="0">
              <a:solidFill>
                <a:schemeClr val="tx1"/>
              </a:solidFill>
            </a:endParaRPr>
          </a:p>
        </p:txBody>
      </p:sp>
      <p:sp>
        <p:nvSpPr>
          <p:cNvPr id="13" name="Скругленный прямоугольник 12"/>
          <p:cNvSpPr/>
          <p:nvPr/>
        </p:nvSpPr>
        <p:spPr>
          <a:xfrm>
            <a:off x="143508" y="3861048"/>
            <a:ext cx="8676964" cy="7703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dirty="0" smtClean="0">
                <a:solidFill>
                  <a:schemeClr val="tx1"/>
                </a:solidFill>
              </a:rPr>
              <a:t>«</a:t>
            </a:r>
            <a:r>
              <a:rPr lang="ru-RU" sz="1600" b="1" i="1" dirty="0" smtClean="0">
                <a:solidFill>
                  <a:schemeClr val="tx1"/>
                </a:solidFill>
              </a:rPr>
              <a:t>Бес </a:t>
            </a:r>
            <a:r>
              <a:rPr lang="ru-RU" sz="1600" b="1" i="1" dirty="0">
                <a:solidFill>
                  <a:schemeClr val="tx1"/>
                </a:solidFill>
              </a:rPr>
              <a:t>мечет и сильно трясет одержимого им, чтобы очевидцы, видя, от какого бедствия избавляется человек, ради чуда </a:t>
            </a:r>
            <a:r>
              <a:rPr lang="ru-RU" sz="1600" b="1" i="1" dirty="0" smtClean="0">
                <a:solidFill>
                  <a:schemeClr val="tx1"/>
                </a:solidFill>
              </a:rPr>
              <a:t>уверовали».</a:t>
            </a:r>
            <a:endParaRPr lang="ru-RU" sz="1600" b="1" i="1" dirty="0">
              <a:solidFill>
                <a:schemeClr val="tx1"/>
              </a:solidFill>
            </a:endParaRPr>
          </a:p>
        </p:txBody>
      </p:sp>
    </p:spTree>
    <p:extLst>
      <p:ext uri="{BB962C8B-B14F-4D97-AF65-F5344CB8AC3E}">
        <p14:creationId xmlns:p14="http://schemas.microsoft.com/office/powerpoint/2010/main" val="19368280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074"/>
                                        </p:tgtEl>
                                      </p:cBhvr>
                                    </p:animEffect>
                                    <p:set>
                                      <p:cBhvr>
                                        <p:cTn id="15" dur="1" fill="hold">
                                          <p:stCondLst>
                                            <p:cond delay="499"/>
                                          </p:stCondLst>
                                        </p:cTn>
                                        <p:tgtEl>
                                          <p:spTgt spid="3074"/>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2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mGrid">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2195736" y="188640"/>
            <a:ext cx="4608512"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rPr>
              <a:t>Исцеление прокаженного </a:t>
            </a:r>
            <a:endParaRPr lang="ru-RU" sz="2000" b="1"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182004649"/>
              </p:ext>
            </p:extLst>
          </p:nvPr>
        </p:nvGraphicFramePr>
        <p:xfrm>
          <a:off x="457200" y="908720"/>
          <a:ext cx="8229600" cy="5095240"/>
        </p:xfrm>
        <a:graphic>
          <a:graphicData uri="http://schemas.openxmlformats.org/drawingml/2006/table">
            <a:tbl>
              <a:tblPr firstRow="1" bandRow="1">
                <a:tableStyleId>{F5AB1C69-6EDB-4FF4-983F-18BD219EF322}</a:tableStyleId>
              </a:tblPr>
              <a:tblGrid>
                <a:gridCol w="4114800"/>
                <a:gridCol w="4114800"/>
              </a:tblGrid>
              <a:tr h="370840">
                <a:tc>
                  <a:txBody>
                    <a:bodyPr/>
                    <a:lstStyle/>
                    <a:p>
                      <a:pPr algn="ctr"/>
                      <a:r>
                        <a:rPr lang="ru-RU" sz="1600" dirty="0" err="1" smtClean="0">
                          <a:solidFill>
                            <a:schemeClr val="tx1"/>
                          </a:solidFill>
                        </a:rPr>
                        <a:t>Мк</a:t>
                      </a:r>
                      <a:r>
                        <a:rPr lang="ru-RU" sz="1600" dirty="0" smtClean="0">
                          <a:solidFill>
                            <a:schemeClr val="tx1"/>
                          </a:solidFill>
                        </a:rPr>
                        <a:t>. 1,</a:t>
                      </a:r>
                      <a:r>
                        <a:rPr lang="ru-RU" sz="1600" baseline="0" dirty="0" smtClean="0">
                          <a:solidFill>
                            <a:schemeClr val="tx1"/>
                          </a:solidFill>
                        </a:rPr>
                        <a:t> </a:t>
                      </a:r>
                      <a:r>
                        <a:rPr lang="ru-RU" sz="1600" dirty="0" smtClean="0">
                          <a:solidFill>
                            <a:schemeClr val="tx1"/>
                          </a:solidFill>
                        </a:rPr>
                        <a:t>40-45</a:t>
                      </a:r>
                      <a:endParaRPr lang="ru-RU" sz="1600" dirty="0">
                        <a:solidFill>
                          <a:schemeClr val="tx1"/>
                        </a:solidFill>
                      </a:endParaRPr>
                    </a:p>
                  </a:txBody>
                  <a:tcPr/>
                </a:tc>
                <a:tc>
                  <a:txBody>
                    <a:bodyPr/>
                    <a:lstStyle/>
                    <a:p>
                      <a:pPr algn="ctr"/>
                      <a:r>
                        <a:rPr lang="ru-RU" sz="1600" dirty="0" err="1" smtClean="0">
                          <a:solidFill>
                            <a:schemeClr val="tx1"/>
                          </a:solidFill>
                        </a:rPr>
                        <a:t>Лк</a:t>
                      </a:r>
                      <a:r>
                        <a:rPr lang="ru-RU" sz="1600" dirty="0" smtClean="0">
                          <a:solidFill>
                            <a:schemeClr val="tx1"/>
                          </a:solidFill>
                        </a:rPr>
                        <a:t>. 5,</a:t>
                      </a:r>
                      <a:r>
                        <a:rPr lang="ru-RU" sz="1600" baseline="0" dirty="0" smtClean="0">
                          <a:solidFill>
                            <a:schemeClr val="tx1"/>
                          </a:solidFill>
                        </a:rPr>
                        <a:t> </a:t>
                      </a:r>
                      <a:r>
                        <a:rPr lang="ru-RU" sz="1600" dirty="0" smtClean="0">
                          <a:solidFill>
                            <a:schemeClr val="tx1"/>
                          </a:solidFill>
                        </a:rPr>
                        <a:t>12-16</a:t>
                      </a:r>
                      <a:endParaRPr lang="ru-RU" sz="1600" dirty="0">
                        <a:solidFill>
                          <a:schemeClr val="tx1"/>
                        </a:solidFill>
                      </a:endParaRPr>
                    </a:p>
                  </a:txBody>
                  <a:tcPr/>
                </a:tc>
              </a:tr>
              <a:tr h="370840">
                <a:tc>
                  <a:txBody>
                    <a:bodyPr/>
                    <a:lstStyle/>
                    <a:p>
                      <a:r>
                        <a:rPr lang="ru-RU" sz="1600" dirty="0" smtClean="0"/>
                        <a:t>40. Приходит к Нему прокаженный и, умоляя Его и падая пред Ним на колени, говорит Ему: если хочешь, можешь меня очистить.</a:t>
                      </a:r>
                    </a:p>
                    <a:p>
                      <a:r>
                        <a:rPr lang="ru-RU" sz="1600" dirty="0" smtClean="0"/>
                        <a:t>41. Иисус, умилосердившись над ним, простер руку, коснулся его и сказал ему: хочу, очистись.</a:t>
                      </a:r>
                    </a:p>
                    <a:p>
                      <a:r>
                        <a:rPr lang="ru-RU" sz="1600" dirty="0" smtClean="0"/>
                        <a:t>42. После сего слова проказа тотчас сошла с него, и он стал чист.</a:t>
                      </a:r>
                    </a:p>
                    <a:p>
                      <a:r>
                        <a:rPr lang="ru-RU" sz="1600" dirty="0" smtClean="0"/>
                        <a:t>43. И, посмотрев на него строго, тотчас отослал его</a:t>
                      </a:r>
                    </a:p>
                    <a:p>
                      <a:r>
                        <a:rPr lang="ru-RU" sz="1600" dirty="0" smtClean="0"/>
                        <a:t>44. и сказал ему: смотри, никому ничего не говори, но пойди, покажись священнику и принеси за очищение твое, что повелел Моисей, во свидетельство им.</a:t>
                      </a:r>
                    </a:p>
                    <a:p>
                      <a:r>
                        <a:rPr lang="ru-RU" sz="1600" dirty="0" smtClean="0"/>
                        <a:t>45. А он, выйдя, начал провозглашать и рассказывать о происшедшем, так что Иисус не мог уже явно войти в город, но находился вне, в местах пустынных. И приходили к Нему отовсюду.</a:t>
                      </a:r>
                      <a:endParaRPr lang="ru-RU" sz="1600" dirty="0"/>
                    </a:p>
                  </a:txBody>
                  <a:tcPr/>
                </a:tc>
                <a:tc>
                  <a:txBody>
                    <a:bodyPr/>
                    <a:lstStyle/>
                    <a:p>
                      <a:r>
                        <a:rPr lang="ru-RU" sz="1600" dirty="0" smtClean="0"/>
                        <a:t>12. Когда Иисус был в одном городе, пришел человек весь в проказе и, увидев Иисуса, пал ниц, умоляя Его и говоря: Господи! если хочешь, можешь меня очистить.</a:t>
                      </a:r>
                    </a:p>
                    <a:p>
                      <a:r>
                        <a:rPr lang="ru-RU" sz="1600" dirty="0" smtClean="0"/>
                        <a:t>13. Он простер руку, прикоснулся к нему и сказал: хочу, очистись. И тотчас проказа сошла с него.</a:t>
                      </a:r>
                    </a:p>
                    <a:p>
                      <a:r>
                        <a:rPr lang="ru-RU" sz="1600" dirty="0" smtClean="0"/>
                        <a:t>14. И Он повелел ему никому не сказывать, а пойти показаться священнику и принести жертву за очищение свое, как повелел Моисей, во свидетельство им.</a:t>
                      </a:r>
                    </a:p>
                    <a:p>
                      <a:r>
                        <a:rPr lang="ru-RU" sz="1600" dirty="0" smtClean="0"/>
                        <a:t>15. Но тем более распространялась молва о Нем, и великое множество народа стекалось к Нему слушать и врачеваться у Него от болезней своих.</a:t>
                      </a:r>
                    </a:p>
                    <a:p>
                      <a:r>
                        <a:rPr lang="ru-RU" sz="1600" dirty="0" smtClean="0"/>
                        <a:t>16. Но Он уходил в пустынные места и молился.</a:t>
                      </a:r>
                      <a:endParaRPr lang="ru-RU" sz="1600" dirty="0"/>
                    </a:p>
                  </a:txBody>
                  <a:tcPr/>
                </a:tc>
              </a:tr>
            </a:tbl>
          </a:graphicData>
        </a:graphic>
      </p:graphicFrame>
      <p:pic>
        <p:nvPicPr>
          <p:cNvPr id="4098" name="Picture 2" descr="I:\лекции по Н. З\10\lep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722011"/>
            <a:ext cx="5400600" cy="6114334"/>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5436096" y="836712"/>
            <a:ext cx="3600400" cy="5904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ru-RU" sz="1600" b="1" dirty="0">
                <a:solidFill>
                  <a:schemeClr val="tx1"/>
                </a:solidFill>
              </a:rPr>
              <a:t>Из всех болезней на Востоке, о которых упоминается в Библии, проказа – самая страшная и отвратительная. Проявляется она на теле пятнами, подобным пятнам лишайным, сначала на лице, возле носа и глаз, а затем постепенно распространяется по всему телу, и все тело покрывается струпьями. Лицо при этом распухает, нос высыхает и заостряется, обоняние пропадает вовсе, кожа делается буроватого цвета и растрескивается, голос сипнет, волосы выпадают, глаза начинают слезиться, образуются злокачественные язвы, издающие </a:t>
            </a:r>
            <a:r>
              <a:rPr lang="ru-RU" sz="1600" b="1" dirty="0" smtClean="0">
                <a:solidFill>
                  <a:schemeClr val="tx1"/>
                </a:solidFill>
              </a:rPr>
              <a:t>смрад, </a:t>
            </a:r>
            <a:r>
              <a:rPr lang="ru-RU" sz="1600" b="1" dirty="0">
                <a:solidFill>
                  <a:schemeClr val="tx1"/>
                </a:solidFill>
              </a:rPr>
              <a:t>суставы рук и ног немеют, все тело дряхлеет, затем отпадают ногти, пальцы и отдельные суставы, пока не наступит, наконец, смерть, прекращающая муки страдальца. </a:t>
            </a:r>
          </a:p>
        </p:txBody>
      </p:sp>
      <p:sp>
        <p:nvSpPr>
          <p:cNvPr id="7" name="Скругленный прямоугольник 6"/>
          <p:cNvSpPr/>
          <p:nvPr/>
        </p:nvSpPr>
        <p:spPr>
          <a:xfrm>
            <a:off x="395536" y="6021288"/>
            <a:ext cx="8280920" cy="7200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«Благоразумен </a:t>
            </a:r>
            <a:r>
              <a:rPr lang="ru-RU" sz="1600" b="1" i="1" dirty="0">
                <a:solidFill>
                  <a:schemeClr val="tx1"/>
                </a:solidFill>
              </a:rPr>
              <a:t>был прокаженный и веровал; поэтому не сказал: если попросишь у Бога; но веруя в Него как в Бога, сказал: «если хочешь</a:t>
            </a:r>
            <a:r>
              <a:rPr lang="ru-RU" sz="1600" b="1" i="1" dirty="0" smtClean="0">
                <a:solidFill>
                  <a:schemeClr val="tx1"/>
                </a:solidFill>
              </a:rPr>
              <a:t>».</a:t>
            </a:r>
            <a:endParaRPr lang="ru-RU" sz="1600" b="1" i="1" dirty="0">
              <a:solidFill>
                <a:schemeClr val="tx1"/>
              </a:solidFill>
            </a:endParaRPr>
          </a:p>
        </p:txBody>
      </p:sp>
      <p:sp>
        <p:nvSpPr>
          <p:cNvPr id="8" name="Скругленный прямоугольник 7"/>
          <p:cNvSpPr/>
          <p:nvPr/>
        </p:nvSpPr>
        <p:spPr>
          <a:xfrm>
            <a:off x="359532" y="3573016"/>
            <a:ext cx="8280920"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ru-RU" sz="1600" b="1" dirty="0" err="1">
                <a:solidFill>
                  <a:schemeClr val="tx1"/>
                </a:solidFill>
              </a:rPr>
              <a:t>Блж</a:t>
            </a:r>
            <a:r>
              <a:rPr lang="ru-RU" sz="1600" b="1" dirty="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«Христос </a:t>
            </a:r>
            <a:r>
              <a:rPr lang="ru-RU" sz="1600" b="1" i="1" dirty="0">
                <a:solidFill>
                  <a:schemeClr val="tx1"/>
                </a:solidFill>
              </a:rPr>
              <a:t>прикасается к нему в знак того, что ничего нет нечистого. Закон запрещал прикасаться к прокаженному как к нечистому; но Спаситель, желая показать, что нет ничего по природе нечистого, что требования Закона должны упраздниться и что они имеют силу только над людьми, прикасается к прокаженному»</a:t>
            </a:r>
          </a:p>
        </p:txBody>
      </p:sp>
      <p:sp>
        <p:nvSpPr>
          <p:cNvPr id="9" name="Скругленный прямоугольник 8"/>
          <p:cNvSpPr/>
          <p:nvPr/>
        </p:nvSpPr>
        <p:spPr>
          <a:xfrm>
            <a:off x="476093" y="5085184"/>
            <a:ext cx="8280920"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a:solidFill>
                  <a:schemeClr val="tx1"/>
                </a:solidFill>
              </a:rPr>
              <a:t>желая показать… что чистый нисколько не оскверняется от кажущегося нечистым, но что проказа душевная, именно она, оскверняет, - для сей цели прикасается, а вместе и для того, чтобы показать, что святая Плоть Его имеет Божественную силу - очищать и животворить, как истинная Плоть Бога Слова.</a:t>
            </a:r>
          </a:p>
        </p:txBody>
      </p:sp>
      <p:sp>
        <p:nvSpPr>
          <p:cNvPr id="10" name="Скругленный прямоугольник 9"/>
          <p:cNvSpPr/>
          <p:nvPr/>
        </p:nvSpPr>
        <p:spPr>
          <a:xfrm>
            <a:off x="449571" y="5085184"/>
            <a:ext cx="8352928" cy="7200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i="1" dirty="0" smtClean="0">
                <a:solidFill>
                  <a:schemeClr val="tx1"/>
                </a:solidFill>
              </a:rPr>
              <a:t>: «</a:t>
            </a:r>
            <a:r>
              <a:rPr lang="ru-RU" sz="1600" b="1" i="1" dirty="0">
                <a:solidFill>
                  <a:schemeClr val="tx1"/>
                </a:solidFill>
              </a:rPr>
              <a:t>Прокаженный сей достоин удивления, потому что имеет о Господе мысль, достойную Бога, и говорит: «если хочешь, можешь меня очистить</a:t>
            </a:r>
            <a:r>
              <a:rPr lang="ru-RU" sz="1600" b="1" i="1" dirty="0" smtClean="0">
                <a:solidFill>
                  <a:schemeClr val="tx1"/>
                </a:solidFill>
              </a:rPr>
              <a:t>».</a:t>
            </a:r>
            <a:endParaRPr lang="ru-RU" sz="1600" b="1" i="1" dirty="0">
              <a:solidFill>
                <a:schemeClr val="tx1"/>
              </a:solidFill>
            </a:endParaRPr>
          </a:p>
        </p:txBody>
      </p:sp>
      <p:sp>
        <p:nvSpPr>
          <p:cNvPr id="11" name="Скругленный прямоугольник 10"/>
          <p:cNvSpPr/>
          <p:nvPr/>
        </p:nvSpPr>
        <p:spPr>
          <a:xfrm>
            <a:off x="215516" y="4365104"/>
            <a:ext cx="8640960" cy="223224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Хотя Он и знал, что тот не послушается и разгласит, однако, как я сказал, научая нас не любить тщеславия, велит никому не говорить… Христос посылает его к священнику, потому что по повелению Закона прокаженному не иначе можно было войти в город, как по объявлению священническом об очищении его от проказы, в противном случае он должен был изгоняться из города. В то же время Господь велит ему принести и дар, как по обыкновению приносили очистившиеся: это во свидетельство того, что Он не есть противник Закона, напротив, столько дорожит им, что заповедуемое в законе и Он повелевает исполнять</a:t>
            </a:r>
            <a:r>
              <a:rPr lang="ru-RU" sz="1600" b="1" i="1" dirty="0" smtClean="0">
                <a:solidFill>
                  <a:schemeClr val="tx1"/>
                </a:solidFill>
              </a:rPr>
              <a:t>».</a:t>
            </a:r>
            <a:endParaRPr lang="ru-RU" sz="1600" dirty="0"/>
          </a:p>
        </p:txBody>
      </p:sp>
      <p:sp>
        <p:nvSpPr>
          <p:cNvPr id="12" name="Скругленный прямоугольник 11"/>
          <p:cNvSpPr/>
          <p:nvPr/>
        </p:nvSpPr>
        <p:spPr>
          <a:xfrm>
            <a:off x="359532" y="1268760"/>
            <a:ext cx="8586925" cy="93610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Что значит: «во свидетельство им»? Значит - в обличение их и осуждение; чтобы, если будут обвинять Меня, как преступника Закона, убедились, что Я не преступаю его, убедились из повеления тебе принести дар, заповеданный </a:t>
            </a:r>
            <a:r>
              <a:rPr lang="ru-RU" sz="1600" b="1" i="1" dirty="0" smtClean="0">
                <a:solidFill>
                  <a:schemeClr val="tx1"/>
                </a:solidFill>
              </a:rPr>
              <a:t>Моисеем»</a:t>
            </a:r>
            <a:endParaRPr lang="ru-RU" sz="1600" b="1" i="1" dirty="0">
              <a:solidFill>
                <a:schemeClr val="tx1"/>
              </a:solidFill>
            </a:endParaRPr>
          </a:p>
        </p:txBody>
      </p:sp>
    </p:spTree>
    <p:extLst>
      <p:ext uri="{BB962C8B-B14F-4D97-AF65-F5344CB8AC3E}">
        <p14:creationId xmlns:p14="http://schemas.microsoft.com/office/powerpoint/2010/main" val="3928156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0.06494 0.00162 L -0.18506 0.00162 " pathEditMode="relative" rAng="0" ptsTypes="AA">
                                      <p:cBhvr>
                                        <p:cTn id="14" dur="2000" fill="hold"/>
                                        <p:tgtEl>
                                          <p:spTgt spid="4098"/>
                                        </p:tgtEl>
                                        <p:attrNameLst>
                                          <p:attrName>ppt_x</p:attrName>
                                          <p:attrName>ppt_y</p:attrName>
                                        </p:attrNameLst>
                                      </p:cBhvr>
                                      <p:rCtr x="-12500" y="0"/>
                                    </p:animMotion>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098"/>
                                        </p:tgtEl>
                                      </p:cBhvr>
                                    </p:animEffect>
                                    <p:set>
                                      <p:cBhvr>
                                        <p:cTn id="22" dur="1" fill="hold">
                                          <p:stCondLst>
                                            <p:cond delay="499"/>
                                          </p:stCondLst>
                                        </p:cTn>
                                        <p:tgtEl>
                                          <p:spTgt spid="4098"/>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2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par>
                                <p:cTn id="71" presetID="10" presetClass="exit" presetSubtype="0" fill="hold" grpId="1" nodeType="withEffect">
                                  <p:stCondLst>
                                    <p:cond delay="0"/>
                                  </p:stCondLst>
                                  <p:childTnLst>
                                    <p:animEffect transition="out" filter="fad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hingle">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621135" y="116632"/>
            <a:ext cx="7848872" cy="4643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chemeClr val="tx1"/>
                </a:solidFill>
              </a:rPr>
              <a:t>Исцеление расслабленного</a:t>
            </a:r>
            <a:endParaRPr lang="ru-RU" sz="2400" b="1" dirty="0">
              <a:solidFill>
                <a:schemeClr val="tx1"/>
              </a:solidFill>
            </a:endParaRPr>
          </a:p>
        </p:txBody>
      </p:sp>
      <p:pic>
        <p:nvPicPr>
          <p:cNvPr id="5122" name="Picture 2" descr="C:\Users\1\Desktop\261_dionisi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591087"/>
            <a:ext cx="6840760" cy="62682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7" name="Объект 6"/>
          <p:cNvGraphicFramePr>
            <a:graphicFrameLocks noGrp="1"/>
          </p:cNvGraphicFramePr>
          <p:nvPr>
            <p:ph idx="1"/>
            <p:extLst>
              <p:ext uri="{D42A27DB-BD31-4B8C-83A1-F6EECF244321}">
                <p14:modId xmlns:p14="http://schemas.microsoft.com/office/powerpoint/2010/main" val="2278406451"/>
              </p:ext>
            </p:extLst>
          </p:nvPr>
        </p:nvGraphicFramePr>
        <p:xfrm>
          <a:off x="107504" y="176431"/>
          <a:ext cx="8928992" cy="6564937"/>
        </p:xfrm>
        <a:graphic>
          <a:graphicData uri="http://schemas.openxmlformats.org/drawingml/2006/table">
            <a:tbl>
              <a:tblPr firstRow="1" bandRow="1">
                <a:tableStyleId>{93296810-A885-4BE3-A3E7-6D5BEEA58F35}</a:tableStyleId>
              </a:tblPr>
              <a:tblGrid>
                <a:gridCol w="2177803"/>
                <a:gridCol w="3438821"/>
                <a:gridCol w="3312368"/>
              </a:tblGrid>
              <a:tr h="241189">
                <a:tc>
                  <a:txBody>
                    <a:bodyPr/>
                    <a:lstStyle/>
                    <a:p>
                      <a:pPr algn="ctr">
                        <a:lnSpc>
                          <a:spcPct val="80000"/>
                        </a:lnSpc>
                      </a:pPr>
                      <a:r>
                        <a:rPr lang="ru-RU" sz="1600" b="1" dirty="0" smtClean="0">
                          <a:solidFill>
                            <a:schemeClr val="tx1"/>
                          </a:solidFill>
                        </a:rPr>
                        <a:t>Мф. 9,</a:t>
                      </a:r>
                      <a:r>
                        <a:rPr lang="ru-RU" sz="1600" b="1" baseline="0" dirty="0" smtClean="0">
                          <a:solidFill>
                            <a:schemeClr val="tx1"/>
                          </a:solidFill>
                        </a:rPr>
                        <a:t> </a:t>
                      </a:r>
                      <a:r>
                        <a:rPr lang="ru-RU" sz="1600" b="1" dirty="0" smtClean="0">
                          <a:solidFill>
                            <a:schemeClr val="tx1"/>
                          </a:solidFill>
                        </a:rPr>
                        <a:t>1-8</a:t>
                      </a:r>
                      <a:endParaRPr lang="ru-RU" sz="1600" b="1" dirty="0">
                        <a:solidFill>
                          <a:schemeClr val="tx1"/>
                        </a:solidFill>
                      </a:endParaRPr>
                    </a:p>
                  </a:txBody>
                  <a:tcPr marL="36000" marR="36000" marT="18000" marB="18000"/>
                </a:tc>
                <a:tc>
                  <a:txBody>
                    <a:bodyPr/>
                    <a:lstStyle/>
                    <a:p>
                      <a:pPr algn="ctr">
                        <a:lnSpc>
                          <a:spcPct val="80000"/>
                        </a:lnSpc>
                      </a:pPr>
                      <a:r>
                        <a:rPr lang="ru-RU" sz="1600" b="1" dirty="0" err="1" smtClean="0">
                          <a:solidFill>
                            <a:schemeClr val="tx1"/>
                          </a:solidFill>
                        </a:rPr>
                        <a:t>Мк</a:t>
                      </a:r>
                      <a:r>
                        <a:rPr lang="ru-RU" sz="1600" b="1" dirty="0" smtClean="0">
                          <a:solidFill>
                            <a:schemeClr val="tx1"/>
                          </a:solidFill>
                        </a:rPr>
                        <a:t>. 2,</a:t>
                      </a:r>
                      <a:r>
                        <a:rPr lang="ru-RU" sz="1600" b="1" baseline="0" dirty="0" smtClean="0">
                          <a:solidFill>
                            <a:schemeClr val="tx1"/>
                          </a:solidFill>
                        </a:rPr>
                        <a:t> </a:t>
                      </a:r>
                      <a:r>
                        <a:rPr lang="ru-RU" sz="1600" b="1" dirty="0" smtClean="0">
                          <a:solidFill>
                            <a:schemeClr val="tx1"/>
                          </a:solidFill>
                        </a:rPr>
                        <a:t>1-12</a:t>
                      </a:r>
                      <a:endParaRPr lang="ru-RU" sz="1600" b="1" dirty="0">
                        <a:solidFill>
                          <a:schemeClr val="tx1"/>
                        </a:solidFill>
                      </a:endParaRPr>
                    </a:p>
                  </a:txBody>
                  <a:tcPr marL="36000" marR="36000" marT="18000" marB="18000"/>
                </a:tc>
                <a:tc>
                  <a:txBody>
                    <a:bodyPr/>
                    <a:lstStyle/>
                    <a:p>
                      <a:pPr algn="ctr">
                        <a:lnSpc>
                          <a:spcPct val="80000"/>
                        </a:lnSpc>
                      </a:pPr>
                      <a:r>
                        <a:rPr lang="ru-RU" sz="1600" b="1" dirty="0" err="1" smtClean="0">
                          <a:solidFill>
                            <a:schemeClr val="tx1"/>
                          </a:solidFill>
                        </a:rPr>
                        <a:t>Лк</a:t>
                      </a:r>
                      <a:r>
                        <a:rPr lang="ru-RU" sz="1600" b="1" dirty="0" smtClean="0">
                          <a:solidFill>
                            <a:schemeClr val="tx1"/>
                          </a:solidFill>
                        </a:rPr>
                        <a:t>. 5,</a:t>
                      </a:r>
                      <a:r>
                        <a:rPr lang="ru-RU" sz="1600" b="1" baseline="0" dirty="0" smtClean="0">
                          <a:solidFill>
                            <a:schemeClr val="tx1"/>
                          </a:solidFill>
                        </a:rPr>
                        <a:t> </a:t>
                      </a:r>
                      <a:r>
                        <a:rPr lang="ru-RU" sz="1600" b="1" dirty="0" smtClean="0">
                          <a:solidFill>
                            <a:schemeClr val="tx1"/>
                          </a:solidFill>
                        </a:rPr>
                        <a:t>17-26</a:t>
                      </a:r>
                      <a:endParaRPr lang="ru-RU" sz="1600" b="1" dirty="0">
                        <a:solidFill>
                          <a:schemeClr val="tx1"/>
                        </a:solidFill>
                      </a:endParaRPr>
                    </a:p>
                  </a:txBody>
                  <a:tcPr marL="36000" marR="36000" marT="18000" marB="18000"/>
                </a:tc>
              </a:tr>
              <a:tr h="6323748">
                <a:tc>
                  <a:txBody>
                    <a:bodyPr/>
                    <a:lstStyle/>
                    <a:p>
                      <a:pPr>
                        <a:lnSpc>
                          <a:spcPct val="80000"/>
                        </a:lnSpc>
                      </a:pPr>
                      <a:r>
                        <a:rPr lang="ru-RU" sz="1400" b="1" dirty="0" smtClean="0"/>
                        <a:t>1. Тогда Он, войдя в лодку, переправился обратно и прибыл в </a:t>
                      </a:r>
                      <a:r>
                        <a:rPr lang="ru-RU" sz="1400" b="1" dirty="0" smtClean="0">
                          <a:solidFill>
                            <a:srgbClr val="FF0000"/>
                          </a:solidFill>
                        </a:rPr>
                        <a:t>Свой город.</a:t>
                      </a:r>
                    </a:p>
                    <a:p>
                      <a:pPr>
                        <a:lnSpc>
                          <a:spcPct val="80000"/>
                        </a:lnSpc>
                      </a:pPr>
                      <a:r>
                        <a:rPr lang="ru-RU" sz="1400" b="1" dirty="0" smtClean="0"/>
                        <a:t>2. И вот, принесли к Нему расслабленного, положенного на постели. И, видя Иисус веру их, сказал расслабленному: дерзай, чадо! прощаются тебе грехи твои.</a:t>
                      </a:r>
                    </a:p>
                    <a:p>
                      <a:pPr>
                        <a:lnSpc>
                          <a:spcPct val="80000"/>
                        </a:lnSpc>
                      </a:pPr>
                      <a:r>
                        <a:rPr lang="ru-RU" sz="1400" b="1" dirty="0" smtClean="0"/>
                        <a:t>3. При сем некоторые из книжников сказали сами в себе: Он богохульствует.</a:t>
                      </a:r>
                    </a:p>
                    <a:p>
                      <a:pPr>
                        <a:lnSpc>
                          <a:spcPct val="80000"/>
                        </a:lnSpc>
                      </a:pPr>
                      <a:r>
                        <a:rPr lang="ru-RU" sz="1400" b="1" dirty="0" smtClean="0"/>
                        <a:t>4. Иисус же, видя помышления их, сказал: для чего вы мыслите худое в сердцах ваших?</a:t>
                      </a:r>
                    </a:p>
                    <a:p>
                      <a:pPr>
                        <a:lnSpc>
                          <a:spcPct val="80000"/>
                        </a:lnSpc>
                      </a:pPr>
                      <a:r>
                        <a:rPr lang="ru-RU" sz="1400" b="1" dirty="0" smtClean="0"/>
                        <a:t>5. ибо что легче сказать: прощаются тебе грехи, или сказать: встань и ходи?</a:t>
                      </a:r>
                    </a:p>
                    <a:p>
                      <a:pPr>
                        <a:lnSpc>
                          <a:spcPct val="80000"/>
                        </a:lnSpc>
                      </a:pPr>
                      <a:r>
                        <a:rPr lang="ru-RU" sz="1400" b="1" dirty="0" smtClean="0"/>
                        <a:t>6. Но чтобы вы знали, что Сын Человеческий имеет власть на земле прощать грехи, — тогда говорит расслабленному: встань, возьми постель твою, и иди в дом твой.</a:t>
                      </a:r>
                    </a:p>
                    <a:p>
                      <a:pPr>
                        <a:lnSpc>
                          <a:spcPct val="80000"/>
                        </a:lnSpc>
                      </a:pPr>
                      <a:r>
                        <a:rPr lang="ru-RU" sz="1400" b="1" dirty="0" smtClean="0"/>
                        <a:t>7. И он встал, взял постель свою и пошел в дом свой.</a:t>
                      </a:r>
                    </a:p>
                    <a:p>
                      <a:pPr>
                        <a:lnSpc>
                          <a:spcPct val="80000"/>
                        </a:lnSpc>
                      </a:pPr>
                      <a:r>
                        <a:rPr lang="ru-RU" sz="1400" b="1" dirty="0" smtClean="0"/>
                        <a:t>8. Народ же, видев это, удивился и прославил Бога, давшего такую власть человекам.</a:t>
                      </a:r>
                      <a:endParaRPr lang="ru-RU" sz="1400" b="1" dirty="0"/>
                    </a:p>
                  </a:txBody>
                  <a:tcPr marL="36000" marR="36000" marT="18000" marB="18000"/>
                </a:tc>
                <a:tc>
                  <a:txBody>
                    <a:bodyPr/>
                    <a:lstStyle/>
                    <a:p>
                      <a:pPr>
                        <a:lnSpc>
                          <a:spcPct val="80000"/>
                        </a:lnSpc>
                      </a:pPr>
                      <a:r>
                        <a:rPr lang="ru-RU" sz="1400" b="1" dirty="0" smtClean="0"/>
                        <a:t>1. Через несколько дней опять пришел Он в </a:t>
                      </a:r>
                      <a:r>
                        <a:rPr lang="ru-RU" sz="1400" b="1" dirty="0" err="1" smtClean="0">
                          <a:solidFill>
                            <a:srgbClr val="FF0000"/>
                          </a:solidFill>
                        </a:rPr>
                        <a:t>Капернаум</a:t>
                      </a:r>
                      <a:r>
                        <a:rPr lang="ru-RU" sz="1400" b="1" dirty="0" smtClean="0"/>
                        <a:t>; и слышно стало, что Он в доме.</a:t>
                      </a:r>
                    </a:p>
                    <a:p>
                      <a:pPr>
                        <a:lnSpc>
                          <a:spcPct val="80000"/>
                        </a:lnSpc>
                      </a:pPr>
                      <a:r>
                        <a:rPr lang="ru-RU" sz="1400" b="1" dirty="0" smtClean="0"/>
                        <a:t>2. Тотчас собрались многие, так что уже и у дверей не было места; и Он говорил им слово.</a:t>
                      </a:r>
                    </a:p>
                    <a:p>
                      <a:pPr>
                        <a:lnSpc>
                          <a:spcPct val="80000"/>
                        </a:lnSpc>
                      </a:pPr>
                      <a:r>
                        <a:rPr lang="ru-RU" sz="1400" b="1" dirty="0" smtClean="0"/>
                        <a:t>3. И пришли к Нему с расслабленным, которого несли четверо;</a:t>
                      </a:r>
                    </a:p>
                    <a:p>
                      <a:pPr>
                        <a:lnSpc>
                          <a:spcPct val="80000"/>
                        </a:lnSpc>
                      </a:pPr>
                      <a:r>
                        <a:rPr lang="ru-RU" sz="1400" b="1" dirty="0" smtClean="0"/>
                        <a:t>4. и, не имея возможности приблизиться к Нему за многолюдством, раскрыли кровлю дома, где Он находился, и, прокопав ее, спустили постель, на которой лежал расслабленный.</a:t>
                      </a:r>
                    </a:p>
                    <a:p>
                      <a:pPr>
                        <a:lnSpc>
                          <a:spcPct val="80000"/>
                        </a:lnSpc>
                      </a:pPr>
                      <a:r>
                        <a:rPr lang="ru-RU" sz="1400" b="1" dirty="0" smtClean="0"/>
                        <a:t>5. Иисус, видя веру их, говорит расслабленному: чадо! прощаются тебе грехи твои.</a:t>
                      </a:r>
                    </a:p>
                    <a:p>
                      <a:pPr>
                        <a:lnSpc>
                          <a:spcPct val="80000"/>
                        </a:lnSpc>
                      </a:pPr>
                      <a:r>
                        <a:rPr lang="ru-RU" sz="1400" b="1" dirty="0" smtClean="0"/>
                        <a:t>6. Тут сидели некоторые из книжников и помышляли в сердцах своих:</a:t>
                      </a:r>
                    </a:p>
                    <a:p>
                      <a:pPr>
                        <a:lnSpc>
                          <a:spcPct val="80000"/>
                        </a:lnSpc>
                      </a:pPr>
                      <a:r>
                        <a:rPr lang="ru-RU" sz="1400" b="1" dirty="0" smtClean="0"/>
                        <a:t>7. что Он так богохульствует? кто может прощать грехи, кроме одного Бога?</a:t>
                      </a:r>
                    </a:p>
                    <a:p>
                      <a:pPr>
                        <a:lnSpc>
                          <a:spcPct val="80000"/>
                        </a:lnSpc>
                      </a:pPr>
                      <a:r>
                        <a:rPr lang="ru-RU" sz="1400" b="1" dirty="0" smtClean="0"/>
                        <a:t>8. Иисус, тотчас узнав духом Своим, что они так помышляют в себе, сказал им: для чего так помышляете в сердцах ваших?</a:t>
                      </a:r>
                    </a:p>
                    <a:p>
                      <a:pPr>
                        <a:lnSpc>
                          <a:spcPct val="80000"/>
                        </a:lnSpc>
                      </a:pPr>
                      <a:r>
                        <a:rPr lang="ru-RU" sz="1400" b="1" dirty="0" smtClean="0"/>
                        <a:t>9. Что легче? сказать ли расслабленному: прощаются тебе грехи? или сказать: встань, возьми свою постель и ходи?</a:t>
                      </a:r>
                    </a:p>
                    <a:p>
                      <a:pPr>
                        <a:lnSpc>
                          <a:spcPct val="80000"/>
                        </a:lnSpc>
                      </a:pPr>
                      <a:r>
                        <a:rPr lang="ru-RU" sz="1400" b="1" dirty="0" smtClean="0"/>
                        <a:t>10. Но чтобы вы знали, что Сын Человеческий имеет власть на земле прощать грехи, — говорит расслабленному:</a:t>
                      </a:r>
                    </a:p>
                    <a:p>
                      <a:pPr>
                        <a:lnSpc>
                          <a:spcPct val="80000"/>
                        </a:lnSpc>
                      </a:pPr>
                      <a:r>
                        <a:rPr lang="ru-RU" sz="1400" b="1" dirty="0" smtClean="0"/>
                        <a:t>11. тебе говорю: встань, возьми постель твою и иди в дом твой.</a:t>
                      </a:r>
                    </a:p>
                    <a:p>
                      <a:pPr>
                        <a:lnSpc>
                          <a:spcPct val="80000"/>
                        </a:lnSpc>
                      </a:pPr>
                      <a:r>
                        <a:rPr lang="ru-RU" sz="1400" b="1" dirty="0" smtClean="0"/>
                        <a:t>12. Он тотчас встал и, взяв постель, вышел перед всеми, так что все изумлялись и прославляли Бога, говоря: никогда ничего такого мы не </a:t>
                      </a:r>
                      <a:r>
                        <a:rPr lang="ru-RU" sz="1400" b="1" dirty="0" err="1" smtClean="0"/>
                        <a:t>видали</a:t>
                      </a:r>
                      <a:r>
                        <a:rPr lang="ru-RU" sz="1400" b="1" dirty="0" smtClean="0"/>
                        <a:t>.</a:t>
                      </a:r>
                      <a:endParaRPr lang="ru-RU" sz="1400" b="1" dirty="0"/>
                    </a:p>
                  </a:txBody>
                  <a:tcPr marL="36000" marR="36000" marT="18000" marB="18000"/>
                </a:tc>
                <a:tc>
                  <a:txBody>
                    <a:bodyPr/>
                    <a:lstStyle/>
                    <a:p>
                      <a:pPr>
                        <a:lnSpc>
                          <a:spcPct val="80000"/>
                        </a:lnSpc>
                      </a:pPr>
                      <a:r>
                        <a:rPr lang="ru-RU" sz="1400" b="1" dirty="0" smtClean="0"/>
                        <a:t>17. В один день, когда Он учил, и сидели тут фарисеи и законоучители, пришедшие из всех мест Галилеи и Иудеи и из Иерусалима, и сила Господня являлась в исцелении больных, —</a:t>
                      </a:r>
                    </a:p>
                    <a:p>
                      <a:pPr>
                        <a:lnSpc>
                          <a:spcPct val="80000"/>
                        </a:lnSpc>
                      </a:pPr>
                      <a:r>
                        <a:rPr lang="ru-RU" sz="1400" b="1" dirty="0" smtClean="0"/>
                        <a:t>18. вот, принесли некоторые на постели человека, который был расслаблен, и старались внести его в дом и положить перед Иисусом;</a:t>
                      </a:r>
                    </a:p>
                    <a:p>
                      <a:pPr>
                        <a:lnSpc>
                          <a:spcPct val="80000"/>
                        </a:lnSpc>
                      </a:pPr>
                      <a:r>
                        <a:rPr lang="ru-RU" sz="1400" b="1" dirty="0" smtClean="0"/>
                        <a:t>19. и, не найдя, где пронести его за многолюдством, влезли на верх дома и сквозь кровлю спустили его с постелью на средину пред Иисуса.</a:t>
                      </a:r>
                    </a:p>
                    <a:p>
                      <a:pPr>
                        <a:lnSpc>
                          <a:spcPct val="80000"/>
                        </a:lnSpc>
                      </a:pPr>
                      <a:r>
                        <a:rPr lang="ru-RU" sz="1400" b="1" dirty="0" smtClean="0"/>
                        <a:t>20. И Он, видя веру их, сказал человеку тому: прощаются тебе грехи твои.</a:t>
                      </a:r>
                    </a:p>
                    <a:p>
                      <a:pPr>
                        <a:lnSpc>
                          <a:spcPct val="80000"/>
                        </a:lnSpc>
                      </a:pPr>
                      <a:r>
                        <a:rPr lang="ru-RU" sz="1400" b="1" dirty="0" smtClean="0"/>
                        <a:t>21. Книжники и фарисеи начали рассуждать, говоря: кто это, который богохульствует? кто может прощать грехи, кроме одного Бога?</a:t>
                      </a:r>
                    </a:p>
                    <a:p>
                      <a:pPr>
                        <a:lnSpc>
                          <a:spcPct val="80000"/>
                        </a:lnSpc>
                      </a:pPr>
                      <a:r>
                        <a:rPr lang="ru-RU" sz="1400" b="1" dirty="0" smtClean="0"/>
                        <a:t>22. Иисус, уразумев помышления их, сказал им в ответ: что вы помышляете в сердцах ваших?</a:t>
                      </a:r>
                    </a:p>
                    <a:p>
                      <a:pPr>
                        <a:lnSpc>
                          <a:spcPct val="80000"/>
                        </a:lnSpc>
                      </a:pPr>
                      <a:r>
                        <a:rPr lang="ru-RU" sz="1400" b="1" dirty="0" smtClean="0"/>
                        <a:t>23. Что легче сказать: прощаются тебе грехи твои, или сказать: встань и ходи?</a:t>
                      </a:r>
                    </a:p>
                    <a:p>
                      <a:pPr>
                        <a:lnSpc>
                          <a:spcPct val="80000"/>
                        </a:lnSpc>
                      </a:pPr>
                      <a:r>
                        <a:rPr lang="ru-RU" sz="1400" b="1" dirty="0" smtClean="0"/>
                        <a:t>24. Но чтобы вы знали, что Сын Человеческий имеет власть на земле прощать грехи, — сказал Он расслабленному: тебе говорю: встань, возьми постель твою и иди в дом твой.</a:t>
                      </a:r>
                    </a:p>
                    <a:p>
                      <a:pPr>
                        <a:lnSpc>
                          <a:spcPct val="80000"/>
                        </a:lnSpc>
                      </a:pPr>
                      <a:r>
                        <a:rPr lang="ru-RU" sz="1400" b="1" dirty="0" smtClean="0"/>
                        <a:t>25. И он тотчас встал перед ними, взял, на чем лежал, и пошел в дом свой, славя Бога.</a:t>
                      </a:r>
                    </a:p>
                    <a:p>
                      <a:pPr>
                        <a:lnSpc>
                          <a:spcPct val="80000"/>
                        </a:lnSpc>
                      </a:pPr>
                      <a:r>
                        <a:rPr lang="ru-RU" sz="1400" b="1" dirty="0" smtClean="0"/>
                        <a:t>26. И ужас объял всех, и славили Бога и, быв исполнены страха, говорили: чудные дела видели мы ныне.</a:t>
                      </a:r>
                      <a:endParaRPr lang="ru-RU" sz="1400" b="1" dirty="0"/>
                    </a:p>
                  </a:txBody>
                  <a:tcPr marL="36000" marR="36000" marT="18000" marB="18000"/>
                </a:tc>
              </a:tr>
            </a:tbl>
          </a:graphicData>
        </a:graphic>
      </p:graphicFrame>
      <p:sp>
        <p:nvSpPr>
          <p:cNvPr id="8" name="Скругленный прямоугольник 7"/>
          <p:cNvSpPr/>
          <p:nvPr/>
        </p:nvSpPr>
        <p:spPr>
          <a:xfrm>
            <a:off x="323528" y="6093296"/>
            <a:ext cx="8424936" cy="5760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«И </a:t>
            </a:r>
            <a:r>
              <a:rPr lang="ru-RU" sz="1600" b="1" i="1" dirty="0">
                <a:solidFill>
                  <a:schemeClr val="tx1"/>
                </a:solidFill>
              </a:rPr>
              <a:t>видя Иисус веру их, - или принесших, так как Он часто чудодействовал и ради веры приносящих или же и самого </a:t>
            </a:r>
            <a:r>
              <a:rPr lang="ru-RU" sz="1600" b="1" i="1" dirty="0" smtClean="0">
                <a:solidFill>
                  <a:schemeClr val="tx1"/>
                </a:solidFill>
              </a:rPr>
              <a:t>расслабленного»</a:t>
            </a:r>
            <a:endParaRPr lang="ru-RU" sz="1600" b="1" i="1" dirty="0">
              <a:solidFill>
                <a:schemeClr val="tx1"/>
              </a:solidFill>
            </a:endParaRPr>
          </a:p>
        </p:txBody>
      </p:sp>
      <p:sp>
        <p:nvSpPr>
          <p:cNvPr id="9" name="Скругленный прямоугольник 8"/>
          <p:cNvSpPr/>
          <p:nvPr/>
        </p:nvSpPr>
        <p:spPr>
          <a:xfrm>
            <a:off x="323528" y="3573016"/>
            <a:ext cx="8424936"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Называет «чадом» - или как создание Божие, или как уверовавшего. Показав, что расслабление произошло главным образом от грехов, прежде всего отпускает </a:t>
            </a:r>
            <a:r>
              <a:rPr lang="ru-RU" sz="1600" b="1" i="1" dirty="0" smtClean="0">
                <a:solidFill>
                  <a:schemeClr val="tx1"/>
                </a:solidFill>
              </a:rPr>
              <a:t>их»</a:t>
            </a:r>
            <a:endParaRPr lang="ru-RU" sz="1600" b="1" i="1" dirty="0">
              <a:solidFill>
                <a:schemeClr val="tx1"/>
              </a:solidFill>
            </a:endParaRPr>
          </a:p>
        </p:txBody>
      </p:sp>
      <p:sp>
        <p:nvSpPr>
          <p:cNvPr id="10" name="Скругленный прямоугольник 9"/>
          <p:cNvSpPr/>
          <p:nvPr/>
        </p:nvSpPr>
        <p:spPr>
          <a:xfrm flipH="1">
            <a:off x="323529" y="4653136"/>
            <a:ext cx="8424935" cy="127444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i="1" dirty="0" err="1" smtClean="0">
                <a:solidFill>
                  <a:schemeClr val="tx1"/>
                </a:solidFill>
              </a:rPr>
              <a:t>Зигабен</a:t>
            </a:r>
            <a:r>
              <a:rPr lang="ru-RU" sz="1600" b="1" i="1" dirty="0" smtClean="0">
                <a:solidFill>
                  <a:schemeClr val="tx1"/>
                </a:solidFill>
              </a:rPr>
              <a:t>: «Верой </a:t>
            </a:r>
            <a:r>
              <a:rPr lang="ru-RU" sz="1600" b="1" i="1" dirty="0">
                <a:solidFill>
                  <a:schemeClr val="tx1"/>
                </a:solidFill>
              </a:rPr>
              <a:t>их называет веру не только опустивших, но и того, который был опущен, потому что он не позволил бы опустить себя, если бы не верил, что получит исцеление. Видя столь великую веру их, Иисус прежде всего отпускает больному грехи его, а потом уже исцеляет тело, внушая нам, с одной стороны, что многие болезни происходят от грехов»</a:t>
            </a:r>
          </a:p>
        </p:txBody>
      </p:sp>
      <p:sp>
        <p:nvSpPr>
          <p:cNvPr id="11" name="Скругленный прямоугольник 10"/>
          <p:cNvSpPr/>
          <p:nvPr/>
        </p:nvSpPr>
        <p:spPr>
          <a:xfrm>
            <a:off x="323529" y="5243500"/>
            <a:ext cx="8424935"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«книжники </a:t>
            </a:r>
            <a:r>
              <a:rPr lang="ru-RU" sz="1600" b="1" i="1" dirty="0">
                <a:solidFill>
                  <a:schemeClr val="tx1"/>
                </a:solidFill>
              </a:rPr>
              <a:t>обличают Господа в богохульстве, потому что считали Его человеком и не понимали слова Божия. Но Господь, видя помышления их, показал Себя как Бога, который может знать сокровенную сторону сердца и как бы молча говорит так: «Тем же величеством и силой, которыми Я созерцаю помышления ваши, Я могу и отпускать людям прегрешения </a:t>
            </a:r>
            <a:r>
              <a:rPr lang="ru-RU" sz="1600" b="1" i="1" dirty="0" smtClean="0">
                <a:solidFill>
                  <a:schemeClr val="tx1"/>
                </a:solidFill>
              </a:rPr>
              <a:t>их». </a:t>
            </a:r>
            <a:endParaRPr lang="ru-RU" sz="1600" b="1" i="1" dirty="0">
              <a:solidFill>
                <a:schemeClr val="tx1"/>
              </a:solidFill>
            </a:endParaRPr>
          </a:p>
        </p:txBody>
      </p:sp>
      <p:sp>
        <p:nvSpPr>
          <p:cNvPr id="12" name="Скругленный прямоугольник 11"/>
          <p:cNvSpPr/>
          <p:nvPr/>
        </p:nvSpPr>
        <p:spPr>
          <a:xfrm>
            <a:off x="251520" y="2924944"/>
            <a:ext cx="8424935" cy="20162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«что </a:t>
            </a:r>
            <a:r>
              <a:rPr lang="ru-RU" sz="1600" b="1" i="1" dirty="0">
                <a:solidFill>
                  <a:schemeClr val="tx1"/>
                </a:solidFill>
              </a:rPr>
              <a:t>вам кажется легче, тело ли исцелить от расслабления, или душу освободить от грехов? Очевидно, что исцелить тело. Насколько душа </a:t>
            </a:r>
            <a:r>
              <a:rPr lang="ru-RU" sz="1600" b="1" i="1" dirty="0" err="1">
                <a:solidFill>
                  <a:schemeClr val="tx1"/>
                </a:solidFill>
              </a:rPr>
              <a:t>превосходнее</a:t>
            </a:r>
            <a:r>
              <a:rPr lang="ru-RU" sz="1600" b="1" i="1" dirty="0">
                <a:solidFill>
                  <a:schemeClr val="tx1"/>
                </a:solidFill>
              </a:rPr>
              <a:t> тела, настолько и отпущение грехов – дело большее, чем исцеление тела. Но так как исцеления души нельзя видеть, а исцеление тела очевидно, то Я присоединяю к первому и последнее, которое хотя ниже, но очевиднее, чтобы посредством его уверить в высшем – невидимом. Таким образом Спаситель еще прежде самими делами показал на Себе то, что после сказал о Нем Иоанн: Вот Агнец Божий Который берет [на Себя] грех мира (Ин.1:29</a:t>
            </a:r>
            <a:r>
              <a:rPr lang="ru-RU" sz="1600" b="1" i="1" dirty="0" smtClean="0">
                <a:solidFill>
                  <a:schemeClr val="tx1"/>
                </a:solidFill>
              </a:rPr>
              <a:t>)».</a:t>
            </a:r>
            <a:endParaRPr lang="ru-RU" sz="1600" b="1" i="1" dirty="0">
              <a:solidFill>
                <a:schemeClr val="tx1"/>
              </a:solidFill>
            </a:endParaRPr>
          </a:p>
        </p:txBody>
      </p:sp>
      <p:sp>
        <p:nvSpPr>
          <p:cNvPr id="13" name="Скругленный прямоугольник 12"/>
          <p:cNvSpPr/>
          <p:nvPr/>
        </p:nvSpPr>
        <p:spPr>
          <a:xfrm>
            <a:off x="251520" y="4797152"/>
            <a:ext cx="8496944" cy="158417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Иоанн </a:t>
            </a:r>
            <a:r>
              <a:rPr lang="ru-RU" sz="1600" b="1" dirty="0" smtClean="0">
                <a:solidFill>
                  <a:schemeClr val="tx1"/>
                </a:solidFill>
              </a:rPr>
              <a:t>Златоуст:</a:t>
            </a:r>
            <a:r>
              <a:rPr lang="ru-RU" sz="1600" b="1" i="1" dirty="0" smtClean="0">
                <a:solidFill>
                  <a:schemeClr val="tx1"/>
                </a:solidFill>
              </a:rPr>
              <a:t> «</a:t>
            </a:r>
            <a:r>
              <a:rPr lang="ru-RU" sz="1600" b="1" i="1" dirty="0">
                <a:solidFill>
                  <a:schemeClr val="tx1"/>
                </a:solidFill>
              </a:rPr>
              <a:t>Иисус Христос представляет и другое немаловажное доказательство Своей божественности и </a:t>
            </a:r>
            <a:r>
              <a:rPr lang="ru-RU" sz="1600" b="1" i="1" dirty="0" err="1">
                <a:solidFill>
                  <a:schemeClr val="tx1"/>
                </a:solidFill>
              </a:rPr>
              <a:t>равночестия</a:t>
            </a:r>
            <a:r>
              <a:rPr lang="ru-RU" sz="1600" b="1" i="1" dirty="0">
                <a:solidFill>
                  <a:schemeClr val="tx1"/>
                </a:solidFill>
              </a:rPr>
              <a:t> с Богом Отцом. Книжники говорили, что власть отпускать грехи принадлежит одному Богу, а Он не только отпускает грехи, но еще прежде обнаруживает в Себе другое свойство, приличное единому Богу, именно – открывает тайны сердечные.»</a:t>
            </a:r>
          </a:p>
        </p:txBody>
      </p:sp>
      <p:sp>
        <p:nvSpPr>
          <p:cNvPr id="14" name="Скругленный прямоугольник 13"/>
          <p:cNvSpPr/>
          <p:nvPr/>
        </p:nvSpPr>
        <p:spPr>
          <a:xfrm>
            <a:off x="323529" y="1124744"/>
            <a:ext cx="8496943"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a:t>
            </a:r>
            <a:r>
              <a:rPr lang="ru-RU" sz="1600" b="1" i="1" dirty="0" smtClean="0">
                <a:solidFill>
                  <a:schemeClr val="tx1"/>
                </a:solidFill>
              </a:rPr>
              <a:t>: «Также </a:t>
            </a:r>
            <a:r>
              <a:rPr lang="ru-RU" sz="1600" b="1" i="1" dirty="0">
                <a:solidFill>
                  <a:schemeClr val="tx1"/>
                </a:solidFill>
              </a:rPr>
              <a:t>и расслабленная душа, если восстанет, если получит свою прежнюю силу, то понесет постель свою, на которой прежде она лежала разбитой, и несет ее в дом своих </a:t>
            </a:r>
            <a:r>
              <a:rPr lang="ru-RU" sz="1600" b="1" i="1" dirty="0" smtClean="0">
                <a:solidFill>
                  <a:schemeClr val="tx1"/>
                </a:solidFill>
              </a:rPr>
              <a:t>добродетелей»</a:t>
            </a:r>
            <a:endParaRPr lang="ru-RU" sz="1600" b="1" i="1" dirty="0">
              <a:solidFill>
                <a:schemeClr val="tx1"/>
              </a:solidFill>
            </a:endParaRPr>
          </a:p>
        </p:txBody>
      </p:sp>
      <p:sp>
        <p:nvSpPr>
          <p:cNvPr id="15" name="Скругленный прямоугольник 14"/>
          <p:cNvSpPr/>
          <p:nvPr/>
        </p:nvSpPr>
        <p:spPr>
          <a:xfrm>
            <a:off x="431541" y="2924944"/>
            <a:ext cx="8424935" cy="7200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err="1" smtClean="0">
                <a:solidFill>
                  <a:schemeClr val="tx1"/>
                </a:solidFill>
              </a:rPr>
              <a:t>Зигабен</a:t>
            </a:r>
            <a:r>
              <a:rPr lang="ru-RU" sz="1600" b="1" i="1" dirty="0" smtClean="0">
                <a:solidFill>
                  <a:schemeClr val="tx1"/>
                </a:solidFill>
              </a:rPr>
              <a:t>: «Удивлялись</a:t>
            </a:r>
            <a:r>
              <a:rPr lang="ru-RU" sz="1600" b="1" i="1" dirty="0">
                <a:solidFill>
                  <a:schemeClr val="tx1"/>
                </a:solidFill>
              </a:rPr>
              <a:t>, что Он сотворил чудо, как Бог; однако думали, что Он – человек, но имеет власть большую в сравнении с </a:t>
            </a:r>
            <a:r>
              <a:rPr lang="ru-RU" sz="1600" b="1" i="1" dirty="0" smtClean="0">
                <a:solidFill>
                  <a:schemeClr val="tx1"/>
                </a:solidFill>
              </a:rPr>
              <a:t>человеком»</a:t>
            </a:r>
            <a:endParaRPr lang="ru-RU" sz="1600" b="1" i="1" dirty="0">
              <a:solidFill>
                <a:schemeClr val="tx1"/>
              </a:solidFill>
            </a:endParaRPr>
          </a:p>
        </p:txBody>
      </p:sp>
      <p:sp>
        <p:nvSpPr>
          <p:cNvPr id="16" name="Скругленный прямоугольник 15"/>
          <p:cNvSpPr/>
          <p:nvPr/>
        </p:nvSpPr>
        <p:spPr>
          <a:xfrm>
            <a:off x="431541" y="2262572"/>
            <a:ext cx="8496944" cy="440678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«Он </a:t>
            </a:r>
            <a:r>
              <a:rPr lang="ru-RU" sz="1600" b="1" i="1" dirty="0">
                <a:solidFill>
                  <a:schemeClr val="tx1"/>
                </a:solidFill>
              </a:rPr>
              <a:t>не только исцелил болящего, но и дал ему силу. Так поступает Господь и с душевными немощами: не только освобождает нас от грехов, но и подает нам силу для исполнения заповедей, Итак, и я, расслабленный, могу исцелиться. Ибо и ныне есть Христос в </a:t>
            </a:r>
            <a:r>
              <a:rPr lang="ru-RU" sz="1600" b="1" i="1" dirty="0" err="1">
                <a:solidFill>
                  <a:schemeClr val="tx1"/>
                </a:solidFill>
              </a:rPr>
              <a:t>Капернауме</a:t>
            </a:r>
            <a:r>
              <a:rPr lang="ru-RU" sz="1600" b="1" i="1" dirty="0">
                <a:solidFill>
                  <a:schemeClr val="tx1"/>
                </a:solidFill>
              </a:rPr>
              <a:t>, в доме утешения, то есть в Церкви, которая есть дом Утешителя. Я расслабленный, потому что силы души моей недейственны и недвижны во благо; но когда четыре евангелиста возьмут и принесут меня к Господу, тогда услышу слово Его: «чадо!» Ибо я делаюсь сыном Божиим чрез исполнение заповедей, и мне </a:t>
            </a:r>
            <a:r>
              <a:rPr lang="ru-RU" sz="1600" b="1" i="1" dirty="0" err="1">
                <a:solidFill>
                  <a:schemeClr val="tx1"/>
                </a:solidFill>
              </a:rPr>
              <a:t>отпустятся</a:t>
            </a:r>
            <a:r>
              <a:rPr lang="ru-RU" sz="1600" b="1" i="1" dirty="0">
                <a:solidFill>
                  <a:schemeClr val="tx1"/>
                </a:solidFill>
              </a:rPr>
              <a:t> грехи. Но как принесут меня к Иисусу? - Проломавши кров. Что же кров? Ум как верх существа нашего. На этом крове много земли и черепицы, то есть земных дел; но когда все это будет сброшено, когда будет разломана и освобождена от тяжести сила ума, когда потом спущусь вниз, то есть смирюсь (я не должен возноситься вследствие облегчения ума моего, но по облегчении обязан ниспуститься, то есть смириться), тогда исцелюсь и возьму одр мой, то есть тело, возбуждая оное к исполнению заповедей. Ибо не только должно восстать от греха и познать свой грех, но и взять одр, то есть тело, для делания добра. Тогда можем достигнуть и созерцания, так что все помыслы в нас скажут: «никогда ничего такого мы не </a:t>
            </a:r>
            <a:r>
              <a:rPr lang="ru-RU" sz="1600" b="1" i="1" dirty="0" err="1">
                <a:solidFill>
                  <a:schemeClr val="tx1"/>
                </a:solidFill>
              </a:rPr>
              <a:t>видали</a:t>
            </a:r>
            <a:r>
              <a:rPr lang="ru-RU" sz="1600" b="1" i="1" dirty="0">
                <a:solidFill>
                  <a:schemeClr val="tx1"/>
                </a:solidFill>
              </a:rPr>
              <a:t>», то есть никогда не имели такого разумения, как ныне, </a:t>
            </a:r>
            <a:r>
              <a:rPr lang="ru-RU" sz="1600" b="1" i="1" dirty="0" err="1">
                <a:solidFill>
                  <a:schemeClr val="tx1"/>
                </a:solidFill>
              </a:rPr>
              <a:t>исцелясь</a:t>
            </a:r>
            <a:r>
              <a:rPr lang="ru-RU" sz="1600" b="1" i="1" dirty="0">
                <a:solidFill>
                  <a:schemeClr val="tx1"/>
                </a:solidFill>
              </a:rPr>
              <a:t> от </a:t>
            </a:r>
            <a:r>
              <a:rPr lang="ru-RU" sz="1600" b="1" i="1" dirty="0" smtClean="0">
                <a:solidFill>
                  <a:schemeClr val="tx1"/>
                </a:solidFill>
              </a:rPr>
              <a:t>расслабления».</a:t>
            </a:r>
            <a:endParaRPr lang="ru-RU" sz="1600" b="1" i="1" dirty="0">
              <a:solidFill>
                <a:schemeClr val="tx1"/>
              </a:solidFill>
            </a:endParaRPr>
          </a:p>
        </p:txBody>
      </p:sp>
    </p:spTree>
    <p:extLst>
      <p:ext uri="{BB962C8B-B14F-4D97-AF65-F5344CB8AC3E}">
        <p14:creationId xmlns:p14="http://schemas.microsoft.com/office/powerpoint/2010/main" val="3650813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122"/>
                                        </p:tgtEl>
                                      </p:cBhvr>
                                    </p:animEffect>
                                    <p:set>
                                      <p:cBhvr>
                                        <p:cTn id="15" dur="1" fill="hold">
                                          <p:stCondLst>
                                            <p:cond delay="499"/>
                                          </p:stCondLst>
                                        </p:cTn>
                                        <p:tgtEl>
                                          <p:spTgt spid="512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22" presetClass="entr" presetSubtype="4"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par>
                                <p:cTn id="87" presetID="22" presetClass="entr" presetSubtype="4"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14"/>
                                        </p:tgtEl>
                                      </p:cBhvr>
                                    </p:animEffect>
                                    <p:set>
                                      <p:cBhvr>
                                        <p:cTn id="94" dur="1" fill="hold">
                                          <p:stCondLst>
                                            <p:cond delay="499"/>
                                          </p:stCondLst>
                                        </p:cTn>
                                        <p:tgtEl>
                                          <p:spTgt spid="1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otDmnd">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258240" y="3284984"/>
            <a:ext cx="8706248" cy="19442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«Мы </a:t>
            </a:r>
            <a:r>
              <a:rPr lang="ru-RU" sz="1600" b="1" i="1" dirty="0">
                <a:solidFill>
                  <a:schemeClr val="tx1"/>
                </a:solidFill>
              </a:rPr>
              <a:t>не должны предполагать в Господе тщеславия: Он обещает сейчас же пойти и исцелить отрока, по тому что видит веру, смирение и благоразумие сотника. Веру, - в том, что он из числа язычников веровал в возможность исцеления Спасителем расслабленного. Смирение, - в том, что он считал себя недостойным того, чтобы Господь вошел под кровлю его. Благоразумие, - в том, что он под телесной оболочкой усмотрел скрывающееся Божество, ибо знал, что ему поможет не то, что было видимо даже и неверующими, а то, что скрывалось внутри</a:t>
            </a:r>
            <a:r>
              <a:rPr lang="ru-RU" sz="1600" b="1" i="1" dirty="0" smtClean="0">
                <a:solidFill>
                  <a:schemeClr val="tx1"/>
                </a:solidFill>
              </a:rPr>
              <a:t>».</a:t>
            </a:r>
            <a:endParaRPr lang="ru-RU" sz="1600" b="1" i="1"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38529069"/>
              </p:ext>
            </p:extLst>
          </p:nvPr>
        </p:nvGraphicFramePr>
        <p:xfrm>
          <a:off x="179512" y="836712"/>
          <a:ext cx="8784976" cy="5590976"/>
        </p:xfrm>
        <a:graphic>
          <a:graphicData uri="http://schemas.openxmlformats.org/drawingml/2006/table">
            <a:tbl>
              <a:tblPr firstRow="1" bandRow="1">
                <a:tableStyleId>{00A15C55-8517-42AA-B614-E9B94910E393}</a:tableStyleId>
              </a:tblPr>
              <a:tblGrid>
                <a:gridCol w="3960440"/>
                <a:gridCol w="4824536"/>
              </a:tblGrid>
              <a:tr h="288032">
                <a:tc>
                  <a:txBody>
                    <a:bodyPr/>
                    <a:lstStyle/>
                    <a:p>
                      <a:pPr algn="ctr">
                        <a:lnSpc>
                          <a:spcPct val="80000"/>
                        </a:lnSpc>
                      </a:pPr>
                      <a:r>
                        <a:rPr lang="ru-RU" sz="1600" b="1" dirty="0" smtClean="0">
                          <a:solidFill>
                            <a:schemeClr val="tx1"/>
                          </a:solidFill>
                        </a:rPr>
                        <a:t>Мф. 8,</a:t>
                      </a:r>
                      <a:r>
                        <a:rPr lang="ru-RU" sz="1600" b="1" baseline="0" dirty="0" smtClean="0">
                          <a:solidFill>
                            <a:schemeClr val="tx1"/>
                          </a:solidFill>
                        </a:rPr>
                        <a:t> </a:t>
                      </a:r>
                      <a:r>
                        <a:rPr lang="ru-RU" sz="1600" b="1" dirty="0" smtClean="0">
                          <a:solidFill>
                            <a:schemeClr val="tx1"/>
                          </a:solidFill>
                        </a:rPr>
                        <a:t>5-13</a:t>
                      </a:r>
                      <a:endParaRPr lang="ru-RU" sz="1600" b="1" dirty="0">
                        <a:solidFill>
                          <a:schemeClr val="tx1"/>
                        </a:solidFill>
                      </a:endParaRPr>
                    </a:p>
                  </a:txBody>
                  <a:tcPr marL="36000" marR="54000" marT="18000" marB="18000"/>
                </a:tc>
                <a:tc>
                  <a:txBody>
                    <a:bodyPr/>
                    <a:lstStyle/>
                    <a:p>
                      <a:pPr algn="ctr">
                        <a:lnSpc>
                          <a:spcPct val="80000"/>
                        </a:lnSpc>
                      </a:pPr>
                      <a:r>
                        <a:rPr lang="ru-RU" sz="1600" b="1" dirty="0" err="1" smtClean="0">
                          <a:solidFill>
                            <a:schemeClr val="tx1"/>
                          </a:solidFill>
                        </a:rPr>
                        <a:t>Лк</a:t>
                      </a:r>
                      <a:r>
                        <a:rPr lang="ru-RU" sz="1600" b="1" dirty="0" smtClean="0">
                          <a:solidFill>
                            <a:schemeClr val="tx1"/>
                          </a:solidFill>
                        </a:rPr>
                        <a:t>. 7,</a:t>
                      </a:r>
                      <a:r>
                        <a:rPr lang="ru-RU" sz="1600" b="1" baseline="0" dirty="0" smtClean="0">
                          <a:solidFill>
                            <a:schemeClr val="tx1"/>
                          </a:solidFill>
                        </a:rPr>
                        <a:t> </a:t>
                      </a:r>
                      <a:r>
                        <a:rPr lang="ru-RU" sz="1600" b="1" dirty="0" smtClean="0">
                          <a:solidFill>
                            <a:schemeClr val="tx1"/>
                          </a:solidFill>
                        </a:rPr>
                        <a:t>1-10</a:t>
                      </a:r>
                      <a:endParaRPr lang="ru-RU" sz="1600" b="1" dirty="0">
                        <a:solidFill>
                          <a:schemeClr val="tx1"/>
                        </a:solidFill>
                      </a:endParaRPr>
                    </a:p>
                  </a:txBody>
                  <a:tcPr marL="36000" marR="54000" marT="18000" marB="18000"/>
                </a:tc>
              </a:tr>
              <a:tr h="370840">
                <a:tc>
                  <a:txBody>
                    <a:bodyPr/>
                    <a:lstStyle/>
                    <a:p>
                      <a:pPr>
                        <a:lnSpc>
                          <a:spcPct val="80000"/>
                        </a:lnSpc>
                      </a:pPr>
                      <a:r>
                        <a:rPr lang="ru-RU" sz="1600" b="1" dirty="0" smtClean="0"/>
                        <a:t>5. Когда же вошел Иисус в </a:t>
                      </a:r>
                      <a:r>
                        <a:rPr lang="ru-RU" sz="1600" b="1" dirty="0" err="1" smtClean="0"/>
                        <a:t>Капернаум</a:t>
                      </a:r>
                      <a:r>
                        <a:rPr lang="ru-RU" sz="1600" b="1" dirty="0" smtClean="0"/>
                        <a:t>, к Нему </a:t>
                      </a:r>
                      <a:r>
                        <a:rPr lang="ru-RU" sz="1600" b="1" dirty="0" smtClean="0">
                          <a:solidFill>
                            <a:srgbClr val="FF0000"/>
                          </a:solidFill>
                        </a:rPr>
                        <a:t>подошел сотник </a:t>
                      </a:r>
                      <a:r>
                        <a:rPr lang="ru-RU" sz="1600" b="1" dirty="0" smtClean="0"/>
                        <a:t>и просил Его:</a:t>
                      </a:r>
                    </a:p>
                    <a:p>
                      <a:pPr>
                        <a:lnSpc>
                          <a:spcPct val="80000"/>
                        </a:lnSpc>
                      </a:pPr>
                      <a:r>
                        <a:rPr lang="ru-RU" sz="1600" b="1" dirty="0" smtClean="0"/>
                        <a:t>6. Господи! слуга мой лежит дома в расслаблении и жестоко страдает.</a:t>
                      </a:r>
                    </a:p>
                    <a:p>
                      <a:pPr>
                        <a:lnSpc>
                          <a:spcPct val="80000"/>
                        </a:lnSpc>
                      </a:pPr>
                      <a:r>
                        <a:rPr lang="ru-RU" sz="1600" b="1" dirty="0" smtClean="0"/>
                        <a:t>7. Иисус говорит ему: Я приду и исцелю его.</a:t>
                      </a:r>
                    </a:p>
                    <a:p>
                      <a:pPr>
                        <a:lnSpc>
                          <a:spcPct val="80000"/>
                        </a:lnSpc>
                      </a:pPr>
                      <a:r>
                        <a:rPr lang="ru-RU" sz="1600" b="1" dirty="0" smtClean="0"/>
                        <a:t>8. Сотник же, отвечая, сказал: Господи! я недостоин, чтобы Ты вошел под кров мой, но скажи только слово, и выздоровеет слуга мой;</a:t>
                      </a:r>
                    </a:p>
                    <a:p>
                      <a:pPr>
                        <a:lnSpc>
                          <a:spcPct val="80000"/>
                        </a:lnSpc>
                      </a:pPr>
                      <a:r>
                        <a:rPr lang="ru-RU" sz="1600" b="1" dirty="0" smtClean="0"/>
                        <a:t>9. ибо я и подвластный человек, но, имея у себя в подчинении воинов, говорю одному: пойди, и идет; и другому: приди, и приходит; и слуге моему: сделай то, и делает.</a:t>
                      </a:r>
                    </a:p>
                    <a:p>
                      <a:pPr>
                        <a:lnSpc>
                          <a:spcPct val="80000"/>
                        </a:lnSpc>
                      </a:pPr>
                      <a:r>
                        <a:rPr lang="ru-RU" sz="1600" b="1" dirty="0" smtClean="0"/>
                        <a:t>10. Услышав сие, Иисус удивился и сказал идущим за Ним: истинно говорю вам, и в Израиле не нашел Я такой веры.</a:t>
                      </a:r>
                    </a:p>
                    <a:p>
                      <a:pPr>
                        <a:lnSpc>
                          <a:spcPct val="80000"/>
                        </a:lnSpc>
                      </a:pPr>
                      <a:r>
                        <a:rPr lang="ru-RU" sz="1600" b="1" dirty="0" smtClean="0"/>
                        <a:t>11. Говорю же вам, что многие придут с востока и запада и возлягут с Авраамом, Исааком и Иаковом в Царстве Небесном;</a:t>
                      </a:r>
                    </a:p>
                    <a:p>
                      <a:pPr>
                        <a:lnSpc>
                          <a:spcPct val="80000"/>
                        </a:lnSpc>
                      </a:pPr>
                      <a:r>
                        <a:rPr lang="ru-RU" sz="1600" b="1" dirty="0" smtClean="0"/>
                        <a:t>12. а сыны царства извержены будут во тьму внешнюю: там будет плач и скрежет зубов.</a:t>
                      </a:r>
                    </a:p>
                    <a:p>
                      <a:pPr>
                        <a:lnSpc>
                          <a:spcPct val="80000"/>
                        </a:lnSpc>
                      </a:pPr>
                      <a:r>
                        <a:rPr lang="ru-RU" sz="1600" b="1" dirty="0" smtClean="0"/>
                        <a:t>13. И сказал Иисус сотнику: иди, и, как ты веровал, да будет тебе. И выздоровел слуга его в тот час.</a:t>
                      </a:r>
                      <a:endParaRPr lang="ru-RU" sz="1600" b="1" dirty="0"/>
                    </a:p>
                  </a:txBody>
                  <a:tcPr marL="36000" marR="54000" marT="18000" marB="18000"/>
                </a:tc>
                <a:tc>
                  <a:txBody>
                    <a:bodyPr/>
                    <a:lstStyle/>
                    <a:p>
                      <a:pPr>
                        <a:lnSpc>
                          <a:spcPct val="80000"/>
                        </a:lnSpc>
                      </a:pPr>
                      <a:r>
                        <a:rPr lang="ru-RU" sz="1600" b="1" dirty="0" smtClean="0"/>
                        <a:t>1. Когда Он окончил все слова Свои к слушавшему народу, то вошел в </a:t>
                      </a:r>
                      <a:r>
                        <a:rPr lang="ru-RU" sz="1600" b="1" dirty="0" err="1" smtClean="0"/>
                        <a:t>Капернаум</a:t>
                      </a:r>
                      <a:r>
                        <a:rPr lang="ru-RU" sz="1600" b="1" dirty="0" smtClean="0"/>
                        <a:t>.</a:t>
                      </a:r>
                    </a:p>
                    <a:p>
                      <a:pPr>
                        <a:lnSpc>
                          <a:spcPct val="80000"/>
                        </a:lnSpc>
                      </a:pPr>
                      <a:r>
                        <a:rPr lang="ru-RU" sz="1600" b="1" dirty="0" smtClean="0"/>
                        <a:t>2. У одного </a:t>
                      </a:r>
                      <a:r>
                        <a:rPr lang="ru-RU" sz="1600" b="1" dirty="0" smtClean="0">
                          <a:solidFill>
                            <a:srgbClr val="FF0000"/>
                          </a:solidFill>
                        </a:rPr>
                        <a:t>сотника слуга</a:t>
                      </a:r>
                      <a:r>
                        <a:rPr lang="ru-RU" sz="1600" b="1" dirty="0" smtClean="0"/>
                        <a:t>, которым он дорожил, был болен при смерти.</a:t>
                      </a:r>
                    </a:p>
                    <a:p>
                      <a:pPr>
                        <a:lnSpc>
                          <a:spcPct val="80000"/>
                        </a:lnSpc>
                      </a:pPr>
                      <a:r>
                        <a:rPr lang="ru-RU" sz="1600" b="1" dirty="0" smtClean="0"/>
                        <a:t>3. Услышав об Иисусе, он послал к Нему Иудейских старейшин просить Его, чтобы пришел исцелить слугу его.</a:t>
                      </a:r>
                    </a:p>
                    <a:p>
                      <a:pPr>
                        <a:lnSpc>
                          <a:spcPct val="80000"/>
                        </a:lnSpc>
                      </a:pPr>
                      <a:r>
                        <a:rPr lang="ru-RU" sz="1600" b="1" dirty="0" smtClean="0"/>
                        <a:t>4. И они, придя к Иисусу, просили Его убедительно, говоря: он достоин, чтобы Ты сделал для него это,</a:t>
                      </a:r>
                    </a:p>
                    <a:p>
                      <a:pPr>
                        <a:lnSpc>
                          <a:spcPct val="80000"/>
                        </a:lnSpc>
                      </a:pPr>
                      <a:r>
                        <a:rPr lang="ru-RU" sz="1600" b="1" dirty="0" smtClean="0"/>
                        <a:t>5. ибо он любит народ наш и построил нам синагогу.</a:t>
                      </a:r>
                    </a:p>
                    <a:p>
                      <a:pPr>
                        <a:lnSpc>
                          <a:spcPct val="80000"/>
                        </a:lnSpc>
                      </a:pPr>
                      <a:r>
                        <a:rPr lang="ru-RU" sz="1600" b="1" dirty="0" smtClean="0"/>
                        <a:t>6. Иисус пошел с ними. И когда Он недалеко уже был от дома, </a:t>
                      </a:r>
                      <a:r>
                        <a:rPr lang="ru-RU" sz="1600" b="1" dirty="0" smtClean="0">
                          <a:solidFill>
                            <a:srgbClr val="FF0000"/>
                          </a:solidFill>
                        </a:rPr>
                        <a:t>сотник прислал к Нему друзей сказать </a:t>
                      </a:r>
                      <a:r>
                        <a:rPr lang="ru-RU" sz="1600" b="1" dirty="0" smtClean="0"/>
                        <a:t>Ему: не трудись, Господи! ибо я недостоин, чтобы Ты вошел под кров мой;</a:t>
                      </a:r>
                    </a:p>
                    <a:p>
                      <a:pPr>
                        <a:lnSpc>
                          <a:spcPct val="80000"/>
                        </a:lnSpc>
                      </a:pPr>
                      <a:r>
                        <a:rPr lang="ru-RU" sz="1600" b="1" dirty="0" smtClean="0"/>
                        <a:t>7. потому и себя самого не почел я достойным </a:t>
                      </a:r>
                      <a:r>
                        <a:rPr lang="ru-RU" sz="1600" b="1" dirty="0" err="1" smtClean="0"/>
                        <a:t>придти</a:t>
                      </a:r>
                      <a:r>
                        <a:rPr lang="ru-RU" sz="1600" b="1" dirty="0" smtClean="0"/>
                        <a:t> к Тебе; но скажи слово, и выздоровеет слуга мой.</a:t>
                      </a:r>
                    </a:p>
                    <a:p>
                      <a:pPr>
                        <a:lnSpc>
                          <a:spcPct val="80000"/>
                        </a:lnSpc>
                      </a:pPr>
                      <a:r>
                        <a:rPr lang="ru-RU" sz="1600" b="1" dirty="0" smtClean="0"/>
                        <a:t>8. Ибо я и подвластный человек, но, имея у себя в подчинении воинов, говорю одному: пойди, и идет; и другому: приди, и приходит; и слуге моему: сделай то, и делает.</a:t>
                      </a:r>
                    </a:p>
                    <a:p>
                      <a:pPr>
                        <a:lnSpc>
                          <a:spcPct val="80000"/>
                        </a:lnSpc>
                      </a:pPr>
                      <a:r>
                        <a:rPr lang="ru-RU" sz="1600" b="1" dirty="0" smtClean="0"/>
                        <a:t>9. Услышав сие, Иисус удивился ему и, обратившись, сказал идущему за Ним народу: сказываю вам, что и в Израиле не нашел Я такой веры.</a:t>
                      </a:r>
                    </a:p>
                    <a:p>
                      <a:pPr>
                        <a:lnSpc>
                          <a:spcPct val="80000"/>
                        </a:lnSpc>
                      </a:pPr>
                      <a:r>
                        <a:rPr lang="ru-RU" sz="1600" b="1" dirty="0" smtClean="0"/>
                        <a:t>10. Посланные, возвратившись в дом, нашли больного слугу выздоровевшим.</a:t>
                      </a:r>
                      <a:endParaRPr lang="ru-RU" sz="1600" b="1" dirty="0"/>
                    </a:p>
                  </a:txBody>
                  <a:tcPr marL="36000" marR="54000" marT="18000" marB="18000"/>
                </a:tc>
              </a:tr>
            </a:tbl>
          </a:graphicData>
        </a:graphic>
      </p:graphicFrame>
      <p:pic>
        <p:nvPicPr>
          <p:cNvPr id="6147" name="Picture 3" descr="I:\лекции по Н. З\10\Исцеление-слуги-римского-сотни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7" y="836712"/>
            <a:ext cx="4733925" cy="5895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I:\лекции по Н. З\10\____20131104_1053849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40" y="817004"/>
            <a:ext cx="8627520" cy="56314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pic>
      <p:sp>
        <p:nvSpPr>
          <p:cNvPr id="8" name="Скругленный прямоугольник 7"/>
          <p:cNvSpPr/>
          <p:nvPr/>
        </p:nvSpPr>
        <p:spPr>
          <a:xfrm>
            <a:off x="4762100" y="836712"/>
            <a:ext cx="4274396" cy="561171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sz="1600" b="1" dirty="0" smtClean="0">
                <a:solidFill>
                  <a:schemeClr val="tx1"/>
                </a:solidFill>
              </a:rPr>
              <a:t>Сотник </a:t>
            </a:r>
            <a:r>
              <a:rPr lang="ru-RU" sz="1600" b="1" dirty="0">
                <a:solidFill>
                  <a:schemeClr val="tx1"/>
                </a:solidFill>
              </a:rPr>
              <a:t>служил у Ирода Антипы, войска которого, по свидетельству Иосифа Флавия, состояли из наемников. </a:t>
            </a:r>
            <a:r>
              <a:rPr lang="ru-RU" sz="1600" b="1" dirty="0" smtClean="0">
                <a:solidFill>
                  <a:schemeClr val="tx1"/>
                </a:solidFill>
              </a:rPr>
              <a:t>Римские </a:t>
            </a:r>
            <a:r>
              <a:rPr lang="ru-RU" sz="1600" b="1" dirty="0">
                <a:solidFill>
                  <a:schemeClr val="tx1"/>
                </a:solidFill>
              </a:rPr>
              <a:t>легионы разделялись на 10 когорт (</a:t>
            </a:r>
            <a:r>
              <a:rPr lang="ru-RU" sz="1600" b="1" dirty="0" err="1">
                <a:solidFill>
                  <a:schemeClr val="tx1"/>
                </a:solidFill>
              </a:rPr>
              <a:t>Деян</a:t>
            </a:r>
            <a:r>
              <a:rPr lang="ru-RU" sz="1600" b="1" dirty="0">
                <a:solidFill>
                  <a:schemeClr val="tx1"/>
                </a:solidFill>
              </a:rPr>
              <a:t>. 10:1), или полков, в каждой когорте было по три манипулы, а каждая манипула состояла из сотней; если число это убывало, сотня не переставала быть сотней. В каждом легионе было 60 сотен. Сотник был очевидно язычник. Думают даже, что Матфей намеренно поставил два рассказа рядом — об исцелении прокаженного и слуги язычника, которые оба были нечисты с обрядовой точки зрения. Сотник мог быть нечист даже и в том случае, если бы был иудеем, потому что иудеи, если вступали в войска, состоящие из чужеземных солдат, то, по свидетельству Иосифа Флавия, считались, как мытари. Но он, вероятно, принадлежал к язычникам, которые склонялись к иудейству и принимали живое участие в богослужении синагоги</a:t>
            </a:r>
          </a:p>
        </p:txBody>
      </p:sp>
      <p:sp>
        <p:nvSpPr>
          <p:cNvPr id="6" name="Скругленный прямоугольник 5"/>
          <p:cNvSpPr/>
          <p:nvPr/>
        </p:nvSpPr>
        <p:spPr>
          <a:xfrm>
            <a:off x="258240" y="5445224"/>
            <a:ext cx="8706248" cy="11521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«по </a:t>
            </a:r>
            <a:r>
              <a:rPr lang="ru-RU" sz="1600" b="1" i="1" dirty="0">
                <a:solidFill>
                  <a:schemeClr val="tx1"/>
                </a:solidFill>
              </a:rPr>
              <a:t>моему мнению, это означает великую веру сотника, и гораздо большую, нежели какую имели свесившие (расслабленного) сквозь кровлю. Так как он ясно знал, что довольно и одного повеления, чтобы восстал лежащий, то почел излишним приводить </a:t>
            </a:r>
            <a:r>
              <a:rPr lang="ru-RU" sz="1600" b="1" i="1" dirty="0" smtClean="0">
                <a:solidFill>
                  <a:schemeClr val="tx1"/>
                </a:solidFill>
              </a:rPr>
              <a:t>его»</a:t>
            </a:r>
            <a:endParaRPr lang="ru-RU" sz="1600" b="1" i="1" dirty="0">
              <a:solidFill>
                <a:schemeClr val="tx1"/>
              </a:solidFill>
            </a:endParaRPr>
          </a:p>
        </p:txBody>
      </p:sp>
      <p:sp>
        <p:nvSpPr>
          <p:cNvPr id="9" name="Скругленный прямоугольник 8"/>
          <p:cNvSpPr/>
          <p:nvPr/>
        </p:nvSpPr>
        <p:spPr>
          <a:xfrm>
            <a:off x="258240" y="4869160"/>
            <a:ext cx="8627520"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ru-RU" b="1" dirty="0">
                <a:solidFill>
                  <a:schemeClr val="tx1"/>
                </a:solidFill>
              </a:rPr>
              <a:t> </a:t>
            </a:r>
            <a:r>
              <a:rPr lang="ru-RU" b="1" dirty="0" err="1" smtClean="0">
                <a:solidFill>
                  <a:schemeClr val="tx1"/>
                </a:solidFill>
              </a:rPr>
              <a:t>Блж</a:t>
            </a:r>
            <a:r>
              <a:rPr lang="ru-RU" b="1" dirty="0" smtClean="0">
                <a:solidFill>
                  <a:schemeClr val="tx1"/>
                </a:solidFill>
              </a:rPr>
              <a:t>. </a:t>
            </a:r>
            <a:r>
              <a:rPr lang="ru-RU" b="1" dirty="0" err="1" smtClean="0">
                <a:solidFill>
                  <a:schemeClr val="tx1"/>
                </a:solidFill>
              </a:rPr>
              <a:t>Феофилакт</a:t>
            </a:r>
            <a:r>
              <a:rPr lang="ru-RU" b="1" dirty="0" smtClean="0">
                <a:solidFill>
                  <a:schemeClr val="tx1"/>
                </a:solidFill>
              </a:rPr>
              <a:t>: </a:t>
            </a:r>
            <a:r>
              <a:rPr lang="ru-RU" b="1" i="1" dirty="0" smtClean="0">
                <a:solidFill>
                  <a:schemeClr val="tx1"/>
                </a:solidFill>
              </a:rPr>
              <a:t>«Это </a:t>
            </a:r>
            <a:r>
              <a:rPr lang="ru-RU" b="1" i="1" dirty="0">
                <a:solidFill>
                  <a:schemeClr val="tx1"/>
                </a:solidFill>
              </a:rPr>
              <a:t>тот же сотник, что и у евангелиста Луки. Хотя евангелист Лука говорит, что он других отправил послами к Иисусу, но это не противоречит Матфею, который говорит, что сотник сам пришел. Очевидно, что сначала сотник послал других, а потом, когда опасность увеличилась, пошел сам и </a:t>
            </a:r>
            <a:r>
              <a:rPr lang="ru-RU" b="1" i="1" dirty="0" smtClean="0">
                <a:solidFill>
                  <a:schemeClr val="tx1"/>
                </a:solidFill>
              </a:rPr>
              <a:t>сказал»</a:t>
            </a:r>
            <a:endParaRPr lang="ru-RU" b="1" i="1" dirty="0">
              <a:solidFill>
                <a:schemeClr val="tx1"/>
              </a:solidFill>
            </a:endParaRPr>
          </a:p>
        </p:txBody>
      </p:sp>
      <p:sp>
        <p:nvSpPr>
          <p:cNvPr id="4" name="Скругленный прямоугольник 3"/>
          <p:cNvSpPr/>
          <p:nvPr/>
        </p:nvSpPr>
        <p:spPr>
          <a:xfrm>
            <a:off x="1547664" y="116632"/>
            <a:ext cx="6048672"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smtClean="0">
                <a:solidFill>
                  <a:schemeClr val="tx1"/>
                </a:solidFill>
              </a:rPr>
              <a:t>Исцеление слуги сотника в </a:t>
            </a:r>
            <a:r>
              <a:rPr lang="ru-RU" sz="2000" b="1" dirty="0" err="1" smtClean="0">
                <a:solidFill>
                  <a:schemeClr val="tx1"/>
                </a:solidFill>
              </a:rPr>
              <a:t>Капернауме</a:t>
            </a:r>
            <a:endParaRPr lang="ru-RU" sz="2000" b="1" dirty="0">
              <a:solidFill>
                <a:schemeClr val="tx1"/>
              </a:solidFill>
            </a:endParaRPr>
          </a:p>
        </p:txBody>
      </p:sp>
      <p:sp>
        <p:nvSpPr>
          <p:cNvPr id="10" name="Скругленный прямоугольник 9"/>
          <p:cNvSpPr/>
          <p:nvPr/>
        </p:nvSpPr>
        <p:spPr>
          <a:xfrm>
            <a:off x="297604" y="3784699"/>
            <a:ext cx="8627520" cy="97210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err="1" smtClean="0">
                <a:solidFill>
                  <a:schemeClr val="tx1"/>
                </a:solidFill>
              </a:rPr>
              <a:t>Зигабен</a:t>
            </a:r>
            <a:r>
              <a:rPr lang="ru-RU" b="1" dirty="0" smtClean="0">
                <a:solidFill>
                  <a:schemeClr val="tx1"/>
                </a:solidFill>
              </a:rPr>
              <a:t>: </a:t>
            </a:r>
            <a:r>
              <a:rPr lang="ru-RU" b="1" i="1" dirty="0" smtClean="0">
                <a:solidFill>
                  <a:schemeClr val="tx1"/>
                </a:solidFill>
              </a:rPr>
              <a:t>«Почему </a:t>
            </a:r>
            <a:r>
              <a:rPr lang="ru-RU" b="1" i="1" dirty="0">
                <a:solidFill>
                  <a:schemeClr val="tx1"/>
                </a:solidFill>
              </a:rPr>
              <a:t>Он, не будучи приглашен в дом, Сам говорит, что придет. Потому что заранее знал, что тот уже верует в Него, как Бога, и пожелал, чтобы великая его вера была открыта для </a:t>
            </a:r>
            <a:r>
              <a:rPr lang="ru-RU" b="1" i="1" dirty="0" smtClean="0">
                <a:solidFill>
                  <a:schemeClr val="tx1"/>
                </a:solidFill>
              </a:rPr>
              <a:t>последовавших»</a:t>
            </a:r>
            <a:endParaRPr lang="ru-RU" b="1" i="1" dirty="0">
              <a:solidFill>
                <a:schemeClr val="tx1"/>
              </a:solidFill>
            </a:endParaRPr>
          </a:p>
        </p:txBody>
      </p:sp>
      <p:sp>
        <p:nvSpPr>
          <p:cNvPr id="11" name="Скругленный прямоугольник 10"/>
          <p:cNvSpPr/>
          <p:nvPr/>
        </p:nvSpPr>
        <p:spPr>
          <a:xfrm>
            <a:off x="297604" y="5445224"/>
            <a:ext cx="8490224" cy="68029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err="1" smtClean="0">
                <a:solidFill>
                  <a:schemeClr val="tx1"/>
                </a:solidFill>
              </a:rPr>
              <a:t>Блж</a:t>
            </a:r>
            <a:r>
              <a:rPr lang="ru-RU" b="1" dirty="0" smtClean="0">
                <a:solidFill>
                  <a:schemeClr val="tx1"/>
                </a:solidFill>
              </a:rPr>
              <a:t>. Иероним: </a:t>
            </a:r>
            <a:r>
              <a:rPr lang="ru-RU" b="1" i="1" dirty="0" smtClean="0">
                <a:solidFill>
                  <a:schemeClr val="tx1"/>
                </a:solidFill>
              </a:rPr>
              <a:t>«Он </a:t>
            </a:r>
            <a:r>
              <a:rPr lang="ru-RU" b="1" i="1" dirty="0">
                <a:solidFill>
                  <a:schemeClr val="tx1"/>
                </a:solidFill>
              </a:rPr>
              <a:t>удивился, ибо видел, что сотник понял Его величие… в лице сотника, может быть, вера язычников ставится впереди [веры] </a:t>
            </a:r>
            <a:r>
              <a:rPr lang="ru-RU" b="1" i="1" dirty="0" smtClean="0">
                <a:solidFill>
                  <a:schemeClr val="tx1"/>
                </a:solidFill>
              </a:rPr>
              <a:t>Израиля»</a:t>
            </a:r>
            <a:endParaRPr lang="ru-RU" b="1" i="1" dirty="0">
              <a:solidFill>
                <a:schemeClr val="tx1"/>
              </a:solidFill>
            </a:endParaRPr>
          </a:p>
        </p:txBody>
      </p:sp>
      <p:sp>
        <p:nvSpPr>
          <p:cNvPr id="12" name="Скругленный прямоугольник 11"/>
          <p:cNvSpPr/>
          <p:nvPr/>
        </p:nvSpPr>
        <p:spPr>
          <a:xfrm>
            <a:off x="297604" y="4257092"/>
            <a:ext cx="8588156" cy="9001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i="1" dirty="0" err="1" smtClean="0">
                <a:solidFill>
                  <a:schemeClr val="tx1"/>
                </a:solidFill>
              </a:rPr>
              <a:t>Зигабен</a:t>
            </a:r>
            <a:r>
              <a:rPr lang="ru-RU" b="1" i="1" dirty="0" smtClean="0">
                <a:solidFill>
                  <a:schemeClr val="tx1"/>
                </a:solidFill>
              </a:rPr>
              <a:t>: «Удивился</a:t>
            </a:r>
            <a:r>
              <a:rPr lang="ru-RU" b="1" i="1" dirty="0">
                <a:solidFill>
                  <a:schemeClr val="tx1"/>
                </a:solidFill>
              </a:rPr>
              <a:t>, что он, не будучи израильтянином и не зная Писаний иудеев о Нем, так легко уверовал. И не только удивился, но объявил о его вере, чтобы другие подражали </a:t>
            </a:r>
            <a:r>
              <a:rPr lang="ru-RU" b="1" i="1" dirty="0" smtClean="0">
                <a:solidFill>
                  <a:schemeClr val="tx1"/>
                </a:solidFill>
              </a:rPr>
              <a:t>ему»</a:t>
            </a:r>
            <a:endParaRPr lang="ru-RU" b="1" i="1" dirty="0">
              <a:solidFill>
                <a:schemeClr val="tx1"/>
              </a:solidFill>
            </a:endParaRPr>
          </a:p>
        </p:txBody>
      </p:sp>
      <p:sp>
        <p:nvSpPr>
          <p:cNvPr id="13" name="Скругленный прямоугольник 12"/>
          <p:cNvSpPr/>
          <p:nvPr/>
        </p:nvSpPr>
        <p:spPr>
          <a:xfrm>
            <a:off x="297604" y="4365104"/>
            <a:ext cx="8666884" cy="208331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Прп</a:t>
            </a:r>
            <a:r>
              <a:rPr lang="ru-RU" sz="1600" b="1" dirty="0" smtClean="0">
                <a:solidFill>
                  <a:schemeClr val="tx1"/>
                </a:solidFill>
              </a:rPr>
              <a:t>. Исидор </a:t>
            </a:r>
            <a:r>
              <a:rPr lang="ru-RU" sz="1600" b="1" dirty="0" err="1" smtClean="0">
                <a:solidFill>
                  <a:schemeClr val="tx1"/>
                </a:solidFill>
              </a:rPr>
              <a:t>Пелусиот</a:t>
            </a:r>
            <a:r>
              <a:rPr lang="ru-RU" sz="1600" b="1" dirty="0" smtClean="0">
                <a:solidFill>
                  <a:schemeClr val="tx1"/>
                </a:solidFill>
              </a:rPr>
              <a:t>: </a:t>
            </a:r>
            <a:r>
              <a:rPr lang="ru-RU" sz="1600" b="1" i="1" dirty="0" smtClean="0">
                <a:solidFill>
                  <a:schemeClr val="tx1"/>
                </a:solidFill>
              </a:rPr>
              <a:t>«Господь</a:t>
            </a:r>
            <a:r>
              <a:rPr lang="ru-RU" sz="1600" b="1" i="1" dirty="0">
                <a:solidFill>
                  <a:schemeClr val="tx1"/>
                </a:solidFill>
              </a:rPr>
              <a:t>, возбуждая к соревнованию неблагодарный народ иудейский, противящийся евангельской проповеди, говорит: </a:t>
            </a:r>
            <a:r>
              <a:rPr lang="ru-RU" sz="1600" b="1" i="1" dirty="0" err="1">
                <a:solidFill>
                  <a:schemeClr val="tx1"/>
                </a:solidFill>
              </a:rPr>
              <a:t>мнози</a:t>
            </a:r>
            <a:r>
              <a:rPr lang="ru-RU" sz="1600" b="1" i="1" dirty="0">
                <a:solidFill>
                  <a:schemeClr val="tx1"/>
                </a:solidFill>
              </a:rPr>
              <a:t> от восток и запад </a:t>
            </a:r>
            <a:r>
              <a:rPr lang="ru-RU" sz="1600" b="1" i="1" dirty="0" err="1">
                <a:solidFill>
                  <a:schemeClr val="tx1"/>
                </a:solidFill>
              </a:rPr>
              <a:t>приидут</a:t>
            </a:r>
            <a:r>
              <a:rPr lang="ru-RU" sz="1600" b="1" i="1" dirty="0">
                <a:solidFill>
                  <a:schemeClr val="tx1"/>
                </a:solidFill>
              </a:rPr>
              <a:t>, и возлягут со Авраамом, и Исааком, и Иаковом, праотцами их, во царствии </a:t>
            </a:r>
            <a:r>
              <a:rPr lang="ru-RU" sz="1600" b="1" i="1" dirty="0" err="1">
                <a:solidFill>
                  <a:schemeClr val="tx1"/>
                </a:solidFill>
              </a:rPr>
              <a:t>небеснем</a:t>
            </a:r>
            <a:r>
              <a:rPr lang="ru-RU" sz="1600" b="1" i="1" dirty="0">
                <a:solidFill>
                  <a:schemeClr val="tx1"/>
                </a:solidFill>
              </a:rPr>
              <a:t>. А сим и камни благодати созидает на основании закона, народ Божий сопоставляет с патриархами, показывает связь закона с Евангелием, а также и то, что </a:t>
            </a:r>
            <a:r>
              <a:rPr lang="ru-RU" sz="1600" b="1" i="1" dirty="0" err="1">
                <a:solidFill>
                  <a:schemeClr val="tx1"/>
                </a:solidFill>
              </a:rPr>
              <a:t>благоискусные</a:t>
            </a:r>
            <a:r>
              <a:rPr lang="ru-RU" sz="1600" b="1" i="1" dirty="0">
                <a:solidFill>
                  <a:schemeClr val="tx1"/>
                </a:solidFill>
              </a:rPr>
              <a:t> в том и другом удостоятся приглашения, а те, которые, </a:t>
            </a:r>
            <a:r>
              <a:rPr lang="ru-RU" sz="1600" b="1" i="1" dirty="0" err="1">
                <a:solidFill>
                  <a:schemeClr val="tx1"/>
                </a:solidFill>
              </a:rPr>
              <a:t>надмеваясь</a:t>
            </a:r>
            <a:r>
              <a:rPr lang="ru-RU" sz="1600" b="1" i="1" dirty="0">
                <a:solidFill>
                  <a:schemeClr val="tx1"/>
                </a:solidFill>
              </a:rPr>
              <a:t> мыслью о своем роде и будучи скудны добродетелью, величаются, что они - сыны царствия, сами себя ввергнут в нескончаемое </a:t>
            </a:r>
            <a:r>
              <a:rPr lang="ru-RU" sz="1600" b="1" i="1" dirty="0" smtClean="0">
                <a:solidFill>
                  <a:schemeClr val="tx1"/>
                </a:solidFill>
              </a:rPr>
              <a:t>мучение».</a:t>
            </a:r>
            <a:endParaRPr lang="ru-RU" sz="1600" b="1" i="1" dirty="0">
              <a:solidFill>
                <a:schemeClr val="tx1"/>
              </a:solidFill>
            </a:endParaRPr>
          </a:p>
        </p:txBody>
      </p:sp>
      <p:sp>
        <p:nvSpPr>
          <p:cNvPr id="14" name="Скругленный прямоугольник 13"/>
          <p:cNvSpPr/>
          <p:nvPr/>
        </p:nvSpPr>
        <p:spPr>
          <a:xfrm>
            <a:off x="307358" y="2564904"/>
            <a:ext cx="8666884"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a:t>
            </a:r>
            <a:r>
              <a:rPr lang="ru-RU" sz="1600" b="1" i="1" dirty="0" smtClean="0">
                <a:solidFill>
                  <a:schemeClr val="tx1"/>
                </a:solidFill>
              </a:rPr>
              <a:t> «Многие</a:t>
            </a:r>
            <a:r>
              <a:rPr lang="ru-RU" sz="1600" b="1" i="1" dirty="0">
                <a:solidFill>
                  <a:schemeClr val="tx1"/>
                </a:solidFill>
              </a:rPr>
              <a:t>, т.е. из язычников. Востоком и западом обозначил все страны вселенной. Придут ко Мне, т.е. чрез веру; возлягут, т.е. успокоятся. Привел Авраама, чтобы еще более упрекнуть иудеев усыновлением Ему язычников. Лоном Авраама назвал успокоение и наслаждение праведных, взаимное общение и жизнь, что и составляет Царствие </a:t>
            </a:r>
            <a:r>
              <a:rPr lang="ru-RU" sz="1600" b="1" i="1" dirty="0" smtClean="0">
                <a:solidFill>
                  <a:schemeClr val="tx1"/>
                </a:solidFill>
              </a:rPr>
              <a:t>Небесное».</a:t>
            </a:r>
            <a:endParaRPr lang="ru-RU" sz="1600" b="1" i="1" dirty="0">
              <a:solidFill>
                <a:schemeClr val="tx1"/>
              </a:solidFill>
            </a:endParaRPr>
          </a:p>
        </p:txBody>
      </p:sp>
      <p:sp>
        <p:nvSpPr>
          <p:cNvPr id="15" name="Скругленный прямоугольник 14"/>
          <p:cNvSpPr/>
          <p:nvPr/>
        </p:nvSpPr>
        <p:spPr>
          <a:xfrm>
            <a:off x="395536" y="5785368"/>
            <a:ext cx="8568952" cy="52395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«Сынами </a:t>
            </a:r>
            <a:r>
              <a:rPr lang="ru-RU" sz="1600" b="1" i="1" dirty="0">
                <a:solidFill>
                  <a:schemeClr val="tx1"/>
                </a:solidFill>
              </a:rPr>
              <a:t>царства Он называет иудеев, среди которых царствовал </a:t>
            </a:r>
            <a:r>
              <a:rPr lang="ru-RU" sz="1600" b="1" i="1" dirty="0" smtClean="0">
                <a:solidFill>
                  <a:schemeClr val="tx1"/>
                </a:solidFill>
              </a:rPr>
              <a:t>Бог»</a:t>
            </a:r>
            <a:endParaRPr lang="ru-RU" sz="1600" b="1" i="1" dirty="0">
              <a:solidFill>
                <a:schemeClr val="tx1"/>
              </a:solidFill>
            </a:endParaRPr>
          </a:p>
        </p:txBody>
      </p:sp>
      <p:sp>
        <p:nvSpPr>
          <p:cNvPr id="16" name="Скругленный прямоугольник 15"/>
          <p:cNvSpPr/>
          <p:nvPr/>
        </p:nvSpPr>
        <p:spPr>
          <a:xfrm>
            <a:off x="395536" y="4509120"/>
            <a:ext cx="8578706" cy="10441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«Говоря </a:t>
            </a:r>
            <a:r>
              <a:rPr lang="ru-RU" sz="1600" b="1" i="1" dirty="0">
                <a:solidFill>
                  <a:schemeClr val="tx1"/>
                </a:solidFill>
              </a:rPr>
              <a:t>о внешней тьме, показал, что есть и внутренняя тьма, более легкая, чем первая, ибо различаются степени и в муках. Иудеев называет сынами царствия, так как им даны были обетования: «Израиль есть Сын Мой, первенец Мой».»</a:t>
            </a:r>
          </a:p>
        </p:txBody>
      </p:sp>
    </p:spTree>
    <p:extLst>
      <p:ext uri="{BB962C8B-B14F-4D97-AF65-F5344CB8AC3E}">
        <p14:creationId xmlns:p14="http://schemas.microsoft.com/office/powerpoint/2010/main" val="3853628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146"/>
                                        </p:tgtEl>
                                      </p:cBhvr>
                                    </p:animEffect>
                                    <p:set>
                                      <p:cBhvr>
                                        <p:cTn id="15" dur="1" fill="hold">
                                          <p:stCondLst>
                                            <p:cond delay="499"/>
                                          </p:stCondLst>
                                        </p:cTn>
                                        <p:tgtEl>
                                          <p:spTgt spid="6146"/>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wipe(down)">
                                      <p:cBhvr>
                                        <p:cTn id="18" dur="500"/>
                                        <p:tgtEl>
                                          <p:spTgt spid="61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147"/>
                                        </p:tgtEl>
                                      </p:cBhvr>
                                    </p:animEffect>
                                    <p:set>
                                      <p:cBhvr>
                                        <p:cTn id="26" dur="1" fill="hold">
                                          <p:stCondLst>
                                            <p:cond delay="499"/>
                                          </p:stCondLst>
                                        </p:cTn>
                                        <p:tgtEl>
                                          <p:spTgt spid="6147"/>
                                        </p:tgtEl>
                                        <p:attrNameLst>
                                          <p:attrName>style.visibility</p:attrName>
                                        </p:attrNameLst>
                                      </p:cBhvr>
                                      <p:to>
                                        <p:strVal val="hidden"/>
                                      </p:to>
                                    </p:se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2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par>
                                <p:cTn id="67" presetID="2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down)">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22" presetClass="entr" presetSubtype="4"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down)">
                                      <p:cBhvr>
                                        <p:cTn id="103" dur="500"/>
                                        <p:tgtEl>
                                          <p:spTgt spid="1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00"/>
                                        <p:tgtEl>
                                          <p:spTgt spid="1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15"/>
                                        </p:tgtEl>
                                      </p:cBhvr>
                                    </p:animEffect>
                                    <p:set>
                                      <p:cBhvr>
                                        <p:cTn id="113" dur="1" fill="hold">
                                          <p:stCondLst>
                                            <p:cond delay="499"/>
                                          </p:stCondLst>
                                        </p:cTn>
                                        <p:tgtEl>
                                          <p:spTgt spid="15"/>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6"/>
                                        </p:tgtEl>
                                      </p:cBhvr>
                                    </p:animEffect>
                                    <p:set>
                                      <p:cBhvr>
                                        <p:cTn id="11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6" grpId="0" animBg="1"/>
      <p:bldP spid="6" grpId="1" animBg="1"/>
      <p:bldP spid="9" grpId="0" animBg="1"/>
      <p:bldP spid="9" grpId="1" animBg="1"/>
      <p:bldP spid="4"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ashVert">
          <a:fgClr>
            <a:schemeClr val="accent5">
              <a:lumMod val="75000"/>
            </a:schemeClr>
          </a:fgClr>
          <a:bgClr>
            <a:schemeClr val="bg1"/>
          </a:bgClr>
        </a:pattFill>
        <a:effectLst/>
      </p:bgPr>
    </p:bg>
    <p:spTree>
      <p:nvGrpSpPr>
        <p:cNvPr id="1" name=""/>
        <p:cNvGrpSpPr/>
        <p:nvPr/>
      </p:nvGrpSpPr>
      <p:grpSpPr>
        <a:xfrm>
          <a:off x="0" y="0"/>
          <a:ext cx="0" cy="0"/>
          <a:chOff x="0" y="0"/>
          <a:chExt cx="0" cy="0"/>
        </a:xfrm>
      </p:grpSpPr>
      <p:pic>
        <p:nvPicPr>
          <p:cNvPr id="7170" name="Picture 2" descr="I:\лекции по Н. З\10\402922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76648"/>
            <a:ext cx="8267671" cy="5721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2048309211"/>
              </p:ext>
            </p:extLst>
          </p:nvPr>
        </p:nvGraphicFramePr>
        <p:xfrm>
          <a:off x="395536" y="908720"/>
          <a:ext cx="8352927" cy="5466960"/>
        </p:xfrm>
        <a:graphic>
          <a:graphicData uri="http://schemas.openxmlformats.org/drawingml/2006/table">
            <a:tbl>
              <a:tblPr firstRow="1" bandRow="1">
                <a:tableStyleId>{7DF18680-E054-41AD-8BC1-D1AEF772440D}</a:tableStyleId>
              </a:tblPr>
              <a:tblGrid>
                <a:gridCol w="2232248"/>
                <a:gridCol w="3168352"/>
                <a:gridCol w="2952327"/>
              </a:tblGrid>
              <a:tr h="288032">
                <a:tc>
                  <a:txBody>
                    <a:bodyPr/>
                    <a:lstStyle/>
                    <a:p>
                      <a:pPr algn="ctr"/>
                      <a:r>
                        <a:rPr lang="ru-RU" sz="1800" b="1" dirty="0" smtClean="0">
                          <a:solidFill>
                            <a:schemeClr val="tx1"/>
                          </a:solidFill>
                        </a:rPr>
                        <a:t>Мф. 8, 14-17</a:t>
                      </a:r>
                      <a:endParaRPr lang="ru-RU" sz="1800" b="1" i="0" dirty="0">
                        <a:solidFill>
                          <a:schemeClr val="tx1"/>
                        </a:solidFill>
                      </a:endParaRPr>
                    </a:p>
                  </a:txBody>
                  <a:tcPr marL="36000" marR="36000" marT="18000" marB="18000"/>
                </a:tc>
                <a:tc>
                  <a:txBody>
                    <a:bodyPr/>
                    <a:lstStyle/>
                    <a:p>
                      <a:pPr algn="ctr"/>
                      <a:r>
                        <a:rPr lang="ru-RU" sz="1800" b="1" dirty="0" err="1" smtClean="0">
                          <a:solidFill>
                            <a:schemeClr val="tx1"/>
                          </a:solidFill>
                        </a:rPr>
                        <a:t>Мк</a:t>
                      </a:r>
                      <a:r>
                        <a:rPr lang="ru-RU" sz="1800" b="1" dirty="0" smtClean="0">
                          <a:solidFill>
                            <a:schemeClr val="tx1"/>
                          </a:solidFill>
                        </a:rPr>
                        <a:t>. 1, 29-34</a:t>
                      </a:r>
                      <a:endParaRPr lang="ru-RU" sz="1800" b="1" i="0" dirty="0">
                        <a:solidFill>
                          <a:schemeClr val="tx1"/>
                        </a:solidFill>
                      </a:endParaRPr>
                    </a:p>
                  </a:txBody>
                  <a:tcPr marL="36000" marR="36000" marT="18000" marB="18000"/>
                </a:tc>
                <a:tc>
                  <a:txBody>
                    <a:bodyPr/>
                    <a:lstStyle/>
                    <a:p>
                      <a:pPr algn="ctr"/>
                      <a:r>
                        <a:rPr lang="ru-RU" sz="1800" b="1" dirty="0" err="1" smtClean="0">
                          <a:solidFill>
                            <a:schemeClr val="tx1"/>
                          </a:solidFill>
                        </a:rPr>
                        <a:t>Лк</a:t>
                      </a:r>
                      <a:r>
                        <a:rPr lang="ru-RU" sz="1800" b="1" dirty="0" smtClean="0">
                          <a:solidFill>
                            <a:schemeClr val="tx1"/>
                          </a:solidFill>
                        </a:rPr>
                        <a:t>. 4, 38-41</a:t>
                      </a:r>
                      <a:endParaRPr lang="ru-RU" sz="1800" b="1" i="0" dirty="0">
                        <a:solidFill>
                          <a:schemeClr val="tx1"/>
                        </a:solidFill>
                      </a:endParaRPr>
                    </a:p>
                  </a:txBody>
                  <a:tcPr marL="36000" marR="36000" marT="18000" marB="18000"/>
                </a:tc>
              </a:tr>
              <a:tr h="370840">
                <a:tc>
                  <a:txBody>
                    <a:bodyPr/>
                    <a:lstStyle/>
                    <a:p>
                      <a:r>
                        <a:rPr lang="ru-RU" sz="1600" b="1" dirty="0" smtClean="0"/>
                        <a:t>14. Придя в дом Петров, Иисус увидел тещу его, лежащую в горячке,</a:t>
                      </a:r>
                    </a:p>
                    <a:p>
                      <a:r>
                        <a:rPr lang="ru-RU" sz="1600" b="1" dirty="0" smtClean="0"/>
                        <a:t>15. и коснулся руки ее, и горячка оставила ее; и она встала и служила им.</a:t>
                      </a:r>
                    </a:p>
                    <a:p>
                      <a:r>
                        <a:rPr lang="ru-RU" sz="1600" b="1" dirty="0" smtClean="0"/>
                        <a:t>16. Когда же настал вечер, к Нему привели многих бесноватых, и Он изгнал духов словом и исцелил всех больных,</a:t>
                      </a:r>
                    </a:p>
                    <a:p>
                      <a:r>
                        <a:rPr lang="ru-RU" sz="1600" b="1" dirty="0" smtClean="0"/>
                        <a:t>17. да сбудется реченное через пророка Исаию, который говорит: Он взял на Себя наши немощи и понес болезни.</a:t>
                      </a:r>
                      <a:endParaRPr lang="ru-RU" sz="1600" b="1" dirty="0"/>
                    </a:p>
                  </a:txBody>
                  <a:tcPr marL="36000" marR="36000" marT="18000" marB="18000"/>
                </a:tc>
                <a:tc>
                  <a:txBody>
                    <a:bodyPr/>
                    <a:lstStyle/>
                    <a:p>
                      <a:r>
                        <a:rPr lang="ru-RU" sz="1600" b="1" dirty="0" smtClean="0"/>
                        <a:t>29. Выйдя вскоре из синагоги, пришли в дом Симона и Андрея, с Иаковом и Иоанном.</a:t>
                      </a:r>
                    </a:p>
                    <a:p>
                      <a:r>
                        <a:rPr lang="ru-RU" sz="1600" b="1" dirty="0" smtClean="0"/>
                        <a:t>30. Теща же Симонова лежала в горячке; и тотчас говорят Ему о ней.</a:t>
                      </a:r>
                    </a:p>
                    <a:p>
                      <a:r>
                        <a:rPr lang="ru-RU" sz="1600" b="1" dirty="0" smtClean="0"/>
                        <a:t>31. Подойдя, Он поднял ее, взяв ее за руку; и горячка тотчас оставила ее, и она стала служить им.</a:t>
                      </a:r>
                    </a:p>
                    <a:p>
                      <a:r>
                        <a:rPr lang="ru-RU" sz="1600" b="1" dirty="0" smtClean="0"/>
                        <a:t>32. При наступлении же вечера, когда заходило солнце, приносили к Нему всех больных и бесноватых.</a:t>
                      </a:r>
                    </a:p>
                    <a:p>
                      <a:r>
                        <a:rPr lang="ru-RU" sz="1600" b="1" dirty="0" smtClean="0"/>
                        <a:t>33. И весь город собрался к дверям.</a:t>
                      </a:r>
                    </a:p>
                    <a:p>
                      <a:r>
                        <a:rPr lang="ru-RU" sz="1600" b="1" dirty="0" smtClean="0"/>
                        <a:t>34. И Он исцелил многих, страдавших различными болезнями; изгнал многих бесов, и не позволял бесам говорить, что они знают, что Он Христос.</a:t>
                      </a:r>
                      <a:endParaRPr lang="ru-RU" sz="1600" b="1" dirty="0"/>
                    </a:p>
                  </a:txBody>
                  <a:tcPr marL="36000" marR="36000" marT="18000" marB="18000"/>
                </a:tc>
                <a:tc>
                  <a:txBody>
                    <a:bodyPr/>
                    <a:lstStyle/>
                    <a:p>
                      <a:r>
                        <a:rPr lang="ru-RU" sz="1600" b="1" dirty="0" smtClean="0"/>
                        <a:t>38. Выйдя из синагоги, Он вошел в дом Симона; теща же Симонова была одержима сильною горячкою; и просили Его о ней.</a:t>
                      </a:r>
                    </a:p>
                    <a:p>
                      <a:r>
                        <a:rPr lang="ru-RU" sz="1600" b="1" dirty="0" smtClean="0"/>
                        <a:t>39. Подойдя к ней, Он запретил горячке; и оставила ее. Она тотчас встала и служила им.</a:t>
                      </a:r>
                    </a:p>
                    <a:p>
                      <a:r>
                        <a:rPr lang="ru-RU" sz="1600" b="1" dirty="0" smtClean="0"/>
                        <a:t>40. При захождении же солнца все, имевшие больных различными болезнями, приводили их к Нему и Он, возлагая на каждого из них руки, исцелял их.</a:t>
                      </a:r>
                    </a:p>
                    <a:p>
                      <a:r>
                        <a:rPr lang="ru-RU" sz="1600" b="1" dirty="0" smtClean="0"/>
                        <a:t>41. Выходили также и бесы из многих с криком и говорили: Ты Христос, Сын Божий. А Он запрещал им сказывать, что они знают, что Он Христос.</a:t>
                      </a:r>
                      <a:endParaRPr lang="ru-RU" sz="1600" b="1" dirty="0"/>
                    </a:p>
                  </a:txBody>
                  <a:tcPr marL="36000" marR="36000" marT="18000" marB="18000"/>
                </a:tc>
              </a:tr>
            </a:tbl>
          </a:graphicData>
        </a:graphic>
      </p:graphicFrame>
      <p:sp>
        <p:nvSpPr>
          <p:cNvPr id="4" name="Скругленный прямоугольник 3"/>
          <p:cNvSpPr/>
          <p:nvPr/>
        </p:nvSpPr>
        <p:spPr>
          <a:xfrm>
            <a:off x="1619672" y="260648"/>
            <a:ext cx="6048672"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tx1"/>
                </a:solidFill>
              </a:rPr>
              <a:t>Исцеление тещи Петра и многих больных</a:t>
            </a:r>
            <a:endParaRPr lang="ru-RU" sz="2400" b="1" dirty="0">
              <a:solidFill>
                <a:schemeClr val="tx1"/>
              </a:solidFill>
            </a:endParaRPr>
          </a:p>
        </p:txBody>
      </p:sp>
      <p:sp>
        <p:nvSpPr>
          <p:cNvPr id="6" name="Скругленный прямоугольник 5"/>
          <p:cNvSpPr/>
          <p:nvPr/>
        </p:nvSpPr>
        <p:spPr>
          <a:xfrm>
            <a:off x="467544" y="5445224"/>
            <a:ext cx="849694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«Господь </a:t>
            </a:r>
            <a:r>
              <a:rPr lang="ru-RU" sz="1600" b="1" i="1" dirty="0">
                <a:solidFill>
                  <a:schemeClr val="tx1"/>
                </a:solidFill>
              </a:rPr>
              <a:t>всех питался гостеприимством учеников, подобно как и теперь Он принят Петром и исцеляет тещу его, чтобы и тебя научить не отказываться от благорасположения бедных. Не просто исцеляет ее от болезни, но придает ей крепкое здоровье и силу для </a:t>
            </a:r>
            <a:r>
              <a:rPr lang="ru-RU" sz="1600" b="1" i="1" dirty="0" smtClean="0">
                <a:solidFill>
                  <a:schemeClr val="tx1"/>
                </a:solidFill>
              </a:rPr>
              <a:t>служения». </a:t>
            </a:r>
            <a:endParaRPr lang="ru-RU" sz="1600" b="1" i="1" dirty="0">
              <a:solidFill>
                <a:schemeClr val="tx1"/>
              </a:solidFill>
            </a:endParaRPr>
          </a:p>
        </p:txBody>
      </p:sp>
      <p:sp>
        <p:nvSpPr>
          <p:cNvPr id="7" name="Скругленный прямоугольник 6"/>
          <p:cNvSpPr/>
          <p:nvPr/>
        </p:nvSpPr>
        <p:spPr>
          <a:xfrm>
            <a:off x="467544" y="3737262"/>
            <a:ext cx="8352928" cy="1491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a:t>
            </a:r>
            <a:r>
              <a:rPr lang="ru-RU" sz="1600" b="1" i="1" dirty="0" smtClean="0">
                <a:solidFill>
                  <a:schemeClr val="tx1"/>
                </a:solidFill>
              </a:rPr>
              <a:t> «Под </a:t>
            </a:r>
            <a:r>
              <a:rPr lang="ru-RU" sz="1600" b="1" i="1" dirty="0">
                <a:solidFill>
                  <a:schemeClr val="tx1"/>
                </a:solidFill>
              </a:rPr>
              <a:t>недугами и болезнями разумей здесь вину недугов и болезней. Освобождая страдающих от недугов и болезней, Он перенес на Самого Себя их вину, т.е. страдания и смерть. Посему, претерпев много трудов во время спасительных страстей, Он умер. Но Матфей метафорически говорит о телесных недугах и болезнях, а Исаия болезнями и недугами назвал грехи, которые, как говорится, Христос взял и понес, наподобие </a:t>
            </a:r>
            <a:r>
              <a:rPr lang="ru-RU" sz="1600" b="1" i="1" dirty="0" smtClean="0">
                <a:solidFill>
                  <a:schemeClr val="tx1"/>
                </a:solidFill>
              </a:rPr>
              <a:t>жертвы»</a:t>
            </a:r>
            <a:endParaRPr lang="ru-RU" sz="1600" b="1" i="1" dirty="0">
              <a:solidFill>
                <a:schemeClr val="tx1"/>
              </a:solidFill>
            </a:endParaRPr>
          </a:p>
        </p:txBody>
      </p:sp>
      <p:sp>
        <p:nvSpPr>
          <p:cNvPr id="8" name="Скругленный прямоугольник 7"/>
          <p:cNvSpPr/>
          <p:nvPr/>
        </p:nvSpPr>
        <p:spPr>
          <a:xfrm>
            <a:off x="539552" y="2276872"/>
            <a:ext cx="828092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«почему </a:t>
            </a:r>
            <a:r>
              <a:rPr lang="ru-RU" sz="1600" b="1" i="1" dirty="0">
                <a:solidFill>
                  <a:schemeClr val="tx1"/>
                </a:solidFill>
              </a:rPr>
              <a:t>же здесь евангелист относит это пророчество к болезням? Или потому, что принимал это свидетельство буквально, или для того, чтобы показать, что большая часть болезней есть следствие грехов </a:t>
            </a:r>
            <a:r>
              <a:rPr lang="ru-RU" sz="1600" b="1" i="1" dirty="0" smtClean="0">
                <a:solidFill>
                  <a:schemeClr val="tx1"/>
                </a:solidFill>
              </a:rPr>
              <a:t>душевных»</a:t>
            </a:r>
            <a:endParaRPr lang="ru-RU" sz="1600" b="1" i="1" dirty="0">
              <a:solidFill>
                <a:schemeClr val="tx1"/>
              </a:solidFill>
            </a:endParaRPr>
          </a:p>
        </p:txBody>
      </p:sp>
    </p:spTree>
    <p:extLst>
      <p:ext uri="{BB962C8B-B14F-4D97-AF65-F5344CB8AC3E}">
        <p14:creationId xmlns:p14="http://schemas.microsoft.com/office/powerpoint/2010/main" val="501591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170"/>
                                        </p:tgtEl>
                                      </p:cBhvr>
                                    </p:animEffect>
                                    <p:set>
                                      <p:cBhvr>
                                        <p:cTn id="15" dur="1" fill="hold">
                                          <p:stCondLst>
                                            <p:cond delay="499"/>
                                          </p:stCondLst>
                                        </p:cTn>
                                        <p:tgtEl>
                                          <p:spTgt spid="7170"/>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289772520"/>
              </p:ext>
            </p:extLst>
          </p:nvPr>
        </p:nvGraphicFramePr>
        <p:xfrm>
          <a:off x="179511" y="764704"/>
          <a:ext cx="8856984" cy="5454328"/>
        </p:xfrm>
        <a:graphic>
          <a:graphicData uri="http://schemas.openxmlformats.org/drawingml/2006/table">
            <a:tbl>
              <a:tblPr firstRow="1" bandRow="1">
                <a:tableStyleId>{21E4AEA4-8DFA-4A89-87EB-49C32662AFE0}</a:tableStyleId>
              </a:tblPr>
              <a:tblGrid>
                <a:gridCol w="2952328"/>
                <a:gridCol w="2952328"/>
                <a:gridCol w="2952328"/>
              </a:tblGrid>
              <a:tr h="370840">
                <a:tc>
                  <a:txBody>
                    <a:bodyPr/>
                    <a:lstStyle/>
                    <a:p>
                      <a:pPr algn="ctr">
                        <a:lnSpc>
                          <a:spcPct val="90000"/>
                        </a:lnSpc>
                      </a:pPr>
                      <a:r>
                        <a:rPr lang="ru-RU" sz="1800" b="1" dirty="0" smtClean="0">
                          <a:solidFill>
                            <a:schemeClr val="tx1"/>
                          </a:solidFill>
                        </a:rPr>
                        <a:t>Мф. 9, 9-17</a:t>
                      </a:r>
                      <a:endParaRPr lang="ru-RU" sz="1800" b="1" dirty="0">
                        <a:solidFill>
                          <a:schemeClr val="tx1"/>
                        </a:solidFill>
                      </a:endParaRPr>
                    </a:p>
                  </a:txBody>
                  <a:tcPr marL="36000" marR="36000" marT="18000" marB="18000"/>
                </a:tc>
                <a:tc>
                  <a:txBody>
                    <a:bodyPr/>
                    <a:lstStyle/>
                    <a:p>
                      <a:pPr algn="ctr">
                        <a:lnSpc>
                          <a:spcPct val="90000"/>
                        </a:lnSpc>
                      </a:pPr>
                      <a:r>
                        <a:rPr lang="ru-RU" sz="1800" b="1" dirty="0" err="1" smtClean="0">
                          <a:solidFill>
                            <a:schemeClr val="tx1"/>
                          </a:solidFill>
                        </a:rPr>
                        <a:t>Мк</a:t>
                      </a:r>
                      <a:r>
                        <a:rPr lang="ru-RU" sz="1800" b="1" dirty="0" smtClean="0">
                          <a:solidFill>
                            <a:schemeClr val="tx1"/>
                          </a:solidFill>
                        </a:rPr>
                        <a:t>. 2, 13-22</a:t>
                      </a:r>
                      <a:endParaRPr lang="ru-RU" sz="1800" b="1" dirty="0">
                        <a:solidFill>
                          <a:schemeClr val="tx1"/>
                        </a:solidFill>
                      </a:endParaRPr>
                    </a:p>
                  </a:txBody>
                  <a:tcPr marL="36000" marR="36000" marT="18000" marB="18000"/>
                </a:tc>
                <a:tc>
                  <a:txBody>
                    <a:bodyPr/>
                    <a:lstStyle/>
                    <a:p>
                      <a:pPr algn="ctr">
                        <a:lnSpc>
                          <a:spcPct val="90000"/>
                        </a:lnSpc>
                      </a:pPr>
                      <a:r>
                        <a:rPr lang="ru-RU" sz="1800" b="1" dirty="0" err="1" smtClean="0">
                          <a:solidFill>
                            <a:schemeClr val="tx1"/>
                          </a:solidFill>
                        </a:rPr>
                        <a:t>Лк</a:t>
                      </a:r>
                      <a:r>
                        <a:rPr lang="ru-RU" sz="1800" b="1" dirty="0" smtClean="0">
                          <a:solidFill>
                            <a:schemeClr val="tx1"/>
                          </a:solidFill>
                        </a:rPr>
                        <a:t>. 5, 27-39</a:t>
                      </a:r>
                      <a:endParaRPr lang="ru-RU" sz="1800" b="1" dirty="0">
                        <a:solidFill>
                          <a:schemeClr val="tx1"/>
                        </a:solidFill>
                      </a:endParaRPr>
                    </a:p>
                  </a:txBody>
                  <a:tcPr marL="36000" marR="36000" marT="18000" marB="18000"/>
                </a:tc>
              </a:tr>
              <a:tr h="370840">
                <a:tc>
                  <a:txBody>
                    <a:bodyPr/>
                    <a:lstStyle/>
                    <a:p>
                      <a:pPr>
                        <a:lnSpc>
                          <a:spcPct val="90000"/>
                        </a:lnSpc>
                      </a:pPr>
                      <a:r>
                        <a:rPr lang="ru-RU" sz="1600" b="1" dirty="0" smtClean="0"/>
                        <a:t>9. Проходя оттуда, Иисус увидел человека, сидящего у сбора пошлин, по имени </a:t>
                      </a:r>
                      <a:r>
                        <a:rPr lang="ru-RU" sz="1600" b="1" dirty="0" smtClean="0">
                          <a:solidFill>
                            <a:srgbClr val="FF0000"/>
                          </a:solidFill>
                        </a:rPr>
                        <a:t>Матфея</a:t>
                      </a:r>
                      <a:r>
                        <a:rPr lang="ru-RU" sz="1600" b="1" dirty="0" smtClean="0"/>
                        <a:t>, и говорит ему: следуй за Мною. И он встал и последовал за Ним.</a:t>
                      </a:r>
                    </a:p>
                    <a:p>
                      <a:pPr>
                        <a:lnSpc>
                          <a:spcPct val="90000"/>
                        </a:lnSpc>
                      </a:pPr>
                      <a:r>
                        <a:rPr lang="ru-RU" sz="1600" b="1" dirty="0" smtClean="0"/>
                        <a:t>10. И когда Иисус возлежал в доме, многие мытари и грешники пришли и возлегли с Ним и учениками Его.</a:t>
                      </a:r>
                    </a:p>
                    <a:p>
                      <a:pPr>
                        <a:lnSpc>
                          <a:spcPct val="90000"/>
                        </a:lnSpc>
                      </a:pPr>
                      <a:r>
                        <a:rPr lang="ru-RU" sz="1600" b="1" dirty="0" smtClean="0"/>
                        <a:t>11. Увидев то, фарисеи сказали ученикам Его: для чего Учитель ваш ест и пьет с мытарями и грешниками?</a:t>
                      </a:r>
                    </a:p>
                    <a:p>
                      <a:pPr>
                        <a:lnSpc>
                          <a:spcPct val="90000"/>
                        </a:lnSpc>
                      </a:pPr>
                      <a:r>
                        <a:rPr lang="ru-RU" sz="1600" b="1" dirty="0" smtClean="0"/>
                        <a:t>12. Иисус же, услышав это, сказал им: не здоровые имеют нужду во враче, но больные,</a:t>
                      </a:r>
                    </a:p>
                    <a:p>
                      <a:pPr>
                        <a:lnSpc>
                          <a:spcPct val="90000"/>
                        </a:lnSpc>
                      </a:pPr>
                      <a:r>
                        <a:rPr lang="ru-RU" sz="1600" b="1" dirty="0" smtClean="0"/>
                        <a:t>13. пойдите, научитесь, что значит: милости хочу, а не жертвы? Ибо Я пришел призвать не праведников, но грешников к покаянию.</a:t>
                      </a:r>
                    </a:p>
                  </a:txBody>
                  <a:tcPr marL="36000" marR="36000" marT="18000" marB="18000"/>
                </a:tc>
                <a:tc>
                  <a:txBody>
                    <a:bodyPr/>
                    <a:lstStyle/>
                    <a:p>
                      <a:pPr>
                        <a:lnSpc>
                          <a:spcPct val="90000"/>
                        </a:lnSpc>
                      </a:pPr>
                      <a:r>
                        <a:rPr lang="ru-RU" sz="1600" b="1" dirty="0" smtClean="0"/>
                        <a:t>13. И вышел Иисус опять к морю; и весь народ пошел к Нему, и Он учил их.</a:t>
                      </a:r>
                    </a:p>
                    <a:p>
                      <a:pPr>
                        <a:lnSpc>
                          <a:spcPct val="90000"/>
                        </a:lnSpc>
                      </a:pPr>
                      <a:r>
                        <a:rPr lang="ru-RU" sz="1600" b="1" dirty="0" smtClean="0"/>
                        <a:t>14. Проходя, увидел Он </a:t>
                      </a:r>
                      <a:r>
                        <a:rPr lang="ru-RU" sz="1600" b="1" dirty="0" smtClean="0">
                          <a:solidFill>
                            <a:srgbClr val="FF0000"/>
                          </a:solidFill>
                        </a:rPr>
                        <a:t>Левия Алфеева</a:t>
                      </a:r>
                      <a:r>
                        <a:rPr lang="ru-RU" sz="1600" b="1" dirty="0" smtClean="0"/>
                        <a:t>, сидящего у сбора пошлин, и говорит ему: следуй за Мною. И он, встав, последовал за Ним.</a:t>
                      </a:r>
                    </a:p>
                    <a:p>
                      <a:pPr>
                        <a:lnSpc>
                          <a:spcPct val="90000"/>
                        </a:lnSpc>
                      </a:pPr>
                      <a:r>
                        <a:rPr lang="ru-RU" sz="1600" b="1" dirty="0" smtClean="0"/>
                        <a:t>15. И когда Иисус возлежал в доме его, возлежали с Ним и ученики Его и многие мытари и грешники: ибо много их было, и они следовали за Ним.</a:t>
                      </a:r>
                    </a:p>
                    <a:p>
                      <a:pPr>
                        <a:lnSpc>
                          <a:spcPct val="90000"/>
                        </a:lnSpc>
                      </a:pPr>
                      <a:r>
                        <a:rPr lang="ru-RU" sz="1600" b="1" dirty="0" smtClean="0"/>
                        <a:t>16. Книжники и фарисеи, увидев, что Он ест с мытарями и грешниками, говорили ученикам Его: как это Он ест и пьет с мытарями и грешниками.</a:t>
                      </a:r>
                    </a:p>
                    <a:p>
                      <a:pPr>
                        <a:lnSpc>
                          <a:spcPct val="90000"/>
                        </a:lnSpc>
                      </a:pPr>
                      <a:r>
                        <a:rPr lang="ru-RU" sz="1600" b="1" dirty="0" smtClean="0"/>
                        <a:t>17. Услышав сие, Иисус говорит им: не здоровые имеют нужду во враче, но больные; Я пришел призвать не праведников, но грешников к покаянию.</a:t>
                      </a:r>
                    </a:p>
                  </a:txBody>
                  <a:tcPr marL="36000" marR="36000" marT="18000" marB="18000"/>
                </a:tc>
                <a:tc>
                  <a:txBody>
                    <a:bodyPr/>
                    <a:lstStyle/>
                    <a:p>
                      <a:pPr>
                        <a:lnSpc>
                          <a:spcPct val="90000"/>
                        </a:lnSpc>
                      </a:pPr>
                      <a:r>
                        <a:rPr lang="ru-RU" sz="1600" b="1" dirty="0" smtClean="0"/>
                        <a:t>27. После сего Иисус вышел и увидел мытаря, именем </a:t>
                      </a:r>
                      <a:r>
                        <a:rPr lang="ru-RU" sz="1600" b="1" dirty="0" smtClean="0">
                          <a:solidFill>
                            <a:srgbClr val="FF0000"/>
                          </a:solidFill>
                        </a:rPr>
                        <a:t>Левия</a:t>
                      </a:r>
                      <a:r>
                        <a:rPr lang="ru-RU" sz="1600" b="1" dirty="0" smtClean="0"/>
                        <a:t>, сидящего у сбора пошлин, и говорит ему: следуй за Мною.</a:t>
                      </a:r>
                    </a:p>
                    <a:p>
                      <a:pPr>
                        <a:lnSpc>
                          <a:spcPct val="90000"/>
                        </a:lnSpc>
                      </a:pPr>
                      <a:r>
                        <a:rPr lang="ru-RU" sz="1600" b="1" dirty="0" smtClean="0"/>
                        <a:t>28. И он, оставив все, встал и последовал за Ним.</a:t>
                      </a:r>
                    </a:p>
                    <a:p>
                      <a:pPr>
                        <a:lnSpc>
                          <a:spcPct val="90000"/>
                        </a:lnSpc>
                      </a:pPr>
                      <a:r>
                        <a:rPr lang="ru-RU" sz="1600" b="1" dirty="0" smtClean="0"/>
                        <a:t>29. И сделал для Него Левий в доме своем большое угощение; и там было множество мытарей и других, которые возлежали с ними.</a:t>
                      </a:r>
                    </a:p>
                    <a:p>
                      <a:pPr>
                        <a:lnSpc>
                          <a:spcPct val="90000"/>
                        </a:lnSpc>
                      </a:pPr>
                      <a:r>
                        <a:rPr lang="ru-RU" sz="1600" b="1" dirty="0" smtClean="0"/>
                        <a:t>30. Книжники же и фарисеи роптали и говорили ученикам Его: зачем вы едите и пьете с мытарями и грешниками?</a:t>
                      </a:r>
                    </a:p>
                    <a:p>
                      <a:pPr>
                        <a:lnSpc>
                          <a:spcPct val="90000"/>
                        </a:lnSpc>
                      </a:pPr>
                      <a:r>
                        <a:rPr lang="ru-RU" sz="1600" b="1" dirty="0" smtClean="0"/>
                        <a:t>31. Иисус же сказал им в ответ: не здоровые имеют нужду во враче, но больные;</a:t>
                      </a:r>
                    </a:p>
                    <a:p>
                      <a:pPr>
                        <a:lnSpc>
                          <a:spcPct val="90000"/>
                        </a:lnSpc>
                      </a:pPr>
                      <a:r>
                        <a:rPr lang="ru-RU" sz="1600" b="1" dirty="0" smtClean="0"/>
                        <a:t>32. Я пришел призвать не праведников, а грешников к покаянию.</a:t>
                      </a:r>
                    </a:p>
                  </a:txBody>
                  <a:tcPr marL="36000" marR="36000" marT="18000" marB="18000"/>
                </a:tc>
              </a:tr>
            </a:tbl>
          </a:graphicData>
        </a:graphic>
      </p:graphicFrame>
      <p:sp>
        <p:nvSpPr>
          <p:cNvPr id="7" name="Скругленный прямоугольник 6"/>
          <p:cNvSpPr/>
          <p:nvPr/>
        </p:nvSpPr>
        <p:spPr>
          <a:xfrm>
            <a:off x="4608004" y="908720"/>
            <a:ext cx="4356484" cy="56166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ru-RU" sz="1600" b="1" dirty="0">
                <a:solidFill>
                  <a:schemeClr val="tx1"/>
                </a:solidFill>
              </a:rPr>
              <a:t>Мытарей ненавидели как прислужников Рима. Уплата пошлины была наглядным свидетельством зависимости от власти императора, с чем евреи никак не хотели мириться. Сборщики пошлины также не брезговали мошенничеством, грабежом и вымогательством, разоряли людей незаконными поборами для личного обогащения. </a:t>
            </a:r>
            <a:r>
              <a:rPr lang="ru-RU" sz="1600" b="1" dirty="0" smtClean="0">
                <a:solidFill>
                  <a:schemeClr val="tx1"/>
                </a:solidFill>
              </a:rPr>
              <a:t>Право </a:t>
            </a:r>
            <a:r>
              <a:rPr lang="ru-RU" sz="1600" b="1" dirty="0">
                <a:solidFill>
                  <a:schemeClr val="tx1"/>
                </a:solidFill>
              </a:rPr>
              <a:t>на это взимание податей они брали на откуп у римского правительства, и в своей непомерной жажде к наживе взимали с народа больше, чем следовало, почему и заслуживали к себе общую ненависть</a:t>
            </a:r>
            <a:r>
              <a:rPr lang="ru-RU" sz="1600" b="1" dirty="0" smtClean="0">
                <a:solidFill>
                  <a:schemeClr val="tx1"/>
                </a:solidFill>
              </a:rPr>
              <a:t>. Мытари </a:t>
            </a:r>
            <a:r>
              <a:rPr lang="ru-RU" sz="1600" b="1" dirty="0">
                <a:solidFill>
                  <a:schemeClr val="tx1"/>
                </a:solidFill>
              </a:rPr>
              <a:t>считались изменниками и отступниками, оскверненными связью с язычниками и сотрудничеством с угнетателями. Поэтому к ним относились, как к грешникам и язычникам. </a:t>
            </a:r>
          </a:p>
        </p:txBody>
      </p:sp>
      <p:pic>
        <p:nvPicPr>
          <p:cNvPr id="8194" name="Picture 2" descr="I:\лекции по Н. З\10\matthew_evangelis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631086" cy="6238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2267744" y="116632"/>
            <a:ext cx="4392488"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000" b="1" dirty="0">
                <a:solidFill>
                  <a:schemeClr val="tx1"/>
                </a:solidFill>
              </a:rPr>
              <a:t>Призвание Левия-Матфея </a:t>
            </a:r>
          </a:p>
        </p:txBody>
      </p:sp>
      <p:sp>
        <p:nvSpPr>
          <p:cNvPr id="6" name="Скругленный прямоугольник 5"/>
          <p:cNvSpPr/>
          <p:nvPr/>
        </p:nvSpPr>
        <p:spPr>
          <a:xfrm>
            <a:off x="179512" y="5157192"/>
            <a:ext cx="885698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Свт</a:t>
            </a:r>
            <a:r>
              <a:rPr lang="ru-RU" sz="1600" b="1" dirty="0">
                <a:solidFill>
                  <a:schemeClr val="tx1"/>
                </a:solidFill>
              </a:rPr>
              <a:t>. Иоанн </a:t>
            </a:r>
            <a:r>
              <a:rPr lang="ru-RU" sz="1600" b="1" dirty="0" smtClean="0">
                <a:solidFill>
                  <a:schemeClr val="tx1"/>
                </a:solidFill>
              </a:rPr>
              <a:t>Златоуст: </a:t>
            </a:r>
            <a:r>
              <a:rPr lang="ru-RU" sz="1600" b="1" i="1" dirty="0" smtClean="0">
                <a:solidFill>
                  <a:schemeClr val="tx1"/>
                </a:solidFill>
              </a:rPr>
              <a:t>«</a:t>
            </a:r>
            <a:r>
              <a:rPr lang="ru-RU" sz="1600" b="1" i="1" dirty="0">
                <a:solidFill>
                  <a:schemeClr val="tx1"/>
                </a:solidFill>
              </a:rPr>
              <a:t>Но почему Спаситель не в одно время с Петром, Иоанном и другими призвал Матфея? Потому, что как к тем Иисус пришел в то время, когда они способны были послушать Его, так и Матфея призвал тогда, когда он готов был идти за Ним. По той же причине и апостола Павла призвал по воскресении. Знавший сердца и ведавший сокровенные мысли каждого человека знал, когда кто из них будет готов последовать </a:t>
            </a:r>
            <a:r>
              <a:rPr lang="ru-RU" sz="1600" b="1" i="1" dirty="0" smtClean="0">
                <a:solidFill>
                  <a:schemeClr val="tx1"/>
                </a:solidFill>
              </a:rPr>
              <a:t>Ему».</a:t>
            </a:r>
            <a:endParaRPr lang="ru-RU" sz="1600" b="1" i="1" dirty="0">
              <a:solidFill>
                <a:schemeClr val="tx1"/>
              </a:solidFill>
            </a:endParaRPr>
          </a:p>
        </p:txBody>
      </p:sp>
      <p:sp>
        <p:nvSpPr>
          <p:cNvPr id="8" name="Скругленный прямоугольник 7"/>
          <p:cNvSpPr/>
          <p:nvPr/>
        </p:nvSpPr>
        <p:spPr>
          <a:xfrm>
            <a:off x="179512" y="2996952"/>
            <a:ext cx="8784976"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«Прочие </a:t>
            </a:r>
            <a:r>
              <a:rPr lang="ru-RU" sz="1600" b="1" i="1" dirty="0">
                <a:solidFill>
                  <a:schemeClr val="tx1"/>
                </a:solidFill>
              </a:rPr>
              <a:t>евангелисты вследствие почтительности и уважения к Матфею не захотели его назвать простонародным именем, но сказали: Левий, ибо он назывался двойным именем. Сам же Матфей, - согласно тому, что заповедуется [или говорится] Соломоном: Праведник есть обвинитель себя в начале слова (</a:t>
            </a:r>
            <a:r>
              <a:rPr lang="ru-RU" sz="1600" b="1" i="1" dirty="0" err="1">
                <a:solidFill>
                  <a:schemeClr val="tx1"/>
                </a:solidFill>
              </a:rPr>
              <a:t>Прит</a:t>
            </a:r>
            <a:r>
              <a:rPr lang="ru-RU" sz="1600" b="1" i="1" dirty="0">
                <a:solidFill>
                  <a:schemeClr val="tx1"/>
                </a:solidFill>
              </a:rPr>
              <a:t> 18:17) и в другом месте: Скажи грехи свои, чтобы оправдаться (</a:t>
            </a:r>
            <a:r>
              <a:rPr lang="ru-RU" sz="1600" b="1" i="1" dirty="0" err="1">
                <a:solidFill>
                  <a:schemeClr val="tx1"/>
                </a:solidFill>
              </a:rPr>
              <a:t>Ис</a:t>
            </a:r>
            <a:r>
              <a:rPr lang="ru-RU" sz="1600" b="1" i="1" dirty="0">
                <a:solidFill>
                  <a:schemeClr val="tx1"/>
                </a:solidFill>
              </a:rPr>
              <a:t> 43:26), - называет себя Матфеем и мытарем [сборщиком податей], чтобы показать читающим, что никто не должен отчаиваться в своем спасении, если обратился к лучшему, так как он и сам внезапно из мытаря обратился в </a:t>
            </a:r>
            <a:r>
              <a:rPr lang="ru-RU" sz="1600" b="1" i="1" dirty="0" smtClean="0">
                <a:solidFill>
                  <a:schemeClr val="tx1"/>
                </a:solidFill>
              </a:rPr>
              <a:t>апостола»</a:t>
            </a:r>
            <a:endParaRPr lang="ru-RU" sz="1600" b="1" i="1" dirty="0">
              <a:solidFill>
                <a:schemeClr val="tx1"/>
              </a:solidFill>
            </a:endParaRPr>
          </a:p>
        </p:txBody>
      </p:sp>
      <p:sp>
        <p:nvSpPr>
          <p:cNvPr id="9" name="Скругленный прямоугольник 8"/>
          <p:cNvSpPr/>
          <p:nvPr/>
        </p:nvSpPr>
        <p:spPr>
          <a:xfrm>
            <a:off x="179512" y="5373216"/>
            <a:ext cx="878497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a:solidFill>
                  <a:schemeClr val="tx1"/>
                </a:solidFill>
              </a:rPr>
              <a:t>: </a:t>
            </a:r>
            <a:r>
              <a:rPr lang="ru-RU" sz="1600" b="1" i="1" dirty="0">
                <a:solidFill>
                  <a:schemeClr val="tx1"/>
                </a:solidFill>
              </a:rPr>
              <a:t>«Удивляйся совершенному повиновению призванного: как он не думал об этом, не посоветовался с друзьями, не распорядился домом и имением, но, встав, тотчас же последовал, оставив весь мир и приобретя одну только волю, готовую на все, что повелит Призвавший, подобно тем, которые прежде были </a:t>
            </a:r>
            <a:r>
              <a:rPr lang="ru-RU" sz="1600" b="1" i="1" dirty="0" smtClean="0">
                <a:solidFill>
                  <a:schemeClr val="tx1"/>
                </a:solidFill>
              </a:rPr>
              <a:t>призваны»</a:t>
            </a:r>
            <a:endParaRPr lang="ru-RU" sz="1600" b="1" i="1" dirty="0">
              <a:solidFill>
                <a:schemeClr val="tx1"/>
              </a:solidFill>
            </a:endParaRPr>
          </a:p>
        </p:txBody>
      </p:sp>
      <p:sp>
        <p:nvSpPr>
          <p:cNvPr id="10" name="Скругленный прямоугольник 9"/>
          <p:cNvSpPr/>
          <p:nvPr/>
        </p:nvSpPr>
        <p:spPr>
          <a:xfrm>
            <a:off x="226368" y="5085184"/>
            <a:ext cx="859410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a:t>
            </a:r>
            <a:r>
              <a:rPr lang="ru-RU" sz="1600" b="1" dirty="0" smtClean="0">
                <a:solidFill>
                  <a:schemeClr val="tx1"/>
                </a:solidFill>
              </a:rPr>
              <a:t>Златоуст: </a:t>
            </a:r>
            <a:r>
              <a:rPr lang="ru-RU" sz="1600" b="1" i="1" dirty="0" smtClean="0">
                <a:solidFill>
                  <a:schemeClr val="tx1"/>
                </a:solidFill>
              </a:rPr>
              <a:t>«</a:t>
            </a:r>
            <a:r>
              <a:rPr lang="ru-RU" sz="1600" b="1" i="1" dirty="0">
                <a:solidFill>
                  <a:schemeClr val="tx1"/>
                </a:solidFill>
              </a:rPr>
              <a:t>И хотя все, что предлагалось на этой трапезе, было собрано неправдою и хищением, тем не менее, Христос не отрекся быть ее участником; так как Его присутствие могло принести великую пользу, то Он согласился быть в одном доме и за одним столом с великими грешниками, хотя и навлек на Себя худую славу за то, что ел вместе с мытарем в доме мытаря и со многими </a:t>
            </a:r>
            <a:r>
              <a:rPr lang="ru-RU" sz="1600" b="1" i="1" dirty="0" smtClean="0">
                <a:solidFill>
                  <a:schemeClr val="tx1"/>
                </a:solidFill>
              </a:rPr>
              <a:t>мытарями»</a:t>
            </a:r>
            <a:endParaRPr lang="ru-RU" sz="1600" b="1" i="1" dirty="0">
              <a:solidFill>
                <a:schemeClr val="tx1"/>
              </a:solidFill>
            </a:endParaRPr>
          </a:p>
        </p:txBody>
      </p:sp>
      <p:sp>
        <p:nvSpPr>
          <p:cNvPr id="11" name="Скругленный прямоугольник 10"/>
          <p:cNvSpPr/>
          <p:nvPr/>
        </p:nvSpPr>
        <p:spPr>
          <a:xfrm>
            <a:off x="118356" y="5229199"/>
            <a:ext cx="8810128" cy="1179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Блаж. </a:t>
            </a:r>
            <a:r>
              <a:rPr lang="ru-RU" sz="1600" b="1" dirty="0" err="1">
                <a:solidFill>
                  <a:schemeClr val="tx1"/>
                </a:solidFill>
              </a:rPr>
              <a:t>Феофилакт</a:t>
            </a:r>
            <a:r>
              <a:rPr lang="ru-RU" sz="1600" b="1" dirty="0">
                <a:solidFill>
                  <a:schemeClr val="tx1"/>
                </a:solidFill>
              </a:rPr>
              <a:t> </a:t>
            </a:r>
            <a:r>
              <a:rPr lang="ru-RU" sz="1600" b="1" dirty="0" smtClean="0">
                <a:solidFill>
                  <a:schemeClr val="tx1"/>
                </a:solidFill>
              </a:rPr>
              <a:t>Болгарский: </a:t>
            </a:r>
            <a:r>
              <a:rPr lang="ru-RU" sz="1600" b="1" i="1" dirty="0" smtClean="0">
                <a:solidFill>
                  <a:schemeClr val="tx1"/>
                </a:solidFill>
              </a:rPr>
              <a:t>«</a:t>
            </a:r>
            <a:r>
              <a:rPr lang="ru-RU" sz="1600" b="1" i="1" dirty="0">
                <a:solidFill>
                  <a:schemeClr val="tx1"/>
                </a:solidFill>
              </a:rPr>
              <a:t>Я пришел теперь, говорит Господь, не как Судья, но как Врач: поэтому и смрад терплю. Словами же «пойдите, научитесь» обличает их и как невежд: так как вы до сих пор не научились, то хоть теперь пойдите и узнайте, что Бог выше жертвы ставит милосердие к </a:t>
            </a:r>
            <a:r>
              <a:rPr lang="ru-RU" sz="1600" b="1" i="1" dirty="0" smtClean="0">
                <a:solidFill>
                  <a:schemeClr val="tx1"/>
                </a:solidFill>
              </a:rPr>
              <a:t>грешникам»</a:t>
            </a:r>
            <a:endParaRPr lang="ru-RU" sz="1600" b="1" i="1" dirty="0">
              <a:solidFill>
                <a:schemeClr val="tx1"/>
              </a:solidFill>
            </a:endParaRPr>
          </a:p>
        </p:txBody>
      </p:sp>
      <p:sp>
        <p:nvSpPr>
          <p:cNvPr id="12" name="Скругленный прямоугольник 11"/>
          <p:cNvSpPr/>
          <p:nvPr/>
        </p:nvSpPr>
        <p:spPr>
          <a:xfrm>
            <a:off x="226368" y="3717032"/>
            <a:ext cx="873812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a:t>
            </a:r>
            <a:r>
              <a:rPr lang="ru-RU" sz="1600" b="1" dirty="0" smtClean="0">
                <a:solidFill>
                  <a:schemeClr val="tx1"/>
                </a:solidFill>
              </a:rPr>
              <a:t>Златоуст: </a:t>
            </a:r>
            <a:r>
              <a:rPr lang="ru-RU" sz="1600" b="1" i="1" dirty="0" smtClean="0">
                <a:solidFill>
                  <a:schemeClr val="tx1"/>
                </a:solidFill>
              </a:rPr>
              <a:t>«</a:t>
            </a:r>
            <a:r>
              <a:rPr lang="ru-RU" sz="1600" b="1" i="1" dirty="0">
                <a:solidFill>
                  <a:schemeClr val="tx1"/>
                </a:solidFill>
              </a:rPr>
              <a:t>Он как бы так говорил: Я не только не гнушаюсь грешников, но для них одних и пришел. А чтобы не сделать их беспечными, для этого, сказав: Я пришел призвать не праведников, но грешников, не остановился на этих словах, но присовокупил: к покаянию, – т. е., Я пришел не для того, чтобы грешники остались грешниками, но чтобы они переменились и сделались </a:t>
            </a:r>
            <a:r>
              <a:rPr lang="ru-RU" sz="1600" b="1" i="1" dirty="0" smtClean="0">
                <a:solidFill>
                  <a:schemeClr val="tx1"/>
                </a:solidFill>
              </a:rPr>
              <a:t>лучшими».</a:t>
            </a:r>
            <a:endParaRPr lang="ru-RU" sz="1600" b="1" i="1" dirty="0">
              <a:solidFill>
                <a:schemeClr val="tx1"/>
              </a:solidFill>
            </a:endParaRPr>
          </a:p>
        </p:txBody>
      </p:sp>
      <p:sp>
        <p:nvSpPr>
          <p:cNvPr id="13" name="Скругленный прямоугольник 12"/>
          <p:cNvSpPr/>
          <p:nvPr/>
        </p:nvSpPr>
        <p:spPr>
          <a:xfrm>
            <a:off x="226368" y="2492896"/>
            <a:ext cx="87021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a:t>
            </a:r>
            <a:r>
              <a:rPr lang="ru-RU" sz="1600" b="1" i="1" dirty="0" smtClean="0">
                <a:solidFill>
                  <a:schemeClr val="tx1"/>
                </a:solidFill>
              </a:rPr>
              <a:t> «Я </a:t>
            </a:r>
            <a:r>
              <a:rPr lang="ru-RU" sz="1600" b="1" i="1" dirty="0">
                <a:solidFill>
                  <a:schemeClr val="tx1"/>
                </a:solidFill>
              </a:rPr>
              <a:t>не пришел обратить (на путь истины) праведных, потому что они сами для себя достаточны для спасения; но объявляю: Я пришел только ради одних грешников, нуждающихся в </a:t>
            </a:r>
            <a:r>
              <a:rPr lang="ru-RU" sz="1600" b="1" i="1" dirty="0" smtClean="0">
                <a:solidFill>
                  <a:schemeClr val="tx1"/>
                </a:solidFill>
              </a:rPr>
              <a:t>покаянии»</a:t>
            </a:r>
            <a:endParaRPr lang="ru-RU" sz="1600" b="1" i="1" dirty="0">
              <a:solidFill>
                <a:schemeClr val="tx1"/>
              </a:solidFill>
            </a:endParaRPr>
          </a:p>
        </p:txBody>
      </p:sp>
    </p:spTree>
    <p:extLst>
      <p:ext uri="{BB962C8B-B14F-4D97-AF65-F5344CB8AC3E}">
        <p14:creationId xmlns:p14="http://schemas.microsoft.com/office/powerpoint/2010/main" val="2467022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down)">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8194"/>
                                        </p:tgtEl>
                                      </p:cBhvr>
                                      <p:by x="50000" y="50000"/>
                                    </p:animScale>
                                  </p:childTnLst>
                                </p:cTn>
                              </p:par>
                              <p:par>
                                <p:cTn id="15" presetID="35" presetClass="path" presetSubtype="0" accel="50000" decel="50000" fill="hold" nodeType="withEffect">
                                  <p:stCondLst>
                                    <p:cond delay="0"/>
                                  </p:stCondLst>
                                  <p:childTnLst>
                                    <p:animMotion origin="layout" path="M 0 0 L -0.25 0 E" pathEditMode="relative" ptsTypes="">
                                      <p:cBhvr>
                                        <p:cTn id="16" dur="2000" fill="hold"/>
                                        <p:tgtEl>
                                          <p:spTgt spid="8194"/>
                                        </p:tgtEl>
                                        <p:attrNameLst>
                                          <p:attrName>ppt_x</p:attrName>
                                          <p:attrName>ppt_y</p:attrName>
                                        </p:attrNameLst>
                                      </p:cBhvr>
                                    </p:animMotion>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194"/>
                                        </p:tgtEl>
                                      </p:cBhvr>
                                    </p:animEffect>
                                    <p:set>
                                      <p:cBhvr>
                                        <p:cTn id="27" dur="1" fill="hold">
                                          <p:stCondLst>
                                            <p:cond delay="499"/>
                                          </p:stCondLst>
                                        </p:cTn>
                                        <p:tgtEl>
                                          <p:spTgt spid="8194"/>
                                        </p:tgtEl>
                                        <p:attrNameLst>
                                          <p:attrName>style.visibility</p:attrName>
                                        </p:attrNameLst>
                                      </p:cBhvr>
                                      <p:to>
                                        <p:strVal val="hidden"/>
                                      </p:to>
                                    </p:se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2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down)">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down)">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6" grpId="0" animBg="1"/>
      <p:bldP spid="6" grpId="1" animBg="1"/>
      <p:bldP spid="8" grpId="0" animBg="1"/>
      <p:bldP spid="8" grpId="1" animBg="1"/>
      <p:bldP spid="9" grpId="0" animBg="1"/>
      <p:bldP spid="9" grpId="1" animBg="1"/>
      <p:bldP spid="10" grpId="0" animBg="1"/>
      <p:bldP spid="10" grpId="1" animBg="1"/>
      <p:bldP spid="11" grpId="0" animBg="1"/>
      <p:bldP spid="12" grpId="0" animBg="1"/>
      <p:bldP spid="12" grpId="1" animBg="1"/>
      <p:bldP spid="13" grpId="0" animBg="1"/>
      <p:bldP spid="13" grpId="1" animBg="1"/>
      <p:bldP spid="13" grpId="2"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8456</Words>
  <Application>Microsoft Office PowerPoint</Application>
  <PresentationFormat>Экран (4:3)</PresentationFormat>
  <Paragraphs>263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Лекция 10. Исцеления Христа в Капернауме. Призвание апостола Матфея.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Преподаватель</cp:lastModifiedBy>
  <cp:revision>44</cp:revision>
  <dcterms:created xsi:type="dcterms:W3CDTF">2013-11-29T11:25:43Z</dcterms:created>
  <dcterms:modified xsi:type="dcterms:W3CDTF">2013-12-07T09:10:39Z</dcterms:modified>
</cp:coreProperties>
</file>