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87" r:id="rId3"/>
    <p:sldId id="256" r:id="rId4"/>
    <p:sldId id="262" r:id="rId5"/>
    <p:sldId id="282" r:id="rId6"/>
    <p:sldId id="284" r:id="rId7"/>
    <p:sldId id="285" r:id="rId8"/>
    <p:sldId id="260" r:id="rId9"/>
    <p:sldId id="283" r:id="rId10"/>
    <p:sldId id="291" r:id="rId11"/>
    <p:sldId id="292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8" r:id="rId29"/>
    <p:sldId id="286" r:id="rId30"/>
    <p:sldId id="258" r:id="rId31"/>
    <p:sldId id="29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94660"/>
  </p:normalViewPr>
  <p:slideViewPr>
    <p:cSldViewPr>
      <p:cViewPr>
        <p:scale>
          <a:sx n="70" d="100"/>
          <a:sy n="70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76FAC-312D-4311-B1E0-89AFA9368144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CB1D8-327F-4AC9-8D26-9C43626569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68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62CD9-1A64-49D8-91DE-33C87C116540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62CD9-1A64-49D8-91DE-33C87C116540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Заголовок 7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83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Лекция 1. Введение в Священное Писание Нового Завета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583" y="1772816"/>
            <a:ext cx="7947907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Священное  Писание есть </a:t>
            </a:r>
            <a:r>
              <a:rPr lang="ru-RU" sz="2800" b="1" dirty="0" smtClean="0">
                <a:solidFill>
                  <a:schemeClr val="tx1"/>
                </a:solidFill>
              </a:rPr>
              <a:t>истинное Слово </a:t>
            </a:r>
            <a:r>
              <a:rPr lang="ru-RU" sz="2800" b="1" dirty="0">
                <a:solidFill>
                  <a:schemeClr val="tx1"/>
                </a:solidFill>
              </a:rPr>
              <a:t>Божие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3140968"/>
            <a:ext cx="2304256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Высота учения, которое в нем содержится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808" y="3140968"/>
            <a:ext cx="2016224" cy="11521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Чистота этого учения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4088" y="3190915"/>
            <a:ext cx="1909900" cy="110218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Пророчества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1355" y="3212976"/>
            <a:ext cx="1224136" cy="108012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Чудеса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835696" y="2348880"/>
            <a:ext cx="504056" cy="79208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923928" y="2348880"/>
            <a:ext cx="144016" cy="79208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84168" y="2348880"/>
            <a:ext cx="144016" cy="79208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>
            <a:off x="7812360" y="2348880"/>
            <a:ext cx="351063" cy="864096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35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31640" y="908720"/>
            <a:ext cx="6408712" cy="79208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Правила чтения Священного Писания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204864"/>
            <a:ext cx="2304256" cy="1800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Читать с благоговение, как слово Божие, и с молитвой о его разумении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31840" y="2204864"/>
            <a:ext cx="2808312" cy="1800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Читать с благоговением, как слово  Божие, для нашего наставления в вере и побуждению к добрым делам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00192" y="2204864"/>
            <a:ext cx="2664296" cy="180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Понимать согласно с изъяснением Православной Церкви и Святых Отцов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23728" y="1700808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644008" y="1700808"/>
            <a:ext cx="720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308304" y="1700808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51520" y="4509120"/>
            <a:ext cx="8712968" cy="13681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Прп</a:t>
            </a:r>
            <a:r>
              <a:rPr lang="ru-RU" b="1" dirty="0">
                <a:solidFill>
                  <a:schemeClr val="tx1"/>
                </a:solidFill>
              </a:rPr>
              <a:t>. Исаак Сирин (VI–VII вв</a:t>
            </a:r>
            <a:r>
              <a:rPr lang="ru-RU" b="1" dirty="0" smtClean="0">
                <a:solidFill>
                  <a:schemeClr val="tx1"/>
                </a:solidFill>
              </a:rPr>
              <a:t>.): «</a:t>
            </a:r>
            <a:r>
              <a:rPr lang="ru-RU" b="1" i="1" dirty="0" smtClean="0">
                <a:solidFill>
                  <a:schemeClr val="tx1"/>
                </a:solidFill>
              </a:rPr>
              <a:t>никогда </a:t>
            </a:r>
            <a:r>
              <a:rPr lang="ru-RU" b="1" i="1" dirty="0">
                <a:solidFill>
                  <a:schemeClr val="tx1"/>
                </a:solidFill>
              </a:rPr>
              <a:t>не приближайся к содержащимся в Писании словам таинства без того, чтобы помолиться и попросить помощи у Бога, но говори: Господи, дай мне ощутить могущество Писания. Считай молитву ключом, открывающим его подлинный </a:t>
            </a:r>
            <a:r>
              <a:rPr lang="ru-RU" b="1" i="1" dirty="0" smtClean="0">
                <a:solidFill>
                  <a:schemeClr val="tx1"/>
                </a:solidFill>
              </a:rPr>
              <a:t>смысл».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4941168"/>
            <a:ext cx="8712968" cy="151216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Свт</a:t>
            </a:r>
            <a:r>
              <a:rPr lang="ru-RU" b="1" dirty="0">
                <a:solidFill>
                  <a:schemeClr val="tx1"/>
                </a:solidFill>
              </a:rPr>
              <a:t>. Григорий </a:t>
            </a:r>
            <a:r>
              <a:rPr lang="ru-RU" b="1" dirty="0" err="1" smtClean="0">
                <a:solidFill>
                  <a:schemeClr val="tx1"/>
                </a:solidFill>
              </a:rPr>
              <a:t>Нисский</a:t>
            </a:r>
            <a:r>
              <a:rPr lang="ru-RU" b="1" i="1" dirty="0" smtClean="0">
                <a:solidFill>
                  <a:schemeClr val="tx1"/>
                </a:solidFill>
              </a:rPr>
              <a:t>: «Представляющееся </a:t>
            </a:r>
            <a:r>
              <a:rPr lang="ru-RU" b="1" i="1" dirty="0">
                <a:solidFill>
                  <a:schemeClr val="tx1"/>
                </a:solidFill>
              </a:rPr>
              <a:t>с первого взгляда толкование написанного, если не будет понято в надлежащем смысле, часто производит противоположное жизни, являемой </a:t>
            </a:r>
            <a:r>
              <a:rPr lang="ru-RU" b="1" i="1" dirty="0" smtClean="0">
                <a:solidFill>
                  <a:schemeClr val="tx1"/>
                </a:solidFill>
              </a:rPr>
              <a:t>Духом». Поэтому надо «благоговеть </a:t>
            </a:r>
            <a:r>
              <a:rPr lang="ru-RU" b="1" i="1" dirty="0">
                <a:solidFill>
                  <a:schemeClr val="tx1"/>
                </a:solidFill>
              </a:rPr>
              <a:t>перед достоверностью тех, кто свидетельствованы Святым Духом, пребывать в границах их учения и </a:t>
            </a:r>
            <a:r>
              <a:rPr lang="ru-RU" b="1" i="1" dirty="0" smtClean="0">
                <a:solidFill>
                  <a:schemeClr val="tx1"/>
                </a:solidFill>
              </a:rPr>
              <a:t>знания».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4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4" grpId="0" animBg="1"/>
      <p:bldP spid="14" grpId="1" animBg="1"/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Новозаветный канон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0" tIns="180000" rIns="360000" bIns="180000"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Канон</a:t>
            </a:r>
            <a:r>
              <a:rPr lang="ru-RU" dirty="0" smtClean="0"/>
              <a:t>» (с греческого κα</a:t>
            </a:r>
            <a:r>
              <a:rPr lang="ru-RU" dirty="0" err="1" smtClean="0"/>
              <a:t>νων</a:t>
            </a:r>
            <a:r>
              <a:rPr lang="ru-RU" dirty="0" smtClean="0"/>
              <a:t> от κα</a:t>
            </a:r>
            <a:r>
              <a:rPr lang="ru-RU" dirty="0" err="1" smtClean="0"/>
              <a:t>νη</a:t>
            </a:r>
            <a:r>
              <a:rPr lang="ru-RU" dirty="0" smtClean="0"/>
              <a:t> - прямая палочка, использовавшаяся как эталон прямоты) - означает </a:t>
            </a:r>
            <a:r>
              <a:rPr lang="ru-RU" i="1" dirty="0" smtClean="0"/>
              <a:t>правило</a:t>
            </a:r>
            <a:r>
              <a:rPr lang="ru-RU" dirty="0" smtClean="0"/>
              <a:t>, </a:t>
            </a:r>
            <a:r>
              <a:rPr lang="ru-RU" dirty="0" err="1" smtClean="0"/>
              <a:t>непогрешительный</a:t>
            </a:r>
            <a:r>
              <a:rPr lang="ru-RU" dirty="0" smtClean="0"/>
              <a:t> </a:t>
            </a:r>
            <a:r>
              <a:rPr lang="ru-RU" i="1" dirty="0" smtClean="0"/>
              <a:t>образец</a:t>
            </a:r>
            <a:r>
              <a:rPr lang="ru-RU" dirty="0" smtClean="0"/>
              <a:t>, некий </a:t>
            </a:r>
            <a:r>
              <a:rPr lang="ru-RU" i="1" dirty="0" smtClean="0"/>
              <a:t>стандарт</a:t>
            </a:r>
            <a:r>
              <a:rPr lang="ru-RU" dirty="0" smtClean="0"/>
              <a:t>, </a:t>
            </a:r>
            <a:r>
              <a:rPr lang="ru-RU" i="1" dirty="0" smtClean="0"/>
              <a:t>эталон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i="1" dirty="0" smtClean="0"/>
              <a:t>Новозаветным каноном </a:t>
            </a:r>
            <a:r>
              <a:rPr lang="ru-RU" dirty="0" smtClean="0"/>
              <a:t>называется собрание </a:t>
            </a:r>
            <a:r>
              <a:rPr lang="ru-RU" dirty="0" err="1" smtClean="0"/>
              <a:t>богодухновенных</a:t>
            </a:r>
            <a:r>
              <a:rPr lang="ru-RU" dirty="0" smtClean="0"/>
              <a:t> книг Нового Завета, из которого нельзя что-либо изъять и к которому нельзя что-либо добавить.</a:t>
            </a:r>
          </a:p>
          <a:p>
            <a:pPr>
              <a:buNone/>
            </a:pPr>
            <a:r>
              <a:rPr lang="ru-RU" dirty="0" smtClean="0"/>
              <a:t>Новозаветный канон составляют </a:t>
            </a:r>
            <a:r>
              <a:rPr lang="ru-RU" i="1" dirty="0" smtClean="0"/>
              <a:t>27</a:t>
            </a:r>
            <a:r>
              <a:rPr lang="ru-RU" dirty="0" smtClean="0"/>
              <a:t> </a:t>
            </a:r>
            <a:r>
              <a:rPr lang="ru-RU" i="1" dirty="0" smtClean="0"/>
              <a:t>книг</a:t>
            </a:r>
            <a:r>
              <a:rPr lang="ru-RU" dirty="0" smtClean="0"/>
              <a:t> Нового Завета.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>
            <a:normAutofit/>
          </a:bodyPr>
          <a:lstStyle/>
          <a:p>
            <a:pPr>
              <a:buNone/>
            </a:pPr>
            <a:endParaRPr lang="ru-RU" i="1" dirty="0" smtClean="0"/>
          </a:p>
        </p:txBody>
      </p:sp>
      <p:sp>
        <p:nvSpPr>
          <p:cNvPr id="6" name="Овал 5"/>
          <p:cNvSpPr/>
          <p:nvPr/>
        </p:nvSpPr>
        <p:spPr>
          <a:xfrm>
            <a:off x="1000100" y="500042"/>
            <a:ext cx="7072362" cy="13573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Новозаветный канон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2143116"/>
            <a:ext cx="2357454" cy="1071570"/>
          </a:xfrm>
          <a:prstGeom prst="rect">
            <a:avLst/>
          </a:prstGeom>
          <a:solidFill>
            <a:schemeClr val="accent1">
              <a:lumMod val="75000"/>
              <a:alpha val="74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Апостольские послания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2143116"/>
            <a:ext cx="1643074" cy="1071570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Деяния апостолов </a:t>
            </a:r>
            <a:r>
              <a:rPr lang="ru-RU" sz="2400" b="1" dirty="0" err="1" smtClean="0">
                <a:solidFill>
                  <a:schemeClr val="tx1"/>
                </a:solidFill>
              </a:rPr>
              <a:t>ап</a:t>
            </a:r>
            <a:r>
              <a:rPr lang="ru-RU" sz="2400" b="1" dirty="0" smtClean="0">
                <a:solidFill>
                  <a:schemeClr val="tx1"/>
                </a:solidFill>
              </a:rPr>
              <a:t>. Луки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143116"/>
            <a:ext cx="2500298" cy="107157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Четвероевангелие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768" y="2143116"/>
            <a:ext cx="1857356" cy="1071570"/>
          </a:xfrm>
          <a:prstGeom prst="rect">
            <a:avLst/>
          </a:prstGeom>
          <a:solidFill>
            <a:srgbClr val="00B050">
              <a:alpha val="75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Апокалипсис Иоанна Богослова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429000"/>
            <a:ext cx="2214578" cy="785818"/>
          </a:xfrm>
          <a:prstGeom prst="round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Соборные послания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72132" y="3429000"/>
            <a:ext cx="3143272" cy="714380"/>
          </a:xfrm>
          <a:prstGeom prst="roundRect">
            <a:avLst/>
          </a:prstGeom>
          <a:solidFill>
            <a:schemeClr val="accent5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Послания </a:t>
            </a:r>
            <a:r>
              <a:rPr lang="ru-RU" sz="2400" b="1" dirty="0" err="1" smtClean="0">
                <a:solidFill>
                  <a:schemeClr val="tx1"/>
                </a:solidFill>
              </a:rPr>
              <a:t>ап</a:t>
            </a:r>
            <a:r>
              <a:rPr lang="ru-RU" sz="2400" b="1" dirty="0" smtClean="0">
                <a:solidFill>
                  <a:schemeClr val="tx1"/>
                </a:solidFill>
              </a:rPr>
              <a:t>. Павла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2844" y="3429000"/>
            <a:ext cx="500066" cy="114300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Мф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57224" y="3429000"/>
            <a:ext cx="500066" cy="1143008"/>
          </a:xfrm>
          <a:prstGeom prst="round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Мк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71604" y="3429000"/>
            <a:ext cx="500066" cy="1143008"/>
          </a:xfrm>
          <a:prstGeom prst="round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Лк.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285984" y="3429000"/>
            <a:ext cx="500066" cy="1143008"/>
          </a:xfrm>
          <a:prstGeom prst="round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Ин.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1" name="Стрелка вверх 20"/>
          <p:cNvSpPr/>
          <p:nvPr/>
        </p:nvSpPr>
        <p:spPr>
          <a:xfrm>
            <a:off x="2928926" y="4214818"/>
            <a:ext cx="571504" cy="1571636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36000" rIns="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Иак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3500430" y="4214818"/>
            <a:ext cx="571504" cy="1571636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1,2 Петр.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4" name="Стрелка вверх 23"/>
          <p:cNvSpPr/>
          <p:nvPr/>
        </p:nvSpPr>
        <p:spPr>
          <a:xfrm>
            <a:off x="4071934" y="4214818"/>
            <a:ext cx="571504" cy="1571636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0" rIns="36000" bIns="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1,2,3  Ин.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верх 24"/>
          <p:cNvSpPr/>
          <p:nvPr/>
        </p:nvSpPr>
        <p:spPr>
          <a:xfrm>
            <a:off x="4643438" y="4214818"/>
            <a:ext cx="571504" cy="1571636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Иуд.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6" name="Стрелка вверх 25"/>
          <p:cNvSpPr/>
          <p:nvPr/>
        </p:nvSpPr>
        <p:spPr>
          <a:xfrm>
            <a:off x="5857884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1,2 </a:t>
            </a:r>
            <a:r>
              <a:rPr lang="ru-RU" sz="2400" b="1" dirty="0" err="1" smtClean="0">
                <a:solidFill>
                  <a:schemeClr val="tx1"/>
                </a:solidFill>
              </a:rPr>
              <a:t>Кор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7" name="Стрелка вверх 26"/>
          <p:cNvSpPr/>
          <p:nvPr/>
        </p:nvSpPr>
        <p:spPr>
          <a:xfrm>
            <a:off x="6143636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Гал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8" name="Стрелка вверх 27"/>
          <p:cNvSpPr/>
          <p:nvPr/>
        </p:nvSpPr>
        <p:spPr>
          <a:xfrm>
            <a:off x="6429388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Еф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9" name="Стрелка вверх 28"/>
          <p:cNvSpPr/>
          <p:nvPr/>
        </p:nvSpPr>
        <p:spPr>
          <a:xfrm>
            <a:off x="6715140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Флп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0" name="Стрелка вверх 29"/>
          <p:cNvSpPr/>
          <p:nvPr/>
        </p:nvSpPr>
        <p:spPr>
          <a:xfrm>
            <a:off x="7000892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Кол.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1" name="Стрелка вверх 30"/>
          <p:cNvSpPr/>
          <p:nvPr/>
        </p:nvSpPr>
        <p:spPr>
          <a:xfrm>
            <a:off x="7286644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1,2 </a:t>
            </a:r>
            <a:r>
              <a:rPr lang="ru-RU" sz="2400" b="1" dirty="0" err="1" smtClean="0">
                <a:solidFill>
                  <a:schemeClr val="tx1"/>
                </a:solidFill>
              </a:rPr>
              <a:t>Сол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2" name="Стрелка вверх 31"/>
          <p:cNvSpPr/>
          <p:nvPr/>
        </p:nvSpPr>
        <p:spPr>
          <a:xfrm>
            <a:off x="5572132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Рим.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3" name="Стрелка вверх 32"/>
          <p:cNvSpPr/>
          <p:nvPr/>
        </p:nvSpPr>
        <p:spPr>
          <a:xfrm>
            <a:off x="7572396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1,2 Тим.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5" name="Стрелка вверх 34"/>
          <p:cNvSpPr/>
          <p:nvPr/>
        </p:nvSpPr>
        <p:spPr>
          <a:xfrm>
            <a:off x="7858148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72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Тит.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7" name="Стрелка вверх 36"/>
          <p:cNvSpPr/>
          <p:nvPr/>
        </p:nvSpPr>
        <p:spPr>
          <a:xfrm>
            <a:off x="8143900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Фил.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8" name="Стрелка вверх 37"/>
          <p:cNvSpPr/>
          <p:nvPr/>
        </p:nvSpPr>
        <p:spPr>
          <a:xfrm>
            <a:off x="8429652" y="4214818"/>
            <a:ext cx="357190" cy="1285884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72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Евф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10800000" flipV="1">
            <a:off x="4643438" y="3214686"/>
            <a:ext cx="571504" cy="14287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000760" y="3214686"/>
            <a:ext cx="428628" cy="21431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style>
          <a:lnRef idx="2">
            <a:schemeClr val="accent2"/>
          </a:lnRef>
          <a:fillRef idx="1003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Апокрифы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540000" tIns="180000" rIns="360000" bIns="180000"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Апокриф </a:t>
            </a:r>
            <a:r>
              <a:rPr lang="ru-RU" dirty="0" smtClean="0"/>
              <a:t>( от </a:t>
            </a:r>
            <a:r>
              <a:rPr lang="ru-RU" dirty="0" err="1" smtClean="0"/>
              <a:t>Άποκρυφα </a:t>
            </a:r>
            <a:r>
              <a:rPr lang="ru-RU" dirty="0" smtClean="0"/>
              <a:t>- «утаённый, скрытый»).</a:t>
            </a:r>
          </a:p>
          <a:p>
            <a:pPr>
              <a:buNone/>
            </a:pPr>
            <a:r>
              <a:rPr lang="ru-RU" dirty="0" smtClean="0"/>
              <a:t> Раньше этим словом просто обозначали тайные книги, содержащие тайну или хранимые тайно. </a:t>
            </a:r>
          </a:p>
          <a:p>
            <a:pPr>
              <a:buNone/>
            </a:pPr>
            <a:r>
              <a:rPr lang="ru-RU" dirty="0" smtClean="0"/>
              <a:t>В христианскую эпоху этим словом стали называть тайные книги гностиков, которые считали, что в них содержится подлинное учение о спасении души человеческой и возводили их к Самому Спасителю или Его ученикам.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0943" y="0"/>
            <a:ext cx="9184943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839845" y="548680"/>
            <a:ext cx="7460902" cy="123724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Апокрифические книги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2285992"/>
            <a:ext cx="2071702" cy="78581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Евангелия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43174" y="2285992"/>
            <a:ext cx="2071702" cy="785818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Деяния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29190" y="2285992"/>
            <a:ext cx="1928826" cy="785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Послания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72330" y="2285992"/>
            <a:ext cx="185738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Апокалипсис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142844" y="3071810"/>
            <a:ext cx="857256" cy="2286016"/>
          </a:xfrm>
          <a:prstGeom prst="up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Иакова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1000100" y="3071810"/>
            <a:ext cx="857256" cy="2286016"/>
          </a:xfrm>
          <a:prstGeom prst="up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Младенчества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1857356" y="3071810"/>
            <a:ext cx="857256" cy="2286016"/>
          </a:xfrm>
          <a:prstGeom prst="up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Евреев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Стрелка вверх 12"/>
          <p:cNvSpPr/>
          <p:nvPr/>
        </p:nvSpPr>
        <p:spPr>
          <a:xfrm>
            <a:off x="2928926" y="3071810"/>
            <a:ext cx="857256" cy="2286016"/>
          </a:xfrm>
          <a:prstGeom prst="up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Андрея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3786182" y="3071810"/>
            <a:ext cx="857256" cy="2286016"/>
          </a:xfrm>
          <a:prstGeom prst="up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Фомы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5143504" y="3071810"/>
            <a:ext cx="857256" cy="2357454"/>
          </a:xfrm>
          <a:prstGeom prst="up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3 Коринфянам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6000760" y="3071810"/>
            <a:ext cx="857256" cy="2357454"/>
          </a:xfrm>
          <a:prstGeom prst="up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 </a:t>
            </a:r>
            <a:r>
              <a:rPr lang="ru-RU" sz="2400" dirty="0" err="1" smtClean="0">
                <a:solidFill>
                  <a:schemeClr val="tx1"/>
                </a:solidFill>
              </a:rPr>
              <a:t>Лаодикийцам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7215206" y="3071810"/>
            <a:ext cx="785818" cy="221457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Петра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Стрелка вверх 17"/>
          <p:cNvSpPr/>
          <p:nvPr/>
        </p:nvSpPr>
        <p:spPr>
          <a:xfrm>
            <a:off x="8001024" y="3071810"/>
            <a:ext cx="785818" cy="221457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Богородицы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Критерии каноничности Писания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0" rIns="180000">
            <a:normAutofit/>
          </a:bodyPr>
          <a:lstStyle/>
          <a:p>
            <a:pPr lvl="0"/>
            <a:endParaRPr lang="ru-RU" sz="3600" dirty="0" smtClean="0"/>
          </a:p>
          <a:p>
            <a:pPr lvl="0"/>
            <a:endParaRPr lang="ru-RU" sz="3600" dirty="0"/>
          </a:p>
          <a:p>
            <a:pPr lvl="0"/>
            <a:r>
              <a:rPr lang="ru-RU" sz="3600" dirty="0" smtClean="0"/>
              <a:t>Критерий догматического предания</a:t>
            </a:r>
          </a:p>
          <a:p>
            <a:pPr lvl="0"/>
            <a:r>
              <a:rPr lang="ru-RU" sz="3600" dirty="0" smtClean="0"/>
              <a:t>Критерий исторического предания</a:t>
            </a:r>
          </a:p>
          <a:p>
            <a:pPr lvl="0"/>
            <a:r>
              <a:rPr lang="ru-RU" sz="3600" dirty="0" smtClean="0"/>
              <a:t>Критерий богослужебного употребления</a:t>
            </a:r>
          </a:p>
          <a:p>
            <a:endParaRPr lang="ru-RU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История новозаветного канона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tIns="180000" rIns="360000" bIns="180000"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Историю формирования новозаветного канона удобно представить в виде четырёх последовательных этапов:</a:t>
            </a:r>
          </a:p>
          <a:p>
            <a:pPr lvl="0"/>
            <a:r>
              <a:rPr lang="ru-RU" b="1" i="1" dirty="0" smtClean="0"/>
              <a:t>Апостольский век</a:t>
            </a:r>
            <a:r>
              <a:rPr lang="ru-RU" dirty="0" smtClean="0"/>
              <a:t> – этот период охватывает промежуток с середины </a:t>
            </a:r>
            <a:r>
              <a:rPr lang="fr-FR" dirty="0" smtClean="0"/>
              <a:t>I</a:t>
            </a:r>
            <a:r>
              <a:rPr lang="ru-RU" dirty="0" smtClean="0"/>
              <a:t> века до конца </a:t>
            </a:r>
            <a:r>
              <a:rPr lang="fr-FR" dirty="0" smtClean="0"/>
              <a:t>I</a:t>
            </a:r>
            <a:r>
              <a:rPr lang="ru-RU" dirty="0" smtClean="0"/>
              <a:t> века;</a:t>
            </a:r>
          </a:p>
          <a:p>
            <a:pPr lvl="0"/>
            <a:r>
              <a:rPr lang="ru-RU" b="1" i="1" dirty="0" smtClean="0"/>
              <a:t>Период мужей апостольских </a:t>
            </a:r>
            <a:r>
              <a:rPr lang="ru-RU" dirty="0" smtClean="0"/>
              <a:t>– с начала </a:t>
            </a:r>
            <a:r>
              <a:rPr lang="fr-FR" dirty="0" smtClean="0"/>
              <a:t>II</a:t>
            </a:r>
            <a:r>
              <a:rPr lang="ru-RU" dirty="0" smtClean="0"/>
              <a:t> века до середины </a:t>
            </a:r>
            <a:r>
              <a:rPr lang="fr-FR" dirty="0" smtClean="0"/>
              <a:t>II</a:t>
            </a:r>
            <a:r>
              <a:rPr lang="ru-RU" dirty="0" smtClean="0"/>
              <a:t> столетия;</a:t>
            </a:r>
          </a:p>
          <a:p>
            <a:pPr lvl="0"/>
            <a:r>
              <a:rPr lang="ru-RU" b="1" i="1" dirty="0" smtClean="0"/>
              <a:t>Период церковных апологетов </a:t>
            </a:r>
            <a:r>
              <a:rPr lang="ru-RU" dirty="0" smtClean="0"/>
              <a:t>– с середины </a:t>
            </a:r>
            <a:r>
              <a:rPr lang="fr-FR" dirty="0" smtClean="0"/>
              <a:t>II</a:t>
            </a:r>
            <a:r>
              <a:rPr lang="ru-RU" dirty="0" smtClean="0"/>
              <a:t> столетия до начала </a:t>
            </a:r>
            <a:r>
              <a:rPr lang="fr-FR" dirty="0" smtClean="0"/>
              <a:t>III</a:t>
            </a:r>
            <a:r>
              <a:rPr lang="ru-RU" dirty="0" smtClean="0"/>
              <a:t> века;</a:t>
            </a:r>
          </a:p>
          <a:p>
            <a:pPr lvl="0"/>
            <a:r>
              <a:rPr lang="ru-RU" b="1" i="1" dirty="0" smtClean="0"/>
              <a:t>Период закрытия канона </a:t>
            </a:r>
            <a:r>
              <a:rPr lang="ru-RU" dirty="0" smtClean="0"/>
              <a:t>– с начала </a:t>
            </a:r>
            <a:r>
              <a:rPr lang="fr-FR" dirty="0" smtClean="0"/>
              <a:t>III</a:t>
            </a:r>
            <a:r>
              <a:rPr lang="ru-RU" dirty="0" smtClean="0"/>
              <a:t> века до середины </a:t>
            </a:r>
            <a:r>
              <a:rPr lang="fr-FR" dirty="0" smtClean="0"/>
              <a:t>IV</a:t>
            </a:r>
            <a:r>
              <a:rPr lang="ru-RU" dirty="0" smtClean="0"/>
              <a:t> века.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i="1" dirty="0" smtClean="0"/>
              <a:t>Апостольский век </a:t>
            </a:r>
            <a:r>
              <a:rPr lang="ru-RU" sz="3200" b="1" i="1" dirty="0" smtClean="0"/>
              <a:t>(</a:t>
            </a:r>
            <a:r>
              <a:rPr lang="ru-RU" sz="3200" b="1" dirty="0" smtClean="0"/>
              <a:t>до к. </a:t>
            </a:r>
            <a:r>
              <a:rPr lang="fr-FR" sz="3200" b="1" dirty="0" smtClean="0"/>
              <a:t>I</a:t>
            </a:r>
            <a:r>
              <a:rPr lang="ru-RU" sz="3200" b="1" dirty="0" smtClean="0"/>
              <a:t> в.</a:t>
            </a:r>
            <a:r>
              <a:rPr lang="ru-RU" sz="3200" b="1" i="1" dirty="0" smtClean="0"/>
              <a:t>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0" tIns="180000" rIns="360000" bIns="180000">
            <a:normAutofit/>
          </a:bodyPr>
          <a:lstStyle/>
          <a:p>
            <a:pPr>
              <a:buNone/>
            </a:pPr>
            <a:r>
              <a:rPr lang="ru-RU" b="1" dirty="0" smtClean="0"/>
              <a:t>К концу апостольского века, то есть 1 века по Р. Х., в употребление Церкви входят все 4 евангелия: от Евангелия от Матфея, написание которого </a:t>
            </a:r>
            <a:r>
              <a:rPr lang="ru-RU" b="1" dirty="0" err="1" smtClean="0"/>
              <a:t>Евсевий</a:t>
            </a:r>
            <a:r>
              <a:rPr lang="ru-RU" b="1" dirty="0" smtClean="0"/>
              <a:t> Кесарийский относит к  8-му году после Вознесения, то есть к 42 г. по Р. Х. , до Евангелия от Иоанна, написанного в 98, 99, (102) г. </a:t>
            </a:r>
          </a:p>
          <a:p>
            <a:pPr>
              <a:buNone/>
            </a:pPr>
            <a:r>
              <a:rPr lang="ru-RU" b="1" dirty="0" smtClean="0"/>
              <a:t>Однако такого авторитета как сейчас у нас, они еще не имеют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gradFill>
            <a:gsLst>
              <a:gs pos="4165">
                <a:srgbClr val="A1EBFF"/>
              </a:gs>
              <a:gs pos="4600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/>
              <a:t>Период мужей апостольских </a:t>
            </a:r>
            <a:br>
              <a:rPr lang="ru-RU" b="1" i="1" dirty="0" smtClean="0"/>
            </a:br>
            <a:r>
              <a:rPr lang="ru-RU" sz="3200" b="1" i="1" dirty="0" smtClean="0"/>
              <a:t>(</a:t>
            </a:r>
            <a:r>
              <a:rPr lang="ru-RU" sz="3200" b="1" i="1" dirty="0" err="1" smtClean="0"/>
              <a:t>нач</a:t>
            </a:r>
            <a:r>
              <a:rPr lang="ru-RU" sz="3200" b="1" i="1" dirty="0" smtClean="0"/>
              <a:t>. – сер. </a:t>
            </a:r>
            <a:r>
              <a:rPr lang="fr-FR" sz="3200" b="1" i="1" dirty="0" smtClean="0"/>
              <a:t>II</a:t>
            </a:r>
            <a:r>
              <a:rPr lang="ru-RU" sz="3200" b="1" i="1" dirty="0" smtClean="0"/>
              <a:t> в.)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chemeClr val="accent5">
              <a:lumMod val="40000"/>
              <a:lumOff val="60000"/>
              <a:alpha val="70000"/>
            </a:schemeClr>
          </a:solidFill>
          <a:ln>
            <a:noFill/>
          </a:ln>
        </p:spPr>
        <p:txBody>
          <a:bodyPr lIns="540000" tIns="360000" rIns="360000" bIns="360000">
            <a:normAutofit fontScale="775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ru-RU" b="1" dirty="0" smtClean="0"/>
              <a:t>7 посланий </a:t>
            </a:r>
            <a:r>
              <a:rPr lang="ru-RU" b="1" dirty="0" err="1" smtClean="0"/>
              <a:t>свщмч</a:t>
            </a:r>
            <a:r>
              <a:rPr lang="ru-RU" b="1" dirty="0" smtClean="0"/>
              <a:t>. Игнатия Богоносца, епископа </a:t>
            </a:r>
            <a:r>
              <a:rPr lang="ru-RU" b="1" dirty="0" err="1" smtClean="0"/>
              <a:t>Антиохийского</a:t>
            </a:r>
            <a:endParaRPr lang="ru-RU" b="1" dirty="0" smtClean="0"/>
          </a:p>
          <a:p>
            <a:pPr lvl="0">
              <a:buFont typeface="Wingdings" pitchFamily="2" charset="2"/>
              <a:buChar char="§"/>
            </a:pPr>
            <a:r>
              <a:rPr lang="ru-RU" b="1" dirty="0" smtClean="0"/>
              <a:t>Окружное послание к Коринфянам </a:t>
            </a:r>
            <a:r>
              <a:rPr lang="ru-RU" b="1" dirty="0" err="1" smtClean="0"/>
              <a:t>свщмч</a:t>
            </a:r>
            <a:r>
              <a:rPr lang="ru-RU" b="1" dirty="0" smtClean="0"/>
              <a:t>. </a:t>
            </a:r>
            <a:r>
              <a:rPr lang="ru-RU" b="1" dirty="0" err="1" smtClean="0"/>
              <a:t>Климента</a:t>
            </a:r>
            <a:r>
              <a:rPr lang="ru-RU" b="1" dirty="0" smtClean="0"/>
              <a:t>, епископа Римского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/>
              <a:t>Послание апостола </a:t>
            </a:r>
            <a:r>
              <a:rPr lang="ru-RU" b="1" dirty="0" err="1" smtClean="0"/>
              <a:t>Варнавы</a:t>
            </a:r>
            <a:endParaRPr lang="ru-RU" b="1" dirty="0" smtClean="0"/>
          </a:p>
          <a:p>
            <a:pPr lvl="0">
              <a:buFont typeface="Wingdings" pitchFamily="2" charset="2"/>
              <a:buChar char="§"/>
            </a:pPr>
            <a:r>
              <a:rPr lang="ru-RU" b="1" dirty="0" smtClean="0"/>
              <a:t>Писания </a:t>
            </a:r>
            <a:r>
              <a:rPr lang="ru-RU" b="1" dirty="0" err="1" smtClean="0"/>
              <a:t>Папия</a:t>
            </a:r>
            <a:r>
              <a:rPr lang="ru-RU" b="1" dirty="0" smtClean="0"/>
              <a:t>, епископа Иерапольского († 165 г.)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/>
              <a:t> «</a:t>
            </a:r>
            <a:r>
              <a:rPr lang="ru-RU" b="1" dirty="0" err="1" smtClean="0"/>
              <a:t>Дидахе</a:t>
            </a:r>
            <a:r>
              <a:rPr lang="ru-RU" b="1" dirty="0" smtClean="0"/>
              <a:t>» или «Учение Господа, переданное через апостолов» (120 и 130 гг.)</a:t>
            </a:r>
          </a:p>
          <a:p>
            <a:pPr lvl="0" algn="just">
              <a:buNone/>
            </a:pPr>
            <a:r>
              <a:rPr lang="ru-RU" b="1" dirty="0" smtClean="0"/>
              <a:t>		 Эти авторы знают книги Нового Завета, цитируют их, но цитация очень свободная и вольная. К апостольским книгам  верующие еще не относятся как к писаниям безусловно непререкаемым.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Учебная литература к курсу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96000" tIns="360000" rIns="360000" bIns="360000">
            <a:normAutofit lnSpcReduction="10000"/>
          </a:bodyPr>
          <a:lstStyle/>
          <a:p>
            <a:r>
              <a:rPr lang="ru-RU" sz="2400" dirty="0" smtClean="0"/>
              <a:t>1. Библия. Книги Священного Писания Ветхого и Нового Завета </a:t>
            </a:r>
            <a:r>
              <a:rPr lang="en-US" sz="2400" dirty="0" smtClean="0"/>
              <a:t>/</a:t>
            </a:r>
            <a:r>
              <a:rPr lang="ru-RU" sz="2400" dirty="0" smtClean="0"/>
              <a:t> Синодальный перевод</a:t>
            </a:r>
            <a:r>
              <a:rPr lang="en-US" sz="2400" dirty="0" smtClean="0"/>
              <a:t> /</a:t>
            </a:r>
            <a:r>
              <a:rPr lang="ru-RU" sz="2400" dirty="0" smtClean="0"/>
              <a:t> любого издания.</a:t>
            </a:r>
          </a:p>
          <a:p>
            <a:r>
              <a:rPr lang="ru-RU" sz="2400" dirty="0" smtClean="0"/>
              <a:t>2. Новый Завет</a:t>
            </a:r>
            <a:r>
              <a:rPr lang="en-US" sz="2400" dirty="0" smtClean="0"/>
              <a:t> /</a:t>
            </a:r>
            <a:r>
              <a:rPr lang="ru-RU" sz="2400" dirty="0" smtClean="0"/>
              <a:t> Синодальный перевод</a:t>
            </a:r>
            <a:r>
              <a:rPr lang="en-US" sz="2400" dirty="0" smtClean="0"/>
              <a:t> /</a:t>
            </a:r>
            <a:r>
              <a:rPr lang="ru-RU" sz="2400" dirty="0" smtClean="0"/>
              <a:t> любого издания.</a:t>
            </a:r>
          </a:p>
          <a:p>
            <a:r>
              <a:rPr lang="ru-RU" sz="2400" dirty="0" smtClean="0"/>
              <a:t>3. </a:t>
            </a:r>
            <a:r>
              <a:rPr lang="ru-RU" sz="2400" dirty="0" err="1" smtClean="0"/>
              <a:t>Аверкий</a:t>
            </a:r>
            <a:r>
              <a:rPr lang="ru-RU" sz="2400" dirty="0" smtClean="0"/>
              <a:t>, </a:t>
            </a:r>
            <a:r>
              <a:rPr lang="ru-RU" sz="2400" dirty="0" err="1" smtClean="0"/>
              <a:t>архиеп</a:t>
            </a:r>
            <a:r>
              <a:rPr lang="ru-RU" sz="2400" dirty="0" smtClean="0"/>
              <a:t>. Руководство к изучению Священного Писания Нового Завета. Четвероевангелие. – М.: Изд-во Православного </a:t>
            </a:r>
            <a:r>
              <a:rPr lang="ru-RU" sz="2400" dirty="0" err="1" smtClean="0"/>
              <a:t>Св.-Тихоновского</a:t>
            </a:r>
            <a:r>
              <a:rPr lang="ru-RU" sz="2400" dirty="0" smtClean="0"/>
              <a:t> Богословского института, 2001.</a:t>
            </a:r>
          </a:p>
          <a:p>
            <a:r>
              <a:rPr lang="ru-RU" sz="2400" dirty="0" smtClean="0"/>
              <a:t>4. Вениамин (Пушкарь), </a:t>
            </a:r>
            <a:r>
              <a:rPr lang="ru-RU" sz="2400" dirty="0" err="1" smtClean="0"/>
              <a:t>архиеп</a:t>
            </a:r>
            <a:r>
              <a:rPr lang="ru-RU" sz="2400" dirty="0" smtClean="0"/>
              <a:t>. Священная Библейская история</a:t>
            </a:r>
            <a:r>
              <a:rPr lang="en-US" sz="2400" dirty="0" smtClean="0"/>
              <a:t> / </a:t>
            </a:r>
            <a:r>
              <a:rPr lang="ru-RU" sz="2400" dirty="0" smtClean="0"/>
              <a:t>В. Пушкарь – Владивосток: Изд. </a:t>
            </a:r>
            <a:r>
              <a:rPr lang="ru-RU" sz="2400" dirty="0" err="1" smtClean="0"/>
              <a:t>Владивост</a:t>
            </a:r>
            <a:r>
              <a:rPr lang="ru-RU" sz="2400" dirty="0" smtClean="0"/>
              <a:t>. Епархии, 2008. – 734 с.</a:t>
            </a:r>
          </a:p>
          <a:p>
            <a:r>
              <a:rPr lang="ru-RU" sz="2400" dirty="0" smtClean="0"/>
              <a:t>5.Блаж. </a:t>
            </a:r>
            <a:r>
              <a:rPr lang="ru-RU" sz="2400" dirty="0" err="1" smtClean="0"/>
              <a:t>Феофилакт</a:t>
            </a:r>
            <a:r>
              <a:rPr lang="ru-RU" sz="2400" dirty="0" smtClean="0"/>
              <a:t>, </a:t>
            </a:r>
            <a:r>
              <a:rPr lang="ru-RU" sz="2400" dirty="0" err="1" smtClean="0"/>
              <a:t>архиеп</a:t>
            </a:r>
            <a:r>
              <a:rPr lang="ru-RU" sz="2400" dirty="0" smtClean="0"/>
              <a:t>. Болгарский. Благовестник или Толкование на Святое Евангелие (в 4 книгах). – М.: Летопись, 2008.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gradFill>
            <a:gsLst>
              <a:gs pos="9700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smtClean="0"/>
              <a:t>Период церковных апологетов</a:t>
            </a:r>
            <a:br>
              <a:rPr lang="ru-RU" b="1" i="1" dirty="0" smtClean="0"/>
            </a:br>
            <a:r>
              <a:rPr lang="ru-RU" sz="3200" b="1" i="1" dirty="0" smtClean="0"/>
              <a:t>(сер. </a:t>
            </a:r>
            <a:r>
              <a:rPr lang="fr-FR" sz="3200" b="1" i="1" dirty="0" smtClean="0"/>
              <a:t>II</a:t>
            </a:r>
            <a:r>
              <a:rPr lang="ru-RU" sz="3200" b="1" i="1" dirty="0" smtClean="0"/>
              <a:t> в. – н. </a:t>
            </a:r>
            <a:r>
              <a:rPr lang="fr-FR" sz="3200" b="1" i="1" dirty="0" smtClean="0"/>
              <a:t>III</a:t>
            </a:r>
            <a:r>
              <a:rPr lang="ru-RU" sz="3200" b="1" i="1" dirty="0" smtClean="0"/>
              <a:t> в.)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4">
              <a:lumMod val="20000"/>
              <a:lumOff val="80000"/>
            </a:schemeClr>
          </a:solidFill>
        </p:spPr>
        <p:txBody>
          <a:bodyPr lIns="540000" tIns="360000" rIns="360000" bIns="360000"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Христиане сталкиваются с клеветой и ненавистью со стороны язычников, гностиков, философов и вынуждены защищать Своё учение от нападок, опираясь прежде всего на свои священные тексты. Встает необходимость  выделить свои </a:t>
            </a:r>
            <a:r>
              <a:rPr lang="ru-RU" dirty="0" err="1" smtClean="0"/>
              <a:t>вероучительные</a:t>
            </a:r>
            <a:r>
              <a:rPr lang="ru-RU" dirty="0" smtClean="0"/>
              <a:t> и священные книги среди множества сочинений, которые часто отождествляются с именами св. апостолов. Поэтому появляются первые списки, канон Священных книг Нового Завета.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686" y="18864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Книги Нового Завета, отсутствующие в древних списках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643050"/>
            <a:ext cx="2000264" cy="1071570"/>
          </a:xfrm>
          <a:prstGeom prst="roundRect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Мураториева</a:t>
            </a:r>
            <a:r>
              <a:rPr lang="ru-RU" sz="2400" b="1" dirty="0" smtClean="0">
                <a:solidFill>
                  <a:schemeClr val="tx1"/>
                </a:solidFill>
              </a:rPr>
              <a:t> канона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(к. </a:t>
            </a:r>
            <a:r>
              <a:rPr lang="en-US" sz="2400" b="1" dirty="0" smtClean="0">
                <a:solidFill>
                  <a:schemeClr val="tx1"/>
                </a:solidFill>
              </a:rPr>
              <a:t>II</a:t>
            </a:r>
            <a:r>
              <a:rPr lang="ru-RU" sz="2400" b="1" dirty="0" smtClean="0">
                <a:solidFill>
                  <a:schemeClr val="tx1"/>
                </a:solidFill>
              </a:rPr>
              <a:t> в.)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00034" y="2714620"/>
            <a:ext cx="1000132" cy="1785950"/>
          </a:xfrm>
          <a:prstGeom prst="downArrow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Иак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14612" y="1643050"/>
            <a:ext cx="3143272" cy="1071570"/>
          </a:xfrm>
          <a:prstGeom prst="round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Пешито</a:t>
            </a:r>
            <a:r>
              <a:rPr lang="ru-RU" sz="2400" b="1" dirty="0" smtClean="0">
                <a:solidFill>
                  <a:schemeClr val="tx1"/>
                </a:solidFill>
              </a:rPr>
              <a:t> (сир. перевод Нового Завета</a:t>
            </a:r>
            <a:r>
              <a:rPr lang="en-US" sz="2400" b="1" dirty="0" smtClean="0">
                <a:solidFill>
                  <a:schemeClr val="tx1"/>
                </a:solidFill>
              </a:rPr>
              <a:t> II</a:t>
            </a:r>
            <a:r>
              <a:rPr lang="ru-RU" sz="2400" b="1" dirty="0" smtClean="0">
                <a:solidFill>
                  <a:schemeClr val="tx1"/>
                </a:solidFill>
              </a:rPr>
              <a:t> в.)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500298" y="2714620"/>
            <a:ext cx="928694" cy="2071702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Откр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428992" y="2714620"/>
            <a:ext cx="928694" cy="2071702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Иуд.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286248" y="2714620"/>
            <a:ext cx="928694" cy="2071702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Пет.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143504" y="2714620"/>
            <a:ext cx="928694" cy="2071702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и 3 Ин.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500166" y="2714620"/>
            <a:ext cx="1000132" cy="1785950"/>
          </a:xfrm>
          <a:prstGeom prst="downArrow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Евр.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00760" y="1500174"/>
            <a:ext cx="2643206" cy="1714512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Св. </a:t>
            </a:r>
            <a:r>
              <a:rPr lang="ru-RU" sz="2400" b="1" dirty="0" err="1" smtClean="0">
                <a:solidFill>
                  <a:schemeClr val="tx1"/>
                </a:solidFill>
              </a:rPr>
              <a:t>Ириней</a:t>
            </a:r>
            <a:r>
              <a:rPr lang="ru-RU" sz="2400" b="1" dirty="0" smtClean="0">
                <a:solidFill>
                  <a:schemeClr val="tx1"/>
                </a:solidFill>
              </a:rPr>
              <a:t> Лионский, Тертуллиан и </a:t>
            </a:r>
            <a:r>
              <a:rPr lang="ru-RU" sz="2400" b="1" dirty="0" err="1" smtClean="0">
                <a:solidFill>
                  <a:schemeClr val="tx1"/>
                </a:solidFill>
              </a:rPr>
              <a:t>Климент</a:t>
            </a:r>
            <a:r>
              <a:rPr lang="ru-RU" sz="2400" b="1" dirty="0" smtClean="0">
                <a:solidFill>
                  <a:schemeClr val="tx1"/>
                </a:solidFill>
              </a:rPr>
              <a:t> Александрийский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000892" y="3214686"/>
            <a:ext cx="714380" cy="1714512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Евр.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7572396" y="3214686"/>
            <a:ext cx="714380" cy="1714512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Пет.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072462" y="3214686"/>
            <a:ext cx="714380" cy="1714512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и 3 Ин.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429388" y="3214686"/>
            <a:ext cx="714380" cy="1714512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Иуд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5929322" y="3214686"/>
            <a:ext cx="714380" cy="1714512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Иак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5000636"/>
            <a:ext cx="8643998" cy="1571636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То есть непосредственно апостольскими писаниями считались: 4 Евангелия, Деяния, 13 посланий Павла (кроме к евреям), 1</a:t>
            </a:r>
            <a:r>
              <a:rPr lang="ru-RU" sz="2200" baseline="30000" dirty="0" smtClean="0">
                <a:solidFill>
                  <a:schemeClr val="tx1"/>
                </a:solidFill>
              </a:rPr>
              <a:t>е</a:t>
            </a:r>
            <a:r>
              <a:rPr lang="ru-RU" sz="2200" dirty="0" smtClean="0">
                <a:solidFill>
                  <a:schemeClr val="tx1"/>
                </a:solidFill>
              </a:rPr>
              <a:t> послание Петра, 1</a:t>
            </a:r>
            <a:r>
              <a:rPr lang="ru-RU" sz="2200" baseline="30000" dirty="0" smtClean="0">
                <a:solidFill>
                  <a:schemeClr val="tx1"/>
                </a:solidFill>
              </a:rPr>
              <a:t>е</a:t>
            </a:r>
            <a:r>
              <a:rPr lang="ru-RU" sz="2200" dirty="0" smtClean="0">
                <a:solidFill>
                  <a:schemeClr val="tx1"/>
                </a:solidFill>
              </a:rPr>
              <a:t> послание Иоанна. Остальные книги, хотя и были хорошо известны, не получили в то время распространения.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1268760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Период закрытия канона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gradFill>
            <a:gsLst>
              <a:gs pos="0">
                <a:srgbClr val="FFFFFF"/>
              </a:gs>
              <a:gs pos="0">
                <a:srgbClr val="E6E6E6"/>
              </a:gs>
              <a:gs pos="29000">
                <a:srgbClr val="7D8496"/>
              </a:gs>
              <a:gs pos="68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1700808"/>
            <a:ext cx="3744416" cy="936104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</a:rPr>
              <a:t>Евсевий</a:t>
            </a:r>
            <a:r>
              <a:rPr lang="ru-RU" sz="2400" b="1" dirty="0">
                <a:solidFill>
                  <a:schemeClr val="tx1"/>
                </a:solidFill>
              </a:rPr>
              <a:t> Кесарийский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2818" y="3032347"/>
            <a:ext cx="2880320" cy="83448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ru-RU" sz="2400" b="1" dirty="0" err="1" smtClean="0">
                <a:solidFill>
                  <a:schemeClr val="tx1"/>
                </a:solidFill>
              </a:rPr>
              <a:t>Общепризнаваемые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9913" y="3038127"/>
            <a:ext cx="1368152" cy="83448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ru-RU" sz="2400" b="1" dirty="0">
                <a:solidFill>
                  <a:schemeClr val="tx1"/>
                </a:solidFill>
              </a:rPr>
              <a:t>Спорные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3043908"/>
            <a:ext cx="1728192" cy="83448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ru-RU" sz="2400" b="1" dirty="0">
                <a:solidFill>
                  <a:schemeClr val="tx1"/>
                </a:solidFill>
              </a:rPr>
              <a:t>Подложные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948264" y="3026567"/>
            <a:ext cx="1944216" cy="834481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ru-RU" sz="2400" b="1" dirty="0">
                <a:solidFill>
                  <a:schemeClr val="tx1"/>
                </a:solidFill>
              </a:rPr>
              <a:t>Нечестивые и </a:t>
            </a:r>
            <a:r>
              <a:rPr lang="ru-RU" sz="2400" b="1" dirty="0" smtClean="0">
                <a:solidFill>
                  <a:schemeClr val="tx1"/>
                </a:solidFill>
              </a:rPr>
              <a:t>нелепые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014906" y="3878389"/>
            <a:ext cx="1036814" cy="630731"/>
          </a:xfrm>
          <a:prstGeom prst="downArrow">
            <a:avLst/>
          </a:prstGeom>
          <a:solidFill>
            <a:srgbClr val="FFFF00">
              <a:alpha val="4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103138" y="3889647"/>
            <a:ext cx="1008112" cy="630731"/>
          </a:xfrm>
          <a:prstGeom prst="downArrow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5230011" y="3889647"/>
            <a:ext cx="1008112" cy="630731"/>
          </a:xfrm>
          <a:prstGeom prst="downArrow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668344" y="3878389"/>
            <a:ext cx="1008112" cy="630731"/>
          </a:xfrm>
          <a:prstGeom prst="downArrow">
            <a:avLst/>
          </a:prstGeom>
          <a:solidFill>
            <a:schemeClr val="accent2">
              <a:alpha val="6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2672865" y="4725144"/>
            <a:ext cx="1314095" cy="1152128"/>
          </a:xfrm>
          <a:prstGeom prst="round2SameRec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Иак</a:t>
            </a:r>
            <a:r>
              <a:rPr lang="ru-RU" sz="2000" b="1" dirty="0" smtClean="0">
                <a:solidFill>
                  <a:schemeClr val="tx1"/>
                </a:solidFill>
              </a:rPr>
              <a:t>. , Иуд., 2 и 3 Ин., 2 Пет.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4150145" y="4725144"/>
            <a:ext cx="3167844" cy="1872208"/>
          </a:xfrm>
          <a:prstGeom prst="round2Same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«</a:t>
            </a:r>
            <a:r>
              <a:rPr lang="ru-RU" sz="2000" b="1" dirty="0" smtClean="0">
                <a:solidFill>
                  <a:schemeClr val="tx1"/>
                </a:solidFill>
              </a:rPr>
              <a:t>Пастырь» </a:t>
            </a:r>
            <a:r>
              <a:rPr lang="ru-RU" sz="2000" b="1" dirty="0" err="1" smtClean="0">
                <a:solidFill>
                  <a:schemeClr val="tx1"/>
                </a:solidFill>
              </a:rPr>
              <a:t>Ерма</a:t>
            </a:r>
            <a:r>
              <a:rPr lang="ru-RU" sz="2000" b="1" dirty="0" smtClean="0">
                <a:solidFill>
                  <a:schemeClr val="tx1"/>
                </a:solidFill>
              </a:rPr>
              <a:t>, </a:t>
            </a:r>
            <a:r>
              <a:rPr lang="ru-RU" sz="2000" b="1" dirty="0">
                <a:solidFill>
                  <a:schemeClr val="tx1"/>
                </a:solidFill>
              </a:rPr>
              <a:t>«Послание </a:t>
            </a:r>
            <a:r>
              <a:rPr lang="ru-RU" sz="2000" b="1" dirty="0" err="1">
                <a:solidFill>
                  <a:schemeClr val="tx1"/>
                </a:solidFill>
              </a:rPr>
              <a:t>Псевдоварнавы</a:t>
            </a:r>
            <a:r>
              <a:rPr lang="ru-RU" sz="2000" b="1" dirty="0">
                <a:solidFill>
                  <a:schemeClr val="tx1"/>
                </a:solidFill>
              </a:rPr>
              <a:t>», «</a:t>
            </a:r>
            <a:r>
              <a:rPr lang="ru-RU" sz="2000" b="1" dirty="0" err="1">
                <a:solidFill>
                  <a:schemeClr val="tx1"/>
                </a:solidFill>
              </a:rPr>
              <a:t>Дидахе</a:t>
            </a:r>
            <a:r>
              <a:rPr lang="ru-RU" sz="2000" b="1" dirty="0">
                <a:solidFill>
                  <a:schemeClr val="tx1"/>
                </a:solidFill>
              </a:rPr>
              <a:t>», «</a:t>
            </a:r>
            <a:r>
              <a:rPr lang="ru-RU" sz="2000" b="1" dirty="0" smtClean="0">
                <a:solidFill>
                  <a:schemeClr val="tx1"/>
                </a:solidFill>
              </a:rPr>
              <a:t>Ев. евреев</a:t>
            </a:r>
            <a:r>
              <a:rPr lang="ru-RU" sz="2000" b="1" dirty="0">
                <a:solidFill>
                  <a:schemeClr val="tx1"/>
                </a:solidFill>
              </a:rPr>
              <a:t>» и «</a:t>
            </a:r>
            <a:r>
              <a:rPr lang="ru-RU" sz="2000" b="1" i="1" dirty="0">
                <a:solidFill>
                  <a:schemeClr val="tx1"/>
                </a:solidFill>
              </a:rPr>
              <a:t>если угодно, Апокалипсис</a:t>
            </a:r>
            <a:r>
              <a:rPr lang="ru-RU" sz="2000" b="1" dirty="0">
                <a:solidFill>
                  <a:schemeClr val="tx1"/>
                </a:solidFill>
              </a:rPr>
              <a:t>».</a:t>
            </a:r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7524074" y="4725144"/>
            <a:ext cx="1619926" cy="1296144"/>
          </a:xfrm>
          <a:prstGeom prst="round2SameRect">
            <a:avLst/>
          </a:prstGeom>
          <a:solidFill>
            <a:schemeClr val="accent2">
              <a:alpha val="6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Ев. Петра., Ев. Фомы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Деян</a:t>
            </a:r>
            <a:r>
              <a:rPr lang="ru-RU" sz="2000" b="1" dirty="0" smtClean="0">
                <a:solidFill>
                  <a:schemeClr val="tx1"/>
                </a:solidFill>
              </a:rPr>
              <a:t>. Андрея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-1" y="4725144"/>
            <a:ext cx="2483769" cy="1152128"/>
          </a:xfrm>
          <a:prstGeom prst="round2SameRect">
            <a:avLst/>
          </a:prstGeom>
          <a:solidFill>
            <a:srgbClr val="FFFF00">
              <a:alpha val="49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4 </a:t>
            </a:r>
            <a:r>
              <a:rPr lang="ru-RU" sz="2000" b="1" dirty="0" smtClean="0">
                <a:solidFill>
                  <a:schemeClr val="tx1"/>
                </a:solidFill>
              </a:rPr>
              <a:t>Ев., </a:t>
            </a:r>
            <a:r>
              <a:rPr lang="ru-RU" sz="2000" b="1" dirty="0" err="1" smtClean="0">
                <a:solidFill>
                  <a:schemeClr val="tx1"/>
                </a:solidFill>
              </a:rPr>
              <a:t>Деян</a:t>
            </a:r>
            <a:r>
              <a:rPr lang="ru-RU" sz="2000" b="1" dirty="0" smtClean="0">
                <a:solidFill>
                  <a:schemeClr val="tx1"/>
                </a:solidFill>
              </a:rPr>
              <a:t>., Посл. </a:t>
            </a:r>
            <a:r>
              <a:rPr lang="ru-RU" sz="2000" b="1" dirty="0">
                <a:solidFill>
                  <a:schemeClr val="tx1"/>
                </a:solidFill>
              </a:rPr>
              <a:t>а</a:t>
            </a:r>
            <a:r>
              <a:rPr lang="ru-RU" sz="2000" b="1" dirty="0" smtClean="0">
                <a:solidFill>
                  <a:schemeClr val="tx1"/>
                </a:solidFill>
              </a:rPr>
              <a:t>п. Павла, 1</a:t>
            </a:r>
            <a:r>
              <a:rPr lang="ru-RU" sz="2000" b="1" baseline="30000" dirty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Пет., 1 Ин. </a:t>
            </a:r>
            <a:r>
              <a:rPr lang="ru-RU" sz="2000" b="1" dirty="0">
                <a:solidFill>
                  <a:schemeClr val="tx1"/>
                </a:solidFill>
              </a:rPr>
              <a:t>«</a:t>
            </a:r>
            <a:r>
              <a:rPr lang="ru-RU" sz="2000" b="1" i="1" dirty="0">
                <a:solidFill>
                  <a:schemeClr val="tx1"/>
                </a:solidFill>
              </a:rPr>
              <a:t>И, если угодно, Апокалипсис</a:t>
            </a:r>
            <a:r>
              <a:rPr lang="ru-RU" sz="2000" b="1" dirty="0" smtClean="0">
                <a:solidFill>
                  <a:schemeClr val="tx1"/>
                </a:solidFill>
              </a:rPr>
              <a:t>»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3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/>
              <a:t>О</a:t>
            </a:r>
            <a:r>
              <a:rPr lang="ru-RU" b="1" i="1" dirty="0" smtClean="0"/>
              <a:t>кончательное формирование канона (2 пол. </a:t>
            </a:r>
            <a:r>
              <a:rPr lang="fr-FR" b="1" i="1" dirty="0"/>
              <a:t>IV</a:t>
            </a:r>
            <a:r>
              <a:rPr lang="ru-RU" b="1" i="1" dirty="0"/>
              <a:t> </a:t>
            </a:r>
            <a:r>
              <a:rPr lang="ru-RU" b="1" i="1" dirty="0" smtClean="0"/>
              <a:t>в.)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0000" tIns="180000" rIns="360000" bIns="180000">
            <a:normAutofit fontScale="92500" lnSpcReduction="10000"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Все 27 Книг Нового Завета признаются подлинными и </a:t>
            </a:r>
            <a:r>
              <a:rPr lang="ru-RU" b="1" dirty="0" err="1" smtClean="0"/>
              <a:t>богодухновенными</a:t>
            </a:r>
            <a:r>
              <a:rPr lang="ru-RU" b="1" dirty="0" smtClean="0"/>
              <a:t>:</a:t>
            </a:r>
          </a:p>
          <a:p>
            <a:r>
              <a:rPr lang="ru-RU" b="1" dirty="0" err="1" smtClean="0"/>
              <a:t>Блж</a:t>
            </a:r>
            <a:r>
              <a:rPr lang="ru-RU" b="1" dirty="0" smtClean="0"/>
              <a:t>. Августином, </a:t>
            </a:r>
            <a:r>
              <a:rPr lang="ru-RU" b="1" dirty="0" err="1" smtClean="0"/>
              <a:t>блж</a:t>
            </a:r>
            <a:r>
              <a:rPr lang="ru-RU" b="1" dirty="0" smtClean="0"/>
              <a:t>. Иеронимом </a:t>
            </a:r>
            <a:r>
              <a:rPr lang="ru-RU" b="1" dirty="0" err="1" smtClean="0"/>
              <a:t>Стридонским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dirty="0" smtClean="0"/>
              <a:t>пресвитером </a:t>
            </a:r>
            <a:r>
              <a:rPr lang="ru-RU" b="1" dirty="0" err="1" smtClean="0"/>
              <a:t>Руфином</a:t>
            </a:r>
            <a:endParaRPr lang="ru-RU" b="1" dirty="0" smtClean="0"/>
          </a:p>
          <a:p>
            <a:r>
              <a:rPr lang="ru-RU" b="1" dirty="0" smtClean="0"/>
              <a:t>Пасхальным посланием </a:t>
            </a:r>
            <a:r>
              <a:rPr lang="ru-RU" b="1" dirty="0"/>
              <a:t>367 г. </a:t>
            </a:r>
            <a:r>
              <a:rPr lang="ru-RU" b="1" dirty="0" err="1" smtClean="0"/>
              <a:t>Свт</a:t>
            </a:r>
            <a:r>
              <a:rPr lang="ru-RU" b="1" dirty="0" smtClean="0"/>
              <a:t>. Афанасия </a:t>
            </a:r>
            <a:r>
              <a:rPr lang="ru-RU" b="1" dirty="0"/>
              <a:t>Великого (№39</a:t>
            </a:r>
            <a:r>
              <a:rPr lang="ru-RU" b="1" dirty="0" smtClean="0"/>
              <a:t>);</a:t>
            </a:r>
          </a:p>
          <a:p>
            <a:r>
              <a:rPr lang="ru-RU" b="1" dirty="0"/>
              <a:t>60-м </a:t>
            </a:r>
            <a:r>
              <a:rPr lang="ru-RU" b="1" dirty="0" smtClean="0"/>
              <a:t>правилом Лаодикийского Собора </a:t>
            </a:r>
            <a:r>
              <a:rPr lang="ru-RU" b="1" dirty="0"/>
              <a:t>363 </a:t>
            </a:r>
            <a:r>
              <a:rPr lang="ru-RU" b="1" dirty="0" smtClean="0"/>
              <a:t>г.;</a:t>
            </a:r>
          </a:p>
          <a:p>
            <a:r>
              <a:rPr lang="ru-RU" b="1" dirty="0" smtClean="0"/>
              <a:t>Отцами </a:t>
            </a:r>
            <a:r>
              <a:rPr lang="ru-RU" b="1" dirty="0" err="1" smtClean="0"/>
              <a:t>каппадокийцами</a:t>
            </a:r>
            <a:r>
              <a:rPr lang="ru-RU" b="1" dirty="0" smtClean="0"/>
              <a:t>: </a:t>
            </a:r>
            <a:r>
              <a:rPr lang="ru-RU" b="1" dirty="0" err="1" smtClean="0"/>
              <a:t>свв</a:t>
            </a:r>
            <a:r>
              <a:rPr lang="ru-RU" b="1" dirty="0" smtClean="0"/>
              <a:t>. Василием Великим, Григорием Богословом и Иоанн Златоуст.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475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119675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«Новый Завет»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324528" cy="5661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tIns="180000" rIns="360000" bIns="180000"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«</a:t>
            </a:r>
            <a:r>
              <a:rPr lang="ru-RU" b="1" i="1" dirty="0" smtClean="0"/>
              <a:t>Завет</a:t>
            </a:r>
            <a:r>
              <a:rPr lang="ru-RU" b="1" dirty="0" smtClean="0"/>
              <a:t>» </a:t>
            </a:r>
            <a:r>
              <a:rPr lang="ru-RU" dirty="0"/>
              <a:t>(евр. </a:t>
            </a:r>
            <a:r>
              <a:rPr lang="ru-RU" dirty="0" smtClean="0"/>
              <a:t>«</a:t>
            </a:r>
            <a:r>
              <a:rPr lang="ru-RU" dirty="0" err="1" smtClean="0"/>
              <a:t>берит</a:t>
            </a:r>
            <a:r>
              <a:rPr lang="ru-RU" dirty="0" smtClean="0"/>
              <a:t>» </a:t>
            </a:r>
            <a:r>
              <a:rPr lang="ru-RU" dirty="0"/>
              <a:t>- </a:t>
            </a:r>
            <a:r>
              <a:rPr lang="ru-RU" dirty="0" smtClean="0"/>
              <a:t>«союз</a:t>
            </a:r>
            <a:r>
              <a:rPr lang="ru-RU" dirty="0"/>
              <a:t>, договор, </a:t>
            </a:r>
            <a:r>
              <a:rPr lang="ru-RU" dirty="0" smtClean="0"/>
              <a:t>условие, контракт»; греч. «</a:t>
            </a:r>
            <a:r>
              <a:rPr lang="ru-RU" dirty="0" err="1" smtClean="0"/>
              <a:t>диафики</a:t>
            </a:r>
            <a:r>
              <a:rPr lang="ru-RU" dirty="0" smtClean="0"/>
              <a:t>» - «завет», «завещание») - </a:t>
            </a:r>
            <a:r>
              <a:rPr lang="ru-RU" dirty="0"/>
              <a:t>это союз между Богом и человеком</a:t>
            </a:r>
            <a:r>
              <a:rPr lang="ru-RU" dirty="0" smtClean="0"/>
              <a:t>.</a:t>
            </a:r>
          </a:p>
          <a:p>
            <a:r>
              <a:rPr lang="ru-RU" sz="2600" dirty="0"/>
              <a:t>«</a:t>
            </a:r>
            <a:r>
              <a:rPr lang="ru-RU" sz="2600" i="1" dirty="0"/>
              <a:t>Вот наступают дни, говорит Господь, когда Я заключу с домом Израиля и с домом Иуды </a:t>
            </a:r>
            <a:r>
              <a:rPr lang="ru-RU" sz="2600" b="1" i="1" dirty="0"/>
              <a:t>новый завет </a:t>
            </a:r>
            <a:r>
              <a:rPr lang="ru-RU" sz="2600" dirty="0"/>
              <a:t>…» (</a:t>
            </a:r>
            <a:r>
              <a:rPr lang="ru-RU" sz="2600" dirty="0" err="1" smtClean="0"/>
              <a:t>Иер</a:t>
            </a:r>
            <a:r>
              <a:rPr lang="ru-RU" sz="2600" dirty="0" smtClean="0"/>
              <a:t>. 31, 31</a:t>
            </a:r>
            <a:r>
              <a:rPr lang="ru-RU" sz="2600" dirty="0"/>
              <a:t>).</a:t>
            </a:r>
          </a:p>
          <a:p>
            <a:r>
              <a:rPr lang="ru-RU" sz="2600" i="1" dirty="0"/>
              <a:t>Он дал нам способность быть служителями </a:t>
            </a:r>
            <a:r>
              <a:rPr lang="ru-RU" sz="2600" b="1" i="1" dirty="0"/>
              <a:t>Нового Завета</a:t>
            </a:r>
            <a:r>
              <a:rPr lang="ru-RU" sz="2600" i="1" dirty="0"/>
              <a:t>, не буквы, но духа, потому что буква убивает, а дух </a:t>
            </a:r>
            <a:r>
              <a:rPr lang="ru-RU" sz="2600" i="1" dirty="0" smtClean="0"/>
              <a:t>животворит</a:t>
            </a:r>
            <a:r>
              <a:rPr lang="ru-RU" sz="2600" dirty="0" smtClean="0"/>
              <a:t>» </a:t>
            </a:r>
            <a:r>
              <a:rPr lang="ru-RU" sz="2600" dirty="0"/>
              <a:t>(</a:t>
            </a:r>
            <a:r>
              <a:rPr lang="ru-RU" sz="2600" dirty="0" smtClean="0"/>
              <a:t>2 Кор. 3,6).</a:t>
            </a:r>
          </a:p>
          <a:p>
            <a:r>
              <a:rPr lang="ru-RU" sz="2800" i="1" dirty="0" smtClean="0"/>
              <a:t>«И</a:t>
            </a:r>
            <a:r>
              <a:rPr lang="ru-RU" sz="2800" i="1" dirty="0"/>
              <a:t>, взяв чашу, благодарив, подал им: и пили из нее все. И сказал им: сие есть Кровь Моя </a:t>
            </a:r>
            <a:r>
              <a:rPr lang="ru-RU" sz="2800" b="1" i="1" dirty="0"/>
              <a:t>Нового Завета</a:t>
            </a:r>
            <a:r>
              <a:rPr lang="ru-RU" sz="2800" i="1" dirty="0"/>
              <a:t>, за многих </a:t>
            </a:r>
            <a:r>
              <a:rPr lang="ru-RU" sz="2800" i="1" dirty="0" smtClean="0"/>
              <a:t>изливаемая» (</a:t>
            </a:r>
            <a:r>
              <a:rPr lang="ru-RU" sz="2800" i="1" dirty="0" err="1" smtClean="0"/>
              <a:t>Мк</a:t>
            </a:r>
            <a:r>
              <a:rPr lang="ru-RU" sz="2800" i="1" dirty="0" smtClean="0"/>
              <a:t>. 14, 24).</a:t>
            </a:r>
            <a:endParaRPr lang="ru-RU" sz="2600" dirty="0" smtClean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08755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История установления Завета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0" tIns="180000" rIns="360000" bIns="180000">
            <a:normAutofit fontScale="92500" lnSpcReduction="10000"/>
          </a:bodyPr>
          <a:lstStyle/>
          <a:p>
            <a:r>
              <a:rPr lang="ru-RU" dirty="0" smtClean="0"/>
              <a:t>еще в раю с Адамом и Евой (Быт. 1 гл.);</a:t>
            </a:r>
          </a:p>
          <a:p>
            <a:r>
              <a:rPr lang="ru-RU" dirty="0"/>
              <a:t>с избранным племенем </a:t>
            </a:r>
            <a:r>
              <a:rPr lang="ru-RU" dirty="0" smtClean="0"/>
              <a:t>Сима после потопа (Быт. 9 гл.);</a:t>
            </a:r>
          </a:p>
          <a:p>
            <a:r>
              <a:rPr lang="ru-RU" dirty="0"/>
              <a:t>с отдельным родом, происходящим от Авраама (Быт. </a:t>
            </a:r>
            <a:r>
              <a:rPr lang="ru-RU" dirty="0" smtClean="0"/>
              <a:t>15 гл.);</a:t>
            </a:r>
          </a:p>
          <a:p>
            <a:r>
              <a:rPr lang="ru-RU" dirty="0"/>
              <a:t>п</a:t>
            </a:r>
            <a:r>
              <a:rPr lang="ru-RU" dirty="0" smtClean="0"/>
              <a:t>одтверждение завета с Исааком </a:t>
            </a:r>
            <a:r>
              <a:rPr lang="ru-RU" dirty="0"/>
              <a:t>(Быт. 17, 19) и </a:t>
            </a:r>
            <a:r>
              <a:rPr lang="ru-RU" dirty="0" smtClean="0"/>
              <a:t>Иаковом </a:t>
            </a:r>
            <a:r>
              <a:rPr lang="ru-RU" dirty="0"/>
              <a:t>(Быт. 28, 4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Завет с </a:t>
            </a:r>
            <a:r>
              <a:rPr lang="ru-RU" dirty="0"/>
              <a:t>потомками </a:t>
            </a:r>
            <a:r>
              <a:rPr lang="ru-RU" dirty="0" smtClean="0"/>
              <a:t>Авраама на горе Синайской через Моисея (Исх. 24 гл.);</a:t>
            </a:r>
          </a:p>
          <a:p>
            <a:r>
              <a:rPr lang="ru-RU" dirty="0" smtClean="0"/>
              <a:t>Новый Завет Христа Спасителя на Тайной Вечери с учениками (</a:t>
            </a:r>
            <a:r>
              <a:rPr lang="ru-RU" dirty="0" err="1"/>
              <a:t>Мк</a:t>
            </a:r>
            <a:r>
              <a:rPr lang="ru-RU" dirty="0"/>
              <a:t>. 14, 24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1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«Евангелие»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64893" cy="6048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0" tIns="180000" rIns="360000" bIns="180000"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600" dirty="0" smtClean="0"/>
              <a:t>«</a:t>
            </a:r>
            <a:r>
              <a:rPr lang="ru-RU" sz="3600" b="1" i="1" dirty="0"/>
              <a:t>Евангелие</a:t>
            </a:r>
            <a:r>
              <a:rPr lang="ru-RU" sz="3600" dirty="0"/>
              <a:t>» (греч. </a:t>
            </a:r>
            <a:r>
              <a:rPr lang="en-US" sz="3600" dirty="0" err="1"/>
              <a:t>ευ</a:t>
            </a:r>
            <a:r>
              <a:rPr lang="ru-RU" sz="3600" dirty="0"/>
              <a:t>̉α</a:t>
            </a:r>
            <a:r>
              <a:rPr lang="ru-RU" sz="3600" dirty="0" err="1"/>
              <a:t>γγηλιον</a:t>
            </a:r>
            <a:r>
              <a:rPr lang="ru-RU" sz="3600" dirty="0"/>
              <a:t>) </a:t>
            </a:r>
            <a:r>
              <a:rPr lang="ru-RU" sz="3600" dirty="0" smtClean="0"/>
              <a:t>переводится </a:t>
            </a:r>
            <a:r>
              <a:rPr lang="ru-RU" sz="3600" dirty="0"/>
              <a:t>как «доброе известие», «благая весть» (</a:t>
            </a:r>
            <a:r>
              <a:rPr lang="ru-RU" sz="3600" dirty="0" err="1"/>
              <a:t>благовестие</a:t>
            </a:r>
            <a:r>
              <a:rPr lang="ru-RU" sz="3600" dirty="0" smtClean="0"/>
              <a:t>).</a:t>
            </a:r>
          </a:p>
          <a:p>
            <a:pPr marL="0" indent="0" algn="just">
              <a:buNone/>
            </a:pPr>
            <a:r>
              <a:rPr lang="ru-RU" sz="3600" dirty="0" smtClean="0"/>
              <a:t>	</a:t>
            </a:r>
            <a:r>
              <a:rPr lang="ru-RU" sz="3600" i="1" dirty="0" smtClean="0"/>
              <a:t>Евангелием</a:t>
            </a:r>
            <a:r>
              <a:rPr lang="ru-RU" sz="3600" dirty="0" smtClean="0"/>
              <a:t> </a:t>
            </a:r>
            <a:r>
              <a:rPr lang="ru-RU" sz="3600" dirty="0"/>
              <a:t>мы называем благую и радостную весть о спасе­нии человеческого рода от греха, проклятия и смерти, преподан­ную людям Господом нашим Иисусом Христом, воплотившимся Сыном Божиим, и проповеданную апостолами</a:t>
            </a:r>
            <a:r>
              <a:rPr lang="ru-RU" sz="3600" dirty="0" smtClean="0"/>
              <a:t>.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</a:rPr>
              <a:t>«Напоминаю </a:t>
            </a:r>
            <a:r>
              <a:rPr lang="ru-RU" sz="2800" i="1" dirty="0">
                <a:solidFill>
                  <a:schemeClr val="tx1"/>
                </a:solidFill>
              </a:rPr>
              <a:t>вам, братия, </a:t>
            </a:r>
            <a:r>
              <a:rPr lang="ru-RU" sz="2800" b="1" i="1" dirty="0">
                <a:solidFill>
                  <a:schemeClr val="tx1"/>
                </a:solidFill>
              </a:rPr>
              <a:t>Евангелие</a:t>
            </a:r>
            <a:r>
              <a:rPr lang="ru-RU" sz="2800" i="1" dirty="0">
                <a:solidFill>
                  <a:schemeClr val="tx1"/>
                </a:solidFill>
              </a:rPr>
              <a:t>, которое я благовествовал вам</a:t>
            </a:r>
            <a:r>
              <a:rPr lang="ru-RU" sz="2800" i="1" dirty="0" smtClean="0">
                <a:solidFill>
                  <a:schemeClr val="tx1"/>
                </a:solidFill>
              </a:rPr>
              <a:t>...»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(1 Кор. 15,1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</a:rPr>
              <a:t>«</a:t>
            </a:r>
            <a:r>
              <a:rPr lang="ru-RU" sz="2800" i="1" dirty="0">
                <a:solidFill>
                  <a:schemeClr val="tx1"/>
                </a:solidFill>
              </a:rPr>
              <a:t>Начало </a:t>
            </a:r>
            <a:r>
              <a:rPr lang="ru-RU" sz="2800" b="1" i="1" dirty="0">
                <a:solidFill>
                  <a:schemeClr val="tx1"/>
                </a:solidFill>
              </a:rPr>
              <a:t>Евангелия</a:t>
            </a:r>
            <a:r>
              <a:rPr lang="ru-RU" sz="2800" i="1" dirty="0">
                <a:solidFill>
                  <a:schemeClr val="tx1"/>
                </a:solidFill>
              </a:rPr>
              <a:t> Иисуса Христа»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Мк</a:t>
            </a:r>
            <a:r>
              <a:rPr lang="ru-RU" sz="2800" dirty="0" smtClean="0">
                <a:solidFill>
                  <a:schemeClr val="tx1"/>
                </a:solidFill>
              </a:rPr>
              <a:t>. 1,1).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i="1" dirty="0">
                <a:solidFill>
                  <a:schemeClr val="tx1"/>
                </a:solidFill>
              </a:rPr>
              <a:t>Пришел Иисус в Галилею, проповедуя </a:t>
            </a:r>
            <a:r>
              <a:rPr lang="ru-RU" sz="2800" b="1" i="1" dirty="0">
                <a:solidFill>
                  <a:schemeClr val="tx1"/>
                </a:solidFill>
              </a:rPr>
              <a:t>Евангелие</a:t>
            </a:r>
            <a:r>
              <a:rPr lang="ru-RU" sz="2800" i="1" dirty="0">
                <a:solidFill>
                  <a:schemeClr val="tx1"/>
                </a:solidFill>
              </a:rPr>
              <a:t> Царствия </a:t>
            </a:r>
            <a:r>
              <a:rPr lang="ru-RU" sz="2800" i="1" dirty="0" smtClean="0">
                <a:solidFill>
                  <a:schemeClr val="tx1"/>
                </a:solidFill>
              </a:rPr>
              <a:t>Божия»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</a:rPr>
              <a:t>Мк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>
                <a:solidFill>
                  <a:schemeClr val="tx1"/>
                </a:solidFill>
              </a:rPr>
              <a:t>1,14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ru-RU" sz="2800" i="1" dirty="0" smtClean="0"/>
              <a:t>«Ибо </a:t>
            </a:r>
            <a:r>
              <a:rPr lang="ru-RU" sz="2800" i="1" dirty="0"/>
              <a:t>Господь говорит в </a:t>
            </a:r>
            <a:r>
              <a:rPr lang="ru-RU" sz="2800" b="1" i="1" dirty="0" smtClean="0"/>
              <a:t>Евангелии</a:t>
            </a:r>
            <a:r>
              <a:rPr lang="ru-RU" sz="2800" i="1" dirty="0" smtClean="0"/>
              <a:t>» (</a:t>
            </a:r>
            <a:r>
              <a:rPr lang="ru-RU" sz="2800" i="1" dirty="0" err="1" smtClean="0"/>
              <a:t>Дидахе</a:t>
            </a:r>
            <a:r>
              <a:rPr lang="ru-RU" sz="2800" i="1" dirty="0" smtClean="0"/>
              <a:t>).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2600" dirty="0"/>
          </a:p>
          <a:p>
            <a:pPr marL="0" indent="0" algn="ctr">
              <a:buNone/>
            </a:pPr>
            <a:endParaRPr lang="ru-RU" sz="2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7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Значение слова «Евангелие»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75238" y="3117134"/>
            <a:ext cx="3024336" cy="1080120"/>
          </a:xfrm>
          <a:prstGeom prst="roundRect">
            <a:avLst/>
          </a:prstGeom>
          <a:gradFill>
            <a:gsLst>
              <a:gs pos="2000">
                <a:srgbClr val="FFFFFF"/>
              </a:gs>
              <a:gs pos="83000">
                <a:srgbClr val="E6E6E6"/>
              </a:gs>
              <a:gs pos="49000">
                <a:srgbClr val="7D8496"/>
              </a:gs>
              <a:gs pos="81000">
                <a:srgbClr val="E6E6E6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1. Богословское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(как </a:t>
            </a:r>
            <a:r>
              <a:rPr lang="ru-RU" dirty="0">
                <a:solidFill>
                  <a:schemeClr val="tx1"/>
                </a:solidFill>
              </a:rPr>
              <a:t>радостная весть о спасении во Христе </a:t>
            </a:r>
            <a:r>
              <a:rPr lang="ru-RU" dirty="0" smtClean="0">
                <a:solidFill>
                  <a:schemeClr val="tx1"/>
                </a:solidFill>
              </a:rPr>
              <a:t>Иисусе)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685594" y="1556792"/>
            <a:ext cx="3600400" cy="1296144"/>
          </a:xfrm>
          <a:prstGeom prst="ellipse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«Евангелие»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6056" y="3068960"/>
            <a:ext cx="3122409" cy="1080120"/>
          </a:xfrm>
          <a:prstGeom prst="roundRect">
            <a:avLst/>
          </a:prstGeom>
          <a:gradFill>
            <a:gsLst>
              <a:gs pos="28000">
                <a:srgbClr val="8488C4"/>
              </a:gs>
              <a:gs pos="97000">
                <a:srgbClr val="D4DEFF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2. Литературное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(как </a:t>
            </a:r>
            <a:r>
              <a:rPr lang="ru-RU" dirty="0">
                <a:solidFill>
                  <a:schemeClr val="tx1"/>
                </a:solidFill>
              </a:rPr>
              <a:t>особый жанр христианской </a:t>
            </a:r>
            <a:r>
              <a:rPr lang="ru-RU" dirty="0" smtClean="0">
                <a:solidFill>
                  <a:schemeClr val="tx1"/>
                </a:solidFill>
              </a:rPr>
              <a:t>литературы)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638738"/>
            <a:ext cx="1963878" cy="12208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сама благая </a:t>
            </a:r>
            <a:r>
              <a:rPr lang="ru-RU" sz="2400" b="1" dirty="0" smtClean="0">
                <a:solidFill>
                  <a:schemeClr val="tx1"/>
                </a:solidFill>
              </a:rPr>
              <a:t>весть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6371" y="4653137"/>
            <a:ext cx="1886406" cy="12241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проповедь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о </a:t>
            </a:r>
            <a:r>
              <a:rPr lang="ru-RU" sz="2400" b="1" dirty="0" smtClean="0">
                <a:solidFill>
                  <a:schemeClr val="tx1"/>
                </a:solidFill>
              </a:rPr>
              <a:t>ней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>
            <a:stCxn id="4" idx="2"/>
          </p:cNvCxnSpPr>
          <p:nvPr/>
        </p:nvCxnSpPr>
        <p:spPr>
          <a:xfrm flipH="1">
            <a:off x="1691680" y="4197254"/>
            <a:ext cx="595726" cy="441484"/>
          </a:xfrm>
          <a:prstGeom prst="straightConnector1">
            <a:avLst/>
          </a:prstGeom>
          <a:ln>
            <a:noFill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47864" y="4197254"/>
            <a:ext cx="451710" cy="441484"/>
          </a:xfrm>
          <a:prstGeom prst="straightConnector1">
            <a:avLst/>
          </a:prstGeom>
          <a:ln>
            <a:noFill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347864" y="2852936"/>
            <a:ext cx="225855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652120" y="2708920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47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Композиция Евангелия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540000" tIns="180000" rIns="360000" bIns="180000"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smtClean="0"/>
              <a:t>Вся </a:t>
            </a:r>
            <a:r>
              <a:rPr lang="ru-RU" b="1" dirty="0"/>
              <a:t>Евангельская история естественно распадается на четыре главных отдела:</a:t>
            </a:r>
          </a:p>
          <a:p>
            <a:r>
              <a:rPr lang="ru-RU" b="1" dirty="0"/>
              <a:t>1. Пришествие в мир Господа Иисуса Христа.</a:t>
            </a:r>
          </a:p>
          <a:p>
            <a:r>
              <a:rPr lang="ru-RU" b="1" dirty="0"/>
              <a:t>2. Общественное служение Господа Иисуса Христа.</a:t>
            </a:r>
          </a:p>
          <a:p>
            <a:r>
              <a:rPr lang="ru-RU" b="1" dirty="0"/>
              <a:t>3. Последние дни земной жизни Господа Иисуса Христа.</a:t>
            </a:r>
          </a:p>
          <a:p>
            <a:r>
              <a:rPr lang="ru-RU" b="1" dirty="0"/>
              <a:t>4. Воскресение Господа нашего Иисуса Христа.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23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accent6">
              <a:lumMod val="75000"/>
              <a:alpha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err="1" smtClean="0"/>
              <a:t>Богодухновенность</a:t>
            </a:r>
            <a:r>
              <a:rPr lang="ru-RU" sz="4000" b="1" dirty="0" smtClean="0"/>
              <a:t> Священного Писания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6">
              <a:lumMod val="40000"/>
              <a:lumOff val="60000"/>
              <a:alpha val="91000"/>
            </a:schemeClr>
          </a:solidFill>
        </p:spPr>
        <p:txBody>
          <a:bodyPr lIns="540000" tIns="360000" rIns="360000" bIns="360000">
            <a:normAutofit/>
          </a:bodyPr>
          <a:lstStyle/>
          <a:p>
            <a:pPr>
              <a:buNone/>
            </a:pPr>
            <a:r>
              <a:rPr lang="ru-RU" b="1" dirty="0" err="1" smtClean="0"/>
              <a:t>Богодухновенность</a:t>
            </a:r>
            <a:r>
              <a:rPr lang="ru-RU" dirty="0" smtClean="0"/>
              <a:t> (от греч. </a:t>
            </a:r>
            <a:r>
              <a:rPr lang="ru-RU" dirty="0" err="1" smtClean="0"/>
              <a:t>θεόπνευστος </a:t>
            </a:r>
            <a:r>
              <a:rPr lang="ru-RU" dirty="0" smtClean="0"/>
              <a:t>- боговдохновенный; лат. </a:t>
            </a:r>
            <a:r>
              <a:rPr lang="ru-RU" dirty="0" err="1" smtClean="0"/>
              <a:t>inspiratio</a:t>
            </a:r>
            <a:r>
              <a:rPr lang="ru-RU" dirty="0" smtClean="0"/>
              <a:t> – вдохновение) </a:t>
            </a: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особое воздействие Святого Духа на провозвестников божественного откровения, а также свойство самих Писаний, в силу которого они являются словом Самого </a:t>
            </a:r>
            <a:r>
              <a:rPr lang="ru-RU" dirty="0" smtClean="0"/>
              <a:t>Бога.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537321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360000" rIns="360000" bIns="360000">
            <a:normAutofit/>
          </a:bodyPr>
          <a:lstStyle/>
          <a:p>
            <a:r>
              <a:rPr lang="ru-RU" b="1" dirty="0" smtClean="0"/>
              <a:t>Священным Писанием </a:t>
            </a:r>
            <a:r>
              <a:rPr lang="ru-RU" dirty="0" smtClean="0"/>
              <a:t>называются книги, написанные Святым Духом через освящённых от Бога людей, называемых пророками и апостолами.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484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Общее понятие о Священном </a:t>
            </a:r>
          </a:p>
          <a:p>
            <a:r>
              <a:rPr lang="ru-RU" sz="4400" b="1" dirty="0" smtClean="0">
                <a:solidFill>
                  <a:schemeClr val="tx1"/>
                </a:solidFill>
              </a:rPr>
              <a:t>Писании</a:t>
            </a:r>
            <a:endParaRPr lang="ru-RU" sz="4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7000">
              <a:schemeClr val="accent4">
                <a:tint val="50000"/>
                <a:satMod val="300000"/>
              </a:schemeClr>
            </a:gs>
            <a:gs pos="4000">
              <a:schemeClr val="accent4">
                <a:tint val="37000"/>
                <a:satMod val="300000"/>
              </a:schemeClr>
            </a:gs>
            <a:gs pos="27000">
              <a:schemeClr val="accent4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7158" y="1456387"/>
            <a:ext cx="2571736" cy="553998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indent="-514350" algn="ctr"/>
            <a:r>
              <a:rPr lang="ru-RU" dirty="0" smtClean="0">
                <a:solidFill>
                  <a:schemeClr val="tx1"/>
                </a:solidFill>
              </a:rPr>
              <a:t>Свойство самого </a:t>
            </a:r>
            <a:r>
              <a:rPr lang="ru-RU" b="1" dirty="0" smtClean="0">
                <a:solidFill>
                  <a:schemeClr val="tx1"/>
                </a:solidFill>
              </a:rPr>
              <a:t>Священного Писания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214678" y="1456387"/>
            <a:ext cx="2736304" cy="553998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indent="-514350" algn="ctr"/>
            <a:r>
              <a:rPr lang="ru-RU" dirty="0" smtClean="0">
                <a:solidFill>
                  <a:schemeClr val="tx1"/>
                </a:solidFill>
              </a:rPr>
              <a:t>Характер  </a:t>
            </a:r>
            <a:r>
              <a:rPr lang="ru-RU" b="1" dirty="0" smtClean="0">
                <a:solidFill>
                  <a:schemeClr val="tx1"/>
                </a:solidFill>
              </a:rPr>
              <a:t>воздействия на автора </a:t>
            </a:r>
            <a:r>
              <a:rPr lang="ru-RU" dirty="0" smtClean="0">
                <a:solidFill>
                  <a:schemeClr val="tx1"/>
                </a:solidFill>
              </a:rPr>
              <a:t>книги Святого Духа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228184" y="1365569"/>
            <a:ext cx="2555776" cy="553998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indent="-514350" algn="ctr"/>
            <a:r>
              <a:rPr lang="ru-RU" dirty="0" smtClean="0">
                <a:solidFill>
                  <a:schemeClr val="tx1"/>
                </a:solidFill>
              </a:rPr>
              <a:t>Свойство библейского </a:t>
            </a:r>
            <a:r>
              <a:rPr lang="ru-RU" b="1" dirty="0" smtClean="0">
                <a:solidFill>
                  <a:schemeClr val="tx1"/>
                </a:solidFill>
              </a:rPr>
              <a:t>текста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357422" y="190374"/>
            <a:ext cx="4500594" cy="790354"/>
          </a:xfrm>
          <a:prstGeom prst="roundRect">
            <a:avLst/>
          </a:prstGeom>
          <a:solidFill>
            <a:srgbClr val="00B050">
              <a:alpha val="7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Богодухновенность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28662" y="2313643"/>
            <a:ext cx="553998" cy="2571768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божественный авторитет (святость)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2315923"/>
            <a:ext cx="553998" cy="2571768"/>
          </a:xfrm>
          <a:prstGeom prst="rect">
            <a:avLst/>
          </a:prstGeom>
          <a:solidFill>
            <a:srgbClr val="FFC000">
              <a:alpha val="6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божественное происхождение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71604" y="2313643"/>
            <a:ext cx="276999" cy="2016224"/>
          </a:xfrm>
          <a:prstGeom prst="rect">
            <a:avLst/>
          </a:prstGeom>
          <a:solidFill>
            <a:srgbClr val="FFC000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непогрешимость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2313643"/>
            <a:ext cx="276999" cy="2016224"/>
          </a:xfrm>
          <a:prstGeom prst="rect">
            <a:avLst/>
          </a:prstGeom>
          <a:solidFill>
            <a:srgbClr val="FFC000">
              <a:alpha val="63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достоверность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rot="5400000">
            <a:off x="378628" y="2138265"/>
            <a:ext cx="288031" cy="62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428728" y="2027891"/>
            <a:ext cx="7200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27" idx="0"/>
          </p:cNvCxnSpPr>
          <p:nvPr/>
        </p:nvCxnSpPr>
        <p:spPr>
          <a:xfrm rot="16200000" flipH="1">
            <a:off x="1861577" y="2107926"/>
            <a:ext cx="288032" cy="123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2357422" y="3658119"/>
            <a:ext cx="1473231" cy="110799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1. Внушение божественных идей, мыслей, образов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071934" y="3650071"/>
            <a:ext cx="1428760" cy="166199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2.Побуждение передать полученное откровение всему человечеству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500736" y="5539298"/>
            <a:ext cx="3571900" cy="55399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3.Водительство (помощь) при составлении священной книги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000100" y="2027891"/>
            <a:ext cx="13298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717475" y="3976694"/>
            <a:ext cx="1428760" cy="830997"/>
          </a:xfrm>
          <a:prstGeom prst="rect">
            <a:avLst/>
          </a:prstGeom>
          <a:solidFill>
            <a:schemeClr val="accent1">
              <a:alpha val="52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Сохранение свободной воли автора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368990" y="3895235"/>
            <a:ext cx="1632088" cy="1107996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Синергия человеческой  и божественной воли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680812" y="5168712"/>
            <a:ext cx="3203848" cy="1661993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Просвещение и освящение естественных сил человека Святым Духом для </a:t>
            </a:r>
            <a:r>
              <a:rPr lang="ru-RU" dirty="0" err="1" smtClean="0">
                <a:solidFill>
                  <a:schemeClr val="tx1"/>
                </a:solidFill>
              </a:rPr>
              <a:t>непогрешительной</a:t>
            </a:r>
            <a:r>
              <a:rPr lang="ru-RU" dirty="0" smtClean="0">
                <a:solidFill>
                  <a:schemeClr val="tx1"/>
                </a:solidFill>
              </a:rPr>
              <a:t> передачи божественных истин на человеческий язык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786446" y="2170767"/>
            <a:ext cx="1510458" cy="276999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Каноничность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429520" y="2170767"/>
            <a:ext cx="1511028" cy="553998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Сакральность</a:t>
            </a:r>
            <a:r>
              <a:rPr lang="ru-RU" dirty="0" smtClean="0">
                <a:solidFill>
                  <a:schemeClr val="tx1"/>
                </a:solidFill>
              </a:rPr>
              <a:t> (священность)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285984" y="2599395"/>
            <a:ext cx="2286016" cy="28575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Вдохновение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680867" y="2625653"/>
            <a:ext cx="2068282" cy="830997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Состояние автора </a:t>
            </a:r>
            <a:r>
              <a:rPr lang="ru-RU" dirty="0" smtClean="0">
                <a:solidFill>
                  <a:schemeClr val="tx1"/>
                </a:solidFill>
              </a:rPr>
              <a:t>при Божественном вдохновении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858016" y="2956585"/>
            <a:ext cx="2000264" cy="276999"/>
          </a:xfrm>
          <a:prstGeom prst="rect">
            <a:avLst/>
          </a:prstGeom>
          <a:solidFill>
            <a:srgbClr val="FF0000">
              <a:alpha val="4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 непогрешимость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2" name="Прямая со стрелкой 41"/>
          <p:cNvCxnSpPr>
            <a:stCxn id="23" idx="2"/>
            <a:endCxn id="10" idx="0"/>
          </p:cNvCxnSpPr>
          <p:nvPr/>
        </p:nvCxnSpPr>
        <p:spPr>
          <a:xfrm flipH="1">
            <a:off x="4582830" y="980728"/>
            <a:ext cx="24889" cy="475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54" idx="0"/>
          </p:cNvCxnSpPr>
          <p:nvPr/>
        </p:nvCxnSpPr>
        <p:spPr>
          <a:xfrm rot="5400000">
            <a:off x="3286116" y="2170767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16200000" flipH="1">
            <a:off x="4893471" y="2206486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>
            <a:off x="2571736" y="3170899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H="1">
            <a:off x="3857620" y="3099461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rot="5400000">
            <a:off x="2393141" y="4206750"/>
            <a:ext cx="257176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5400000">
            <a:off x="6643702" y="1956453"/>
            <a:ext cx="14287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rot="16200000" flipH="1">
            <a:off x="7965305" y="1992172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rot="5400000">
            <a:off x="6858016" y="2456519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49" idx="0"/>
          </p:cNvCxnSpPr>
          <p:nvPr/>
        </p:nvCxnSpPr>
        <p:spPr>
          <a:xfrm>
            <a:off x="6217541" y="3451356"/>
            <a:ext cx="214314" cy="525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16200000" flipH="1">
            <a:off x="5929322" y="4028155"/>
            <a:ext cx="171451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6577378" y="3460063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1928794" y="790354"/>
            <a:ext cx="1285884" cy="57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24698" y="790354"/>
            <a:ext cx="821537" cy="57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332656"/>
            <a:ext cx="7632848" cy="10081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Домашнее задание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348880"/>
            <a:ext cx="8388775" cy="37500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Прочитать следующие статьи: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Еп</a:t>
            </a:r>
            <a:r>
              <a:rPr lang="ru-RU" sz="2400" b="1" dirty="0" smtClean="0">
                <a:solidFill>
                  <a:schemeClr val="tx1"/>
                </a:solidFill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</a:rPr>
              <a:t>Каллист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ru-RU" sz="2400" b="1" dirty="0" err="1">
                <a:solidFill>
                  <a:schemeClr val="tx1"/>
                </a:solidFill>
              </a:rPr>
              <a:t>Уэр</a:t>
            </a:r>
            <a:r>
              <a:rPr lang="ru-RU" sz="2400" b="1" dirty="0" smtClean="0">
                <a:solidFill>
                  <a:schemeClr val="tx1"/>
                </a:solidFill>
              </a:rPr>
              <a:t>). </a:t>
            </a:r>
            <a:r>
              <a:rPr lang="ru-RU" sz="2400" b="1" dirty="0">
                <a:solidFill>
                  <a:schemeClr val="tx1"/>
                </a:solidFill>
              </a:rPr>
              <a:t>Как читать </a:t>
            </a:r>
            <a:r>
              <a:rPr lang="ru-RU" sz="2400" b="1" dirty="0" smtClean="0">
                <a:solidFill>
                  <a:schemeClr val="tx1"/>
                </a:solidFill>
              </a:rPr>
              <a:t>Библию;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Священномученик </a:t>
            </a:r>
            <a:r>
              <a:rPr lang="ru-RU" sz="2400" b="1" dirty="0" err="1">
                <a:solidFill>
                  <a:schemeClr val="tx1"/>
                </a:solidFill>
              </a:rPr>
              <a:t>Иларион</a:t>
            </a:r>
            <a:r>
              <a:rPr lang="ru-RU" sz="2400" b="1" dirty="0">
                <a:solidFill>
                  <a:schemeClr val="tx1"/>
                </a:solidFill>
              </a:rPr>
              <a:t> (Троицкий). Священное Писание и </a:t>
            </a:r>
            <a:r>
              <a:rPr lang="ru-RU" sz="2400" b="1" dirty="0" smtClean="0">
                <a:solidFill>
                  <a:schemeClr val="tx1"/>
                </a:solidFill>
              </a:rPr>
              <a:t>Церковь;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1"/>
                </a:solidFill>
              </a:rPr>
              <a:t>Прот</a:t>
            </a:r>
            <a:r>
              <a:rPr lang="ru-RU" sz="2400" b="1" dirty="0">
                <a:solidFill>
                  <a:schemeClr val="tx1"/>
                </a:solidFill>
              </a:rPr>
              <a:t>. Александр </a:t>
            </a:r>
            <a:r>
              <a:rPr lang="ru-RU" sz="2400" b="1" dirty="0" err="1">
                <a:solidFill>
                  <a:schemeClr val="tx1"/>
                </a:solidFill>
              </a:rPr>
              <a:t>Мень</a:t>
            </a:r>
            <a:r>
              <a:rPr lang="ru-RU" sz="2400" b="1" dirty="0" smtClean="0">
                <a:solidFill>
                  <a:schemeClr val="tx1"/>
                </a:solidFill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</a:rPr>
              <a:t>Богодухновенность</a:t>
            </a:r>
            <a:r>
              <a:rPr lang="ru-RU" sz="2400" b="1" dirty="0" smtClean="0">
                <a:solidFill>
                  <a:schemeClr val="tx1"/>
                </a:solidFill>
              </a:rPr>
              <a:t>. Слово Божие и слово человеческое. 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8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100" dirty="0" smtClean="0"/>
              <a:t>«Притом же ты из детства знаешь </a:t>
            </a:r>
            <a:r>
              <a:rPr lang="ru-RU" sz="3100" b="1" dirty="0" smtClean="0"/>
              <a:t>священные писания</a:t>
            </a:r>
            <a:r>
              <a:rPr lang="ru-RU" sz="3100" dirty="0" smtClean="0"/>
              <a:t>, которые могут умудрить тебя во спасение верою во Христа Иисуса.</a:t>
            </a:r>
            <a:br>
              <a:rPr lang="ru-RU" sz="3100" dirty="0" smtClean="0"/>
            </a:br>
            <a:r>
              <a:rPr lang="ru-RU" sz="3100" dirty="0" smtClean="0"/>
              <a:t>Все Писание </a:t>
            </a:r>
            <a:r>
              <a:rPr lang="ru-RU" sz="3100" dirty="0" err="1" smtClean="0"/>
              <a:t>богодухновенно</a:t>
            </a:r>
            <a:r>
              <a:rPr lang="ru-RU" sz="3100" dirty="0" smtClean="0"/>
              <a:t> и полезно для </a:t>
            </a:r>
            <a:r>
              <a:rPr lang="ru-RU" sz="3100" dirty="0" err="1" smtClean="0"/>
              <a:t>научения</a:t>
            </a:r>
            <a:r>
              <a:rPr lang="ru-RU" sz="3100" dirty="0" smtClean="0"/>
              <a:t>, </a:t>
            </a:r>
            <a:r>
              <a:rPr lang="ru-RU" sz="3100" dirty="0" err="1" smtClean="0"/>
              <a:t>для</a:t>
            </a:r>
            <a:r>
              <a:rPr lang="ru-RU" sz="3100" dirty="0" smtClean="0"/>
              <a:t> обличения, для исправления, для наставления в праведности,</a:t>
            </a:r>
            <a:br>
              <a:rPr lang="ru-RU" sz="3100" dirty="0" smtClean="0"/>
            </a:br>
            <a:r>
              <a:rPr lang="ru-RU" sz="3100" dirty="0" smtClean="0"/>
              <a:t> да будет совершен Божий человек, ко всякому доброму делу приготовлен»</a:t>
            </a:r>
            <a:br>
              <a:rPr lang="ru-RU" sz="3100" dirty="0" smtClean="0"/>
            </a:br>
            <a:r>
              <a:rPr lang="ru-RU" sz="3100" dirty="0" smtClean="0"/>
              <a:t>(2Тим.3:15-17).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  <a:gradFill>
            <a:gsLst>
              <a:gs pos="29000">
                <a:schemeClr val="accent3">
                  <a:tint val="50000"/>
                  <a:satMod val="300000"/>
                </a:schemeClr>
              </a:gs>
              <a:gs pos="58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90022" y="249681"/>
            <a:ext cx="2592288" cy="864096"/>
          </a:xfrm>
          <a:prstGeom prst="round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Святая Церковь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051720" y="2363993"/>
            <a:ext cx="4968552" cy="1944216"/>
          </a:xfrm>
          <a:prstGeom prst="flowChartAlternateProcess">
            <a:avLst/>
          </a:prstGeom>
          <a:solidFill>
            <a:schemeClr val="tx2">
              <a:lumMod val="40000"/>
              <a:lumOff val="60000"/>
              <a:alpha val="52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Священное                                         Предание 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34038" y="2348880"/>
            <a:ext cx="2304256" cy="19442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Священное Писание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Двойная стрелка вверх/вниз 7"/>
          <p:cNvSpPr/>
          <p:nvPr/>
        </p:nvSpPr>
        <p:spPr>
          <a:xfrm>
            <a:off x="4154118" y="1124744"/>
            <a:ext cx="864096" cy="1224136"/>
          </a:xfrm>
          <a:prstGeom prst="up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938094" y="4293096"/>
            <a:ext cx="1296144" cy="7200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93978" y="5013176"/>
            <a:ext cx="3384376" cy="936104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</a:rPr>
              <a:t>Божественное Откровение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11" name="Прямоугольник с двумя вырезанными соседними углами 10"/>
          <p:cNvSpPr/>
          <p:nvPr/>
        </p:nvSpPr>
        <p:spPr>
          <a:xfrm>
            <a:off x="6732240" y="1124744"/>
            <a:ext cx="2160240" cy="1158502"/>
          </a:xfrm>
          <a:prstGeom prst="snip2Same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ru-RU" sz="2400" b="1" dirty="0" smtClean="0"/>
              <a:t>Средство </a:t>
            </a:r>
            <a:r>
              <a:rPr lang="ru-RU" sz="2400" b="1" dirty="0" err="1" smtClean="0"/>
              <a:t>богопознания</a:t>
            </a:r>
            <a:r>
              <a:rPr lang="ru-RU" sz="2400" b="1" dirty="0" smtClean="0"/>
              <a:t> (2 Тим. 3, 15)</a:t>
            </a:r>
            <a:endParaRPr lang="ru-RU" sz="2400" b="1" dirty="0"/>
          </a:p>
        </p:txBody>
      </p:sp>
      <p:sp>
        <p:nvSpPr>
          <p:cNvPr id="13" name="Стрелка углом 12"/>
          <p:cNvSpPr/>
          <p:nvPr/>
        </p:nvSpPr>
        <p:spPr>
          <a:xfrm>
            <a:off x="5500431" y="1559834"/>
            <a:ext cx="1224136" cy="1177165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151574" y="1244059"/>
            <a:ext cx="2088232" cy="904357"/>
          </a:xfrm>
          <a:prstGeom prst="round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Средство освящения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539552" y="1700808"/>
            <a:ext cx="2952328" cy="288032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4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20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800" dirty="0" smtClean="0"/>
              <a:t>Слово «Библия» - от греч. </a:t>
            </a:r>
            <a:r>
              <a:rPr lang="en-US" sz="2800" dirty="0" err="1" smtClean="0">
                <a:latin typeface="Bwgrkn" pitchFamily="2" charset="0"/>
              </a:rPr>
              <a:t>bi.blia</a:t>
            </a:r>
            <a:r>
              <a:rPr lang="ru-RU" sz="2800" dirty="0" smtClean="0"/>
              <a:t>, мн. ч. от </a:t>
            </a:r>
            <a:r>
              <a:rPr lang="en-US" sz="2800" dirty="0" err="1" smtClean="0">
                <a:latin typeface="Bwgrkn" pitchFamily="2" charset="0"/>
              </a:rPr>
              <a:t>bi.bloj</a:t>
            </a:r>
            <a:r>
              <a:rPr lang="ru-RU" sz="2800" dirty="0" smtClean="0"/>
              <a:t>, что в начале означало «кора папируса» или «бумага папируса», а позднее так стали обозначать слово «книга».</a:t>
            </a:r>
            <a:br>
              <a:rPr lang="ru-RU" sz="2800" dirty="0" smtClean="0"/>
            </a:br>
            <a:r>
              <a:rPr lang="ru-RU" sz="2800" dirty="0" smtClean="0"/>
              <a:t> То есть «библия» - это свод книг определенного содержания.</a:t>
            </a:r>
            <a:br>
              <a:rPr lang="ru-RU" sz="2800" dirty="0" smtClean="0"/>
            </a:br>
            <a:r>
              <a:rPr lang="ru-RU" sz="2800" dirty="0" smtClean="0"/>
              <a:t>А Библия – свод книг Священного Писания.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0" tIns="180000" rIns="360000" bIns="180000">
            <a:normAutofit fontScale="90000"/>
          </a:bodyPr>
          <a:lstStyle/>
          <a:p>
            <a:r>
              <a:rPr lang="ru-RU" dirty="0" smtClean="0"/>
              <a:t>Наименования Библии в Самом Писании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20000" tIns="360000" rIns="720000" bIns="360000">
            <a:normAutofit/>
          </a:bodyPr>
          <a:lstStyle/>
          <a:p>
            <a:r>
              <a:rPr lang="ru-RU" dirty="0" smtClean="0"/>
              <a:t>Закон (Исх. 10, 34);</a:t>
            </a:r>
          </a:p>
          <a:p>
            <a:r>
              <a:rPr lang="ru-RU" dirty="0" smtClean="0"/>
              <a:t> Слово Божие (Лк. 11, 28);</a:t>
            </a:r>
          </a:p>
          <a:p>
            <a:r>
              <a:rPr lang="ru-RU" dirty="0" smtClean="0"/>
              <a:t> Писание (2 Тим. 3, 16; </a:t>
            </a:r>
            <a:r>
              <a:rPr lang="ru-RU" dirty="0" err="1" smtClean="0"/>
              <a:t>Мф</a:t>
            </a:r>
            <a:r>
              <a:rPr lang="ru-RU" dirty="0" smtClean="0"/>
              <a:t>. 21, 42);</a:t>
            </a:r>
          </a:p>
          <a:p>
            <a:r>
              <a:rPr lang="ru-RU" dirty="0" smtClean="0"/>
              <a:t>Святые Писания (Рим. 1, 2);</a:t>
            </a:r>
          </a:p>
          <a:p>
            <a:r>
              <a:rPr lang="ru-RU" dirty="0" smtClean="0"/>
              <a:t> Священное Писание (2 Тим. 3, 15);</a:t>
            </a:r>
          </a:p>
          <a:p>
            <a:r>
              <a:rPr lang="ru-RU" dirty="0" smtClean="0"/>
              <a:t>Ветхий Завет (2 </a:t>
            </a:r>
            <a:r>
              <a:rPr lang="ru-RU" dirty="0" err="1" smtClean="0"/>
              <a:t>Кор</a:t>
            </a:r>
            <a:r>
              <a:rPr lang="ru-RU" dirty="0" smtClean="0"/>
              <a:t>. 3, 14);</a:t>
            </a:r>
          </a:p>
          <a:p>
            <a:r>
              <a:rPr lang="ru-RU" dirty="0" smtClean="0"/>
              <a:t>Закон и пророки (</a:t>
            </a:r>
            <a:r>
              <a:rPr lang="ru-RU" dirty="0" err="1" smtClean="0"/>
              <a:t>Мф</a:t>
            </a:r>
            <a:r>
              <a:rPr lang="ru-RU" dirty="0" smtClean="0"/>
              <a:t>. 22, 40).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2600" y="560569"/>
            <a:ext cx="2952328" cy="792088"/>
          </a:xfrm>
          <a:prstGeom prst="rect">
            <a:avLst/>
          </a:prstGeom>
          <a:solidFill>
            <a:srgbClr val="00B050">
              <a:alpha val="9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Священное Писание (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</a:rPr>
              <a:t>Бибилия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1732" y="1712697"/>
            <a:ext cx="2880320" cy="432048"/>
          </a:xfrm>
          <a:prstGeom prst="rect">
            <a:avLst/>
          </a:prstGeom>
          <a:solidFill>
            <a:schemeClr val="bg2">
              <a:lumMod val="75000"/>
              <a:alpha val="47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Ветхий Завет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1712697"/>
            <a:ext cx="2880320" cy="432048"/>
          </a:xfrm>
          <a:prstGeom prst="rect">
            <a:avLst/>
          </a:prstGeom>
          <a:solidFill>
            <a:schemeClr val="accent4">
              <a:lumMod val="60000"/>
              <a:lumOff val="40000"/>
              <a:alpha val="49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Новый Завет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275856" y="1352657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80112" y="1352657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141730" y="2504785"/>
            <a:ext cx="2412268" cy="93610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Евангелие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46023" y="2504785"/>
            <a:ext cx="2232248" cy="93610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Апостол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Прямая со стрелкой 16"/>
          <p:cNvCxnSpPr>
            <a:stCxn id="6" idx="2"/>
          </p:cNvCxnSpPr>
          <p:nvPr/>
        </p:nvCxnSpPr>
        <p:spPr>
          <a:xfrm>
            <a:off x="7020272" y="2144745"/>
            <a:ext cx="61206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283968" y="2144745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6516216" y="3440889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364088" y="3956834"/>
            <a:ext cx="576064" cy="216024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Деяния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17632" y="3956834"/>
            <a:ext cx="648072" cy="2160240"/>
          </a:xfrm>
          <a:prstGeom prst="rect">
            <a:avLst/>
          </a:prstGeom>
          <a:solidFill>
            <a:schemeClr val="accent2">
              <a:alpha val="69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Соборные послания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62147" y="3944945"/>
            <a:ext cx="648072" cy="2160240"/>
          </a:xfrm>
          <a:prstGeom prst="rect">
            <a:avLst/>
          </a:prstGeom>
          <a:solidFill>
            <a:schemeClr val="accent2">
              <a:alpha val="69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14 посланий ап. Павла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328656" y="3944528"/>
            <a:ext cx="558225" cy="2160240"/>
          </a:xfrm>
          <a:prstGeom prst="rect">
            <a:avLst/>
          </a:prstGeom>
          <a:solidFill>
            <a:schemeClr val="accent2">
              <a:alpha val="69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покалипсис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632340" y="3440889"/>
            <a:ext cx="0" cy="503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8244408" y="3440889"/>
            <a:ext cx="504056" cy="503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5652120" y="3428999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899592" y="3990133"/>
            <a:ext cx="648072" cy="2160240"/>
          </a:xfrm>
          <a:prstGeom prst="rect">
            <a:avLst/>
          </a:prstGeom>
          <a:solidFill>
            <a:srgbClr val="FFFF00">
              <a:alpha val="59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 Матфея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957409" y="3984035"/>
            <a:ext cx="619908" cy="2159823"/>
          </a:xfrm>
          <a:prstGeom prst="rect">
            <a:avLst/>
          </a:prstGeom>
          <a:solidFill>
            <a:srgbClr val="FFFF00">
              <a:alpha val="59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 Марка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43980" y="3977103"/>
            <a:ext cx="648072" cy="2160240"/>
          </a:xfrm>
          <a:prstGeom prst="rect">
            <a:avLst/>
          </a:prstGeom>
          <a:solidFill>
            <a:srgbClr val="FFFF00">
              <a:alpha val="61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 Луки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05926" y="3984035"/>
            <a:ext cx="648072" cy="2159823"/>
          </a:xfrm>
          <a:prstGeom prst="rect">
            <a:avLst/>
          </a:prstGeom>
          <a:solidFill>
            <a:srgbClr val="FFFF00">
              <a:alpha val="61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 Иоанна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1439652" y="3440889"/>
            <a:ext cx="712240" cy="503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2461846" y="3440889"/>
            <a:ext cx="165938" cy="503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1" idx="2"/>
          </p:cNvCxnSpPr>
          <p:nvPr/>
        </p:nvCxnSpPr>
        <p:spPr>
          <a:xfrm>
            <a:off x="3347864" y="3440889"/>
            <a:ext cx="108012" cy="503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45" idx="0"/>
          </p:cNvCxnSpPr>
          <p:nvPr/>
        </p:nvCxnSpPr>
        <p:spPr>
          <a:xfrm rot="16200000" flipH="1">
            <a:off x="3909150" y="3663222"/>
            <a:ext cx="555035" cy="86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32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lIns="360000" tIns="180000" rIns="360000" bIns="180000">
            <a:normAutofit fontScale="90000"/>
          </a:bodyPr>
          <a:lstStyle/>
          <a:p>
            <a:r>
              <a:rPr lang="ru-RU" dirty="0" smtClean="0"/>
              <a:t>Главный предмет </a:t>
            </a:r>
            <a:r>
              <a:rPr lang="ru-RU" dirty="0"/>
              <a:t>Священного Писания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gradFill>
            <a:gsLst>
              <a:gs pos="0">
                <a:schemeClr val="dk1">
                  <a:tint val="50000"/>
                  <a:satMod val="300000"/>
                </a:schemeClr>
              </a:gs>
              <a:gs pos="7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540000" tIns="360000" rIns="540000" bIns="360000"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Изображение дела </a:t>
            </a:r>
            <a:r>
              <a:rPr lang="ru-RU" dirty="0"/>
              <a:t>спасения человечества, совершенное воплотившимся Сыном Божиим</a:t>
            </a:r>
            <a:r>
              <a:rPr lang="ru-RU" dirty="0" smtClean="0"/>
              <a:t>. </a:t>
            </a:r>
            <a:r>
              <a:rPr lang="ru-RU" dirty="0"/>
              <a:t>В Ветхом Завете дело человеческого спасения раскрывается как событие будущего в </a:t>
            </a:r>
            <a:r>
              <a:rPr lang="ru-RU" dirty="0" err="1"/>
              <a:t>прообразованиях</a:t>
            </a:r>
            <a:r>
              <a:rPr lang="ru-RU" dirty="0"/>
              <a:t> и пророчествах; в Новом Завете изображается самое событие нашего спасения чрез пришествие Господа и Его искупительный </a:t>
            </a:r>
            <a:r>
              <a:rPr lang="ru-RU" dirty="0" smtClean="0"/>
              <a:t>подвиг.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2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1760</Words>
  <Application>Microsoft Office PowerPoint</Application>
  <PresentationFormat>Экран (4:3)</PresentationFormat>
  <Paragraphs>224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Лекция 1. Введение в Священное Писание Нового Завета </vt:lpstr>
      <vt:lpstr>Учебная литература к курсу</vt:lpstr>
      <vt:lpstr>Священным Писанием называются книги, написанные Святым Духом через освящённых от Бога людей, называемых пророками и апостолами.</vt:lpstr>
      <vt:lpstr>«Притом же ты из детства знаешь священные писания, которые могут умудрить тебя во спасение верою во Христа Иисуса. Все Писание богодухновенно и полезно для научения, для обличения, для исправления, для наставления в праведности,  да будет совершен Божий человек, ко всякому доброму делу приготовлен» (2Тим.3:15-17).</vt:lpstr>
      <vt:lpstr>Презентация PowerPoint</vt:lpstr>
      <vt:lpstr>Слово «Библия» - от греч. bi.blia, мн. ч. от bi.bloj, что в начале означало «кора папируса» или «бумага папируса», а позднее так стали обозначать слово «книга».  То есть «библия» - это свод книг определенного содержания. А Библия – свод книг Священного Писания.  </vt:lpstr>
      <vt:lpstr>Наименования Библии в Самом Писании</vt:lpstr>
      <vt:lpstr>Презентация PowerPoint</vt:lpstr>
      <vt:lpstr>Главный предмет Священного Писания</vt:lpstr>
      <vt:lpstr>Презентация PowerPoint</vt:lpstr>
      <vt:lpstr>Презентация PowerPoint</vt:lpstr>
      <vt:lpstr>Новозаветный канон</vt:lpstr>
      <vt:lpstr>Презентация PowerPoint</vt:lpstr>
      <vt:lpstr>Апокрифы</vt:lpstr>
      <vt:lpstr>Презентация PowerPoint</vt:lpstr>
      <vt:lpstr>Критерии каноничности Писания</vt:lpstr>
      <vt:lpstr>История новозаветного канона</vt:lpstr>
      <vt:lpstr>Апостольский век (до к. I в.)</vt:lpstr>
      <vt:lpstr>Период мужей апостольских  (нач. – сер. II в.)</vt:lpstr>
      <vt:lpstr>Период церковных апологетов (сер. II в. – н. III в.)</vt:lpstr>
      <vt:lpstr>Книги Нового Завета, отсутствующие в древних списках</vt:lpstr>
      <vt:lpstr>Период закрытия канона</vt:lpstr>
      <vt:lpstr>Окончательное формирование канона (2 пол. IV в.)</vt:lpstr>
      <vt:lpstr>«Новый Завет»</vt:lpstr>
      <vt:lpstr>История установления Завета</vt:lpstr>
      <vt:lpstr>«Евангелие»</vt:lpstr>
      <vt:lpstr>Значение слова «Евангелие»</vt:lpstr>
      <vt:lpstr>Композиция Евангелия</vt:lpstr>
      <vt:lpstr>Богодухновенность Священного Писания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Священным Писанием называются книги, написанные Святым Духом через освящённых от Бога людей, называемых пророками и апостолами</dc:title>
  <cp:lastModifiedBy>Windows User</cp:lastModifiedBy>
  <cp:revision>81</cp:revision>
  <dcterms:modified xsi:type="dcterms:W3CDTF">2014-09-04T13:24:33Z</dcterms:modified>
</cp:coreProperties>
</file>