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2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Лекция 4. Общие сведения о Божественной </a:t>
            </a:r>
            <a:r>
              <a:rPr lang="ru-RU" sz="4400" b="1" dirty="0" smtClean="0"/>
              <a:t>Литургии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24745"/>
            <a:ext cx="7772400" cy="936103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Литургия </a:t>
            </a:r>
            <a:r>
              <a:rPr lang="ru-RU" sz="4000" dirty="0" err="1">
                <a:solidFill>
                  <a:schemeClr val="tx1"/>
                </a:solidFill>
              </a:rPr>
              <a:t>Преждеосвященны</a:t>
            </a:r>
            <a:r>
              <a:rPr lang="ru-RU" sz="4000" dirty="0">
                <a:solidFill>
                  <a:schemeClr val="tx1"/>
                </a:solidFill>
              </a:rPr>
              <a:t> Даров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772400" cy="4608511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В среды и пятницы Великого поста.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В четверг Великого </a:t>
            </a:r>
            <a:r>
              <a:rPr lang="ru-RU" sz="2400" b="1" dirty="0"/>
              <a:t>К</a:t>
            </a:r>
            <a:r>
              <a:rPr lang="ru-RU" sz="2400" b="1" dirty="0" smtClean="0"/>
              <a:t>анона на пятой седмице Великого поста.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В понедельник, вторник и среду Страстной седмицы.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На праздник Обретения главы св. Иоанна Предтечи (24 февраля).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На праздник 40 мучеников </a:t>
            </a:r>
            <a:r>
              <a:rPr lang="ru-RU" sz="2400" b="1" dirty="0" err="1" smtClean="0"/>
              <a:t>Севастийских</a:t>
            </a:r>
            <a:r>
              <a:rPr lang="ru-RU" sz="2400" b="1" dirty="0" smtClean="0"/>
              <a:t> (9 марта).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 smtClean="0"/>
              <a:t>На Престольные праздники если случается Великим постом.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3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311771"/>
          </a:xfrm>
        </p:spPr>
        <p:txBody>
          <a:bodyPr/>
          <a:lstStyle/>
          <a:p>
            <a:r>
              <a:rPr lang="ru-RU" sz="4000" dirty="0" smtClean="0"/>
              <a:t>Дни, в которые Литургия не полагается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7772400" cy="504056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Среда и пятница Сырной седмицы.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Понедельники, вторники и четверги Великого поста.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Великий пяток.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Пяток перед Рождеством Христовым и Богоявлением, если эти праздники случаются в воскресенье или понедельник.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108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11771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Литургия святого апостола Иакова, брата </a:t>
            </a:r>
            <a:r>
              <a:rPr lang="ru-RU" sz="4000" dirty="0" smtClean="0">
                <a:solidFill>
                  <a:schemeClr val="tx1"/>
                </a:solidFill>
              </a:rPr>
              <a:t>Господня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7772400" cy="30963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Совершается </a:t>
            </a:r>
            <a:r>
              <a:rPr lang="ru-RU" sz="3200" dirty="0"/>
              <a:t>на Востоке, а также и в некоторых наших приходах, в день </a:t>
            </a:r>
            <a:r>
              <a:rPr lang="ru-RU" sz="3200" dirty="0" smtClean="0"/>
              <a:t>памяти апостола 23 октября.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93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56897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Литургия святителя Иоанна </a:t>
            </a:r>
            <a:r>
              <a:rPr lang="ru-RU" dirty="0" smtClean="0">
                <a:solidFill>
                  <a:schemeClr val="tx1"/>
                </a:solidFill>
              </a:rPr>
              <a:t>Златоуста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32856"/>
            <a:ext cx="7772400" cy="4176463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/>
              <a:t>Совершается в прочие дни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403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476672"/>
            <a:ext cx="7272808" cy="619268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600" b="1" dirty="0"/>
              <a:t>Там, где служатся и ранняя и поздняя Божественные литургии, обе совершаются по тому же чину, в зависимости от предписаний Церковного устава на данный </a:t>
            </a:r>
            <a:r>
              <a:rPr lang="ru-RU" sz="2600" b="1" dirty="0" smtClean="0"/>
              <a:t>день.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6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b="1" dirty="0" smtClean="0"/>
              <a:t>Один священник (архиерей) в день может совершить только одну Литургию.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6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600" b="1" dirty="0" smtClean="0"/>
              <a:t>На одном престоле (антиминсе) может быть совершена только одна Литургия.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600" dirty="0" smtClean="0"/>
          </a:p>
          <a:p>
            <a:pPr algn="just"/>
            <a:endParaRPr lang="ru-RU" sz="2800" b="1" dirty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307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1208931"/>
          </a:xfrm>
        </p:spPr>
        <p:txBody>
          <a:bodyPr/>
          <a:lstStyle/>
          <a:p>
            <a:r>
              <a:rPr lang="ru-RU" sz="3600" dirty="0" smtClean="0"/>
              <a:t>Литургии </a:t>
            </a:r>
            <a:r>
              <a:rPr lang="ru-RU" sz="3600" dirty="0" err="1" smtClean="0"/>
              <a:t>свт</a:t>
            </a:r>
            <a:r>
              <a:rPr lang="ru-RU" sz="3600" dirty="0" smtClean="0"/>
              <a:t>. Иоанна Златоуста и </a:t>
            </a:r>
            <a:r>
              <a:rPr lang="ru-RU" sz="3600" dirty="0" err="1" smtClean="0"/>
              <a:t>свт</a:t>
            </a:r>
            <a:r>
              <a:rPr lang="ru-RU" sz="3600" dirty="0" smtClean="0"/>
              <a:t>. Василия Великого разделяются на три части: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712968" cy="4824535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Проскомидия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(с </a:t>
            </a:r>
            <a:r>
              <a:rPr lang="ru-RU" sz="2200" dirty="0">
                <a:solidFill>
                  <a:schemeClr val="tx1"/>
                </a:solidFill>
              </a:rPr>
              <a:t>греческого π</a:t>
            </a:r>
            <a:r>
              <a:rPr lang="ru-RU" sz="2200" dirty="0" err="1">
                <a:solidFill>
                  <a:schemeClr val="tx1"/>
                </a:solidFill>
              </a:rPr>
              <a:t>ροσκοµιδη</a:t>
            </a:r>
            <a:r>
              <a:rPr lang="ru-RU" sz="2200" dirty="0">
                <a:solidFill>
                  <a:schemeClr val="tx1"/>
                </a:solidFill>
              </a:rPr>
              <a:t> от π</a:t>
            </a:r>
            <a:r>
              <a:rPr lang="ru-RU" sz="2200" dirty="0" err="1">
                <a:solidFill>
                  <a:schemeClr val="tx1"/>
                </a:solidFill>
              </a:rPr>
              <a:t>ροσκοµιζς</a:t>
            </a:r>
            <a:r>
              <a:rPr lang="ru-RU" sz="2200" dirty="0">
                <a:solidFill>
                  <a:schemeClr val="tx1"/>
                </a:solidFill>
              </a:rPr>
              <a:t> - "</a:t>
            </a:r>
            <a:r>
              <a:rPr lang="ru-RU" sz="2200" dirty="0" err="1">
                <a:solidFill>
                  <a:schemeClr val="tx1"/>
                </a:solidFill>
              </a:rPr>
              <a:t>проскомизо</a:t>
            </a:r>
            <a:r>
              <a:rPr lang="ru-RU" sz="2200" dirty="0">
                <a:solidFill>
                  <a:schemeClr val="tx1"/>
                </a:solidFill>
              </a:rPr>
              <a:t>" приношу, значит приношение</a:t>
            </a:r>
            <a:r>
              <a:rPr lang="ru-RU" sz="2200" dirty="0" smtClean="0">
                <a:solidFill>
                  <a:schemeClr val="tx1"/>
                </a:solidFill>
              </a:rPr>
              <a:t>), на которой приготовляется вещество для таинства Святой Евхаристии (Причащения)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Литургия оглашенных 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состоит из молитвословий, чтений и пений, приготовляющих к совершению </a:t>
            </a:r>
            <a:r>
              <a:rPr lang="ru-RU" sz="2200" dirty="0" err="1" smtClean="0">
                <a:solidFill>
                  <a:schemeClr val="tx1"/>
                </a:solidFill>
              </a:rPr>
              <a:t>таинства.и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которая называется так потому, что на ней разрешается присутствие "оглашенных," то есть еще не крещенных, а лишь готовящихся к принятию </a:t>
            </a:r>
            <a:r>
              <a:rPr lang="ru-RU" sz="2200" dirty="0" smtClean="0">
                <a:solidFill>
                  <a:schemeClr val="tx1"/>
                </a:solidFill>
              </a:rPr>
              <a:t>крещения.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Литургия </a:t>
            </a:r>
            <a:r>
              <a:rPr lang="ru-RU" sz="2200" b="1" dirty="0">
                <a:solidFill>
                  <a:schemeClr val="tx1"/>
                </a:solidFill>
              </a:rPr>
              <a:t>верных</a:t>
            </a:r>
            <a:r>
              <a:rPr lang="ru-RU" sz="2200" dirty="0">
                <a:solidFill>
                  <a:schemeClr val="tx1"/>
                </a:solidFill>
              </a:rPr>
              <a:t>, на которой совершается уже самое таинство и присутствовать при которой разрешается только "верным," то есть уже крещенным и имеющим право приступать к таинству причащения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5616623"/>
          </a:xfrm>
        </p:spPr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 состав Божественной Литургии входят неизменяемые и изменяемые молитвословия.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Неизменяемые молитвословия и песнопения Литургии для священнослужителей помещаются в </a:t>
            </a:r>
            <a:r>
              <a:rPr lang="ru-RU" sz="2400" b="1" dirty="0" smtClean="0"/>
              <a:t>Служебнике</a:t>
            </a:r>
            <a:r>
              <a:rPr lang="ru-RU" sz="2400" dirty="0" smtClean="0"/>
              <a:t> (Архиерейском Чиновнике), а для певцов в </a:t>
            </a:r>
            <a:r>
              <a:rPr lang="ru-RU" sz="2400" b="1" dirty="0" err="1" smtClean="0"/>
              <a:t>Ирмологии</a:t>
            </a:r>
            <a:r>
              <a:rPr lang="ru-RU" sz="2400" b="1" dirty="0" smtClean="0"/>
              <a:t>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dirty="0" smtClean="0"/>
              <a:t>К неизменным частям Литургии относятся </a:t>
            </a:r>
            <a:r>
              <a:rPr lang="ru-RU" sz="2400" dirty="0" err="1" smtClean="0"/>
              <a:t>ектении</a:t>
            </a:r>
            <a:r>
              <a:rPr lang="ru-RU" sz="2400" dirty="0" smtClean="0"/>
              <a:t>, тайные молитвы, Евхаристический канон.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61206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ЕКТЕНИЯ</a:t>
            </a:r>
            <a:r>
              <a:rPr lang="ru-RU" dirty="0">
                <a:solidFill>
                  <a:schemeClr val="tx1"/>
                </a:solidFill>
              </a:rPr>
              <a:t> (Греч. тянуть) - молитвословие, начинающееся с призыва к молитве и состоящее из ряда прошений и заключительного возгласа, прославляющего Бога. </a:t>
            </a:r>
            <a:r>
              <a:rPr lang="ru-RU" dirty="0" err="1">
                <a:solidFill>
                  <a:schemeClr val="tx1"/>
                </a:solidFill>
              </a:rPr>
              <a:t>Ектения</a:t>
            </a:r>
            <a:r>
              <a:rPr lang="ru-RU" dirty="0">
                <a:solidFill>
                  <a:schemeClr val="tx1"/>
                </a:solidFill>
              </a:rPr>
              <a:t> произносится дьяконом или священником, заключительный возглас - священником. После каждого прошения хор поет "Господи, помилуй" или "Подай, Господи". Ектений различаются по содержанию и числу прошений: великая или </a:t>
            </a:r>
            <a:r>
              <a:rPr lang="ru-RU" dirty="0" smtClean="0">
                <a:solidFill>
                  <a:schemeClr val="tx1"/>
                </a:solidFill>
              </a:rPr>
              <a:t>мирная, малая, </a:t>
            </a:r>
            <a:r>
              <a:rPr lang="ru-RU" dirty="0">
                <a:solidFill>
                  <a:schemeClr val="tx1"/>
                </a:solidFill>
              </a:rPr>
              <a:t>сугубая (т.е. усиленная), просительная и др. На различных богослужениях в </a:t>
            </a:r>
            <a:r>
              <a:rPr lang="ru-RU" dirty="0" err="1">
                <a:solidFill>
                  <a:schemeClr val="tx1"/>
                </a:solidFill>
              </a:rPr>
              <a:t>ектению</a:t>
            </a:r>
            <a:r>
              <a:rPr lang="ru-RU" dirty="0">
                <a:solidFill>
                  <a:schemeClr val="tx1"/>
                </a:solidFill>
              </a:rPr>
              <a:t> вставляются прошения, относящиеся к данному богослужению. Употребление в богослужении </a:t>
            </a:r>
            <a:r>
              <a:rPr lang="ru-RU" dirty="0" smtClean="0">
                <a:solidFill>
                  <a:schemeClr val="tx1"/>
                </a:solidFill>
              </a:rPr>
              <a:t>ектений </a:t>
            </a:r>
            <a:r>
              <a:rPr lang="ru-RU" dirty="0">
                <a:solidFill>
                  <a:schemeClr val="tx1"/>
                </a:solidFill>
              </a:rPr>
              <a:t>начинается со </a:t>
            </a:r>
            <a:r>
              <a:rPr lang="ru-RU" dirty="0" smtClean="0">
                <a:solidFill>
                  <a:schemeClr val="tx1"/>
                </a:solidFill>
              </a:rPr>
              <a:t>II-III </a:t>
            </a:r>
            <a:r>
              <a:rPr lang="ru-RU" dirty="0">
                <a:solidFill>
                  <a:schemeClr val="tx1"/>
                </a:solidFill>
              </a:rPr>
              <a:t>вв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КАНОН </a:t>
            </a:r>
            <a:r>
              <a:rPr lang="ru-RU" b="1" dirty="0" smtClean="0">
                <a:solidFill>
                  <a:schemeClr val="tx1"/>
                </a:solidFill>
              </a:rPr>
              <a:t>ЕВХАРИСТИЧЕСКИЙ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анафора</a:t>
            </a:r>
            <a:r>
              <a:rPr lang="ru-RU" dirty="0">
                <a:solidFill>
                  <a:schemeClr val="tx1"/>
                </a:solidFill>
              </a:rPr>
              <a:t> (от греч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возношение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древнейшая по своему происхождению  и самая </a:t>
            </a:r>
            <a:r>
              <a:rPr lang="ru-RU" dirty="0" smtClean="0">
                <a:solidFill>
                  <a:schemeClr val="tx1"/>
                </a:solidFill>
              </a:rPr>
              <a:t>главная </a:t>
            </a:r>
            <a:r>
              <a:rPr lang="ru-RU" dirty="0">
                <a:solidFill>
                  <a:schemeClr val="tx1"/>
                </a:solidFill>
              </a:rPr>
              <a:t>часть литургии, во время которой совершается </a:t>
            </a:r>
            <a:r>
              <a:rPr lang="ru-RU" dirty="0" err="1" smtClean="0">
                <a:solidFill>
                  <a:schemeClr val="tx1"/>
                </a:solidFill>
              </a:rPr>
              <a:t>преложение</a:t>
            </a:r>
            <a:r>
              <a:rPr lang="ru-RU" dirty="0" smtClean="0">
                <a:solidFill>
                  <a:schemeClr val="tx1"/>
                </a:solidFill>
              </a:rPr>
              <a:t> Святых Даров</a:t>
            </a:r>
            <a:r>
              <a:rPr lang="ru-RU" dirty="0">
                <a:solidFill>
                  <a:schemeClr val="tx1"/>
                </a:solidFill>
              </a:rPr>
              <a:t>. Евхаристический канон начинается возгласом "Благодать Господа нашего Иисуса Христа, и любы Бога и Отца, и причастие Святого Духа, буди со всеми вами" (2 Кор. 13; 1).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640959" cy="655272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</a:rPr>
              <a:t>К изменяемым молитвословиям Литургии относятся:</a:t>
            </a:r>
          </a:p>
          <a:p>
            <a:pPr algn="l"/>
            <a:endParaRPr lang="ru-RU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Антифоны</a:t>
            </a:r>
            <a:r>
              <a:rPr lang="ru-RU" sz="2200" dirty="0" smtClean="0">
                <a:solidFill>
                  <a:schemeClr val="tx1"/>
                </a:solidFill>
              </a:rPr>
              <a:t> (</a:t>
            </a:r>
            <a:r>
              <a:rPr lang="ru-RU" sz="2200" dirty="0">
                <a:solidFill>
                  <a:schemeClr val="tx1"/>
                </a:solidFill>
              </a:rPr>
              <a:t>греч. </a:t>
            </a:r>
            <a:r>
              <a:rPr lang="ru-RU" sz="2200" dirty="0" smtClean="0">
                <a:solidFill>
                  <a:schemeClr val="tx1"/>
                </a:solidFill>
              </a:rPr>
              <a:t>«звучащий </a:t>
            </a:r>
            <a:r>
              <a:rPr lang="ru-RU" sz="2200" dirty="0">
                <a:solidFill>
                  <a:schemeClr val="tx1"/>
                </a:solidFill>
              </a:rPr>
              <a:t>в </a:t>
            </a:r>
            <a:r>
              <a:rPr lang="ru-RU" sz="2200" dirty="0" smtClean="0">
                <a:solidFill>
                  <a:schemeClr val="tx1"/>
                </a:solidFill>
              </a:rPr>
              <a:t>ответ», «</a:t>
            </a:r>
            <a:r>
              <a:rPr lang="ru-RU" sz="2200" dirty="0" err="1" smtClean="0">
                <a:solidFill>
                  <a:schemeClr val="tx1"/>
                </a:solidFill>
              </a:rPr>
              <a:t>противогласие</a:t>
            </a:r>
            <a:r>
              <a:rPr lang="ru-RU" sz="2200" dirty="0" smtClean="0">
                <a:solidFill>
                  <a:schemeClr val="tx1"/>
                </a:solidFill>
              </a:rPr>
              <a:t>») - </a:t>
            </a:r>
            <a:r>
              <a:rPr lang="ru-RU" sz="2200" dirty="0">
                <a:solidFill>
                  <a:schemeClr val="tx1"/>
                </a:solidFill>
              </a:rPr>
              <a:t>песнопение, </a:t>
            </a:r>
            <a:r>
              <a:rPr lang="ru-RU" sz="2200" dirty="0" smtClean="0">
                <a:solidFill>
                  <a:schemeClr val="tx1"/>
                </a:solidFill>
              </a:rPr>
              <a:t>исполняемое попеременно </a:t>
            </a:r>
            <a:r>
              <a:rPr lang="ru-RU" sz="2200" dirty="0">
                <a:solidFill>
                  <a:schemeClr val="tx1"/>
                </a:solidFill>
              </a:rPr>
              <a:t>двумя </a:t>
            </a:r>
            <a:r>
              <a:rPr lang="ru-RU" sz="2200" dirty="0" smtClean="0">
                <a:solidFill>
                  <a:schemeClr val="tx1"/>
                </a:solidFill>
              </a:rPr>
              <a:t>ликами.</a:t>
            </a:r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Входное</a:t>
            </a:r>
            <a:r>
              <a:rPr lang="ru-RU" sz="2200" dirty="0" smtClean="0">
                <a:solidFill>
                  <a:schemeClr val="tx1"/>
                </a:solidFill>
              </a:rPr>
              <a:t> – песнопение, исполняющееся во время Малого входа («</a:t>
            </a:r>
            <a:r>
              <a:rPr lang="ru-RU" sz="2200" dirty="0" err="1" smtClean="0">
                <a:solidFill>
                  <a:schemeClr val="tx1"/>
                </a:solidFill>
              </a:rPr>
              <a:t>Приидите</a:t>
            </a:r>
            <a:r>
              <a:rPr lang="ru-RU" sz="2200" dirty="0">
                <a:solidFill>
                  <a:schemeClr val="tx1"/>
                </a:solidFill>
              </a:rPr>
              <a:t>, поклонимся и припадем ко Христу. Спаси </a:t>
            </a:r>
            <a:r>
              <a:rPr lang="ru-RU" sz="2200" dirty="0" err="1">
                <a:solidFill>
                  <a:schemeClr val="tx1"/>
                </a:solidFill>
              </a:rPr>
              <a:t>ны</a:t>
            </a:r>
            <a:r>
              <a:rPr lang="ru-RU" sz="2200" dirty="0">
                <a:solidFill>
                  <a:schemeClr val="tx1"/>
                </a:solidFill>
              </a:rPr>
              <a:t>, Сыне Божий, </a:t>
            </a:r>
            <a:r>
              <a:rPr lang="ru-RU" sz="2200" dirty="0" err="1">
                <a:solidFill>
                  <a:schemeClr val="tx1"/>
                </a:solidFill>
              </a:rPr>
              <a:t>воскресый</a:t>
            </a:r>
            <a:r>
              <a:rPr lang="ru-RU" sz="2200" dirty="0">
                <a:solidFill>
                  <a:schemeClr val="tx1"/>
                </a:solidFill>
              </a:rPr>
              <a:t> из мертвых, </a:t>
            </a:r>
            <a:r>
              <a:rPr lang="ru-RU" sz="2200" dirty="0" err="1">
                <a:solidFill>
                  <a:schemeClr val="tx1"/>
                </a:solidFill>
              </a:rPr>
              <a:t>поющия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Ти</a:t>
            </a:r>
            <a:r>
              <a:rPr lang="ru-RU" sz="2200" dirty="0">
                <a:solidFill>
                  <a:schemeClr val="tx1"/>
                </a:solidFill>
              </a:rPr>
              <a:t>: </a:t>
            </a:r>
            <a:r>
              <a:rPr lang="ru-RU" sz="2200" dirty="0" smtClean="0">
                <a:solidFill>
                  <a:schemeClr val="tx1"/>
                </a:solidFill>
              </a:rPr>
              <a:t>аллилуйя»).</a:t>
            </a:r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ru-RU" sz="2200" dirty="0" err="1">
                <a:solidFill>
                  <a:schemeClr val="tx1"/>
                </a:solidFill>
              </a:rPr>
              <a:t>Входный</a:t>
            </a:r>
            <a:r>
              <a:rPr lang="ru-RU" sz="2200" dirty="0">
                <a:solidFill>
                  <a:schemeClr val="tx1"/>
                </a:solidFill>
              </a:rPr>
              <a:t> стих</a:t>
            </a:r>
          </a:p>
          <a:p>
            <a:pPr algn="l"/>
            <a:r>
              <a:rPr lang="ru-RU" sz="2200" b="1" dirty="0">
                <a:solidFill>
                  <a:schemeClr val="tx1"/>
                </a:solidFill>
              </a:rPr>
              <a:t>Тропари и кондаки </a:t>
            </a:r>
            <a:r>
              <a:rPr lang="ru-RU" sz="2200" dirty="0">
                <a:solidFill>
                  <a:schemeClr val="tx1"/>
                </a:solidFill>
              </a:rPr>
              <a:t>на Малом </a:t>
            </a:r>
            <a:r>
              <a:rPr lang="ru-RU" sz="2200" dirty="0" smtClean="0">
                <a:solidFill>
                  <a:schemeClr val="tx1"/>
                </a:solidFill>
              </a:rPr>
              <a:t>входе</a:t>
            </a: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Тропарь </a:t>
            </a:r>
            <a:r>
              <a:rPr lang="ru-RU" sz="2200" dirty="0">
                <a:solidFill>
                  <a:schemeClr val="tx1"/>
                </a:solidFill>
              </a:rPr>
              <a:t>(греч. — тон, лад, мелодия, глас, напев) 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- краткое </a:t>
            </a:r>
            <a:r>
              <a:rPr lang="ru-RU" sz="2200" dirty="0">
                <a:solidFill>
                  <a:schemeClr val="tx1"/>
                </a:solidFill>
              </a:rPr>
              <a:t>песнопение, в котором раскрывается сущность праздника или прославляется святой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Кондак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(греч. — палочка, на которую наматывался свиток пергамента</a:t>
            </a:r>
            <a:r>
              <a:rPr lang="ru-RU" sz="2200" dirty="0" smtClean="0">
                <a:solidFill>
                  <a:schemeClr val="tx1"/>
                </a:solidFill>
              </a:rPr>
              <a:t>) 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smtClean="0">
                <a:solidFill>
                  <a:schemeClr val="tx1"/>
                </a:solidFill>
              </a:rPr>
              <a:t>так </a:t>
            </a:r>
            <a:r>
              <a:rPr lang="ru-RU" sz="2200" dirty="0">
                <a:solidFill>
                  <a:schemeClr val="tx1"/>
                </a:solidFill>
              </a:rPr>
              <a:t>же, как и </a:t>
            </a:r>
            <a:r>
              <a:rPr lang="ru-RU" sz="2200" dirty="0" smtClean="0">
                <a:solidFill>
                  <a:schemeClr val="tx1"/>
                </a:solidFill>
              </a:rPr>
              <a:t>тропарь</a:t>
            </a:r>
            <a:r>
              <a:rPr lang="ru-RU" sz="2200" dirty="0">
                <a:solidFill>
                  <a:schemeClr val="tx1"/>
                </a:solidFill>
              </a:rPr>
              <a:t>, раскрывает сущность праздника, только с другой стороны, углубляя понимание праздничного события</a:t>
            </a:r>
          </a:p>
          <a:p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784975" cy="6624736"/>
          </a:xfrm>
        </p:spPr>
        <p:txBody>
          <a:bodyPr>
            <a:normAutofit/>
          </a:bodyPr>
          <a:lstStyle/>
          <a:p>
            <a:pPr algn="l"/>
            <a:r>
              <a:rPr lang="ru-RU" sz="2100" b="1" dirty="0" err="1">
                <a:solidFill>
                  <a:schemeClr val="tx1"/>
                </a:solidFill>
              </a:rPr>
              <a:t>Трисвятое</a:t>
            </a:r>
            <a:endParaRPr lang="ru-RU" sz="2100" b="1" dirty="0">
              <a:solidFill>
                <a:schemeClr val="tx1"/>
              </a:solidFill>
            </a:endParaRPr>
          </a:p>
          <a:p>
            <a:pPr algn="just"/>
            <a:r>
              <a:rPr lang="ru-RU" sz="2100" b="1" dirty="0" err="1">
                <a:solidFill>
                  <a:schemeClr val="tx1"/>
                </a:solidFill>
              </a:rPr>
              <a:t>Прокимен</a:t>
            </a:r>
            <a:r>
              <a:rPr lang="ru-RU" sz="2100" b="1" dirty="0">
                <a:solidFill>
                  <a:schemeClr val="tx1"/>
                </a:solidFill>
              </a:rPr>
              <a:t> - </a:t>
            </a:r>
            <a:r>
              <a:rPr lang="ru-RU" sz="2100" dirty="0">
                <a:solidFill>
                  <a:schemeClr val="tx1"/>
                </a:solidFill>
              </a:rPr>
              <a:t>(греч. «предлежащий</a:t>
            </a:r>
            <a:r>
              <a:rPr lang="ru-RU" sz="2100" dirty="0" smtClean="0">
                <a:solidFill>
                  <a:schemeClr val="tx1"/>
                </a:solidFill>
              </a:rPr>
              <a:t>», «</a:t>
            </a:r>
            <a:r>
              <a:rPr lang="ru-RU" sz="2100" dirty="0">
                <a:solidFill>
                  <a:schemeClr val="tx1"/>
                </a:solidFill>
              </a:rPr>
              <a:t>предлагаемый вперед</a:t>
            </a:r>
            <a:r>
              <a:rPr lang="ru-RU" sz="2100" dirty="0" smtClean="0">
                <a:solidFill>
                  <a:schemeClr val="tx1"/>
                </a:solidFill>
              </a:rPr>
              <a:t>») </a:t>
            </a:r>
            <a:r>
              <a:rPr lang="ru-RU" sz="2100" dirty="0">
                <a:solidFill>
                  <a:schemeClr val="tx1"/>
                </a:solidFill>
              </a:rPr>
              <a:t>- краткое изменяемое молитвословие, возглашаемый перед чтением из </a:t>
            </a:r>
            <a:r>
              <a:rPr lang="ru-RU" sz="2100" dirty="0" err="1">
                <a:solidFill>
                  <a:schemeClr val="tx1"/>
                </a:solidFill>
              </a:rPr>
              <a:t>Свящ</a:t>
            </a:r>
            <a:r>
              <a:rPr lang="ru-RU" sz="2100" dirty="0">
                <a:solidFill>
                  <a:schemeClr val="tx1"/>
                </a:solidFill>
              </a:rPr>
              <a:t>. Писания Ветхого или Нового </a:t>
            </a:r>
            <a:r>
              <a:rPr lang="ru-RU" sz="2100" dirty="0" smtClean="0">
                <a:solidFill>
                  <a:schemeClr val="tx1"/>
                </a:solidFill>
              </a:rPr>
              <a:t>Заветов, которое состоит </a:t>
            </a:r>
            <a:r>
              <a:rPr lang="ru-RU" sz="2100" dirty="0">
                <a:solidFill>
                  <a:schemeClr val="tx1"/>
                </a:solidFill>
              </a:rPr>
              <a:t>преимущественно </a:t>
            </a:r>
            <a:r>
              <a:rPr lang="ru-RU" sz="2100" dirty="0" smtClean="0">
                <a:solidFill>
                  <a:schemeClr val="tx1"/>
                </a:solidFill>
              </a:rPr>
              <a:t>из избранных стихов псалмов. </a:t>
            </a:r>
            <a:endParaRPr lang="ru-RU" sz="2100" b="1" dirty="0">
              <a:solidFill>
                <a:schemeClr val="tx1"/>
              </a:solidFill>
            </a:endParaRPr>
          </a:p>
          <a:p>
            <a:pPr algn="l"/>
            <a:r>
              <a:rPr lang="ru-RU" sz="2100" b="1" dirty="0">
                <a:solidFill>
                  <a:schemeClr val="tx1"/>
                </a:solidFill>
              </a:rPr>
              <a:t>Апостол</a:t>
            </a:r>
          </a:p>
          <a:p>
            <a:pPr algn="just"/>
            <a:r>
              <a:rPr lang="ru-RU" sz="2100" b="1" dirty="0" err="1">
                <a:solidFill>
                  <a:schemeClr val="tx1"/>
                </a:solidFill>
              </a:rPr>
              <a:t>Аллилуарий</a:t>
            </a:r>
            <a:r>
              <a:rPr lang="ru-RU" sz="2100" b="1" dirty="0">
                <a:solidFill>
                  <a:schemeClr val="tx1"/>
                </a:solidFill>
              </a:rPr>
              <a:t> - </a:t>
            </a:r>
            <a:r>
              <a:rPr lang="ru-RU" sz="2100" dirty="0">
                <a:solidFill>
                  <a:schemeClr val="tx1"/>
                </a:solidFill>
              </a:rPr>
              <a:t>краткое изменяемое молитвословие, произносимое после чтения Апостола и предваряющее чтение Евангелия. Хор в ответ поет </a:t>
            </a:r>
            <a:r>
              <a:rPr lang="ru-RU" sz="2100" b="1" dirty="0" err="1">
                <a:solidFill>
                  <a:schemeClr val="tx1"/>
                </a:solidFill>
              </a:rPr>
              <a:t>Аллилуия</a:t>
            </a:r>
            <a:r>
              <a:rPr lang="ru-RU" sz="2100" b="1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(с. греч. и евр. «хвалите Бога»).</a:t>
            </a:r>
          </a:p>
          <a:p>
            <a:pPr algn="l"/>
            <a:r>
              <a:rPr lang="ru-RU" sz="2100" b="1" dirty="0">
                <a:solidFill>
                  <a:schemeClr val="tx1"/>
                </a:solidFill>
              </a:rPr>
              <a:t>Евангелие</a:t>
            </a:r>
          </a:p>
          <a:p>
            <a:pPr algn="l"/>
            <a:r>
              <a:rPr lang="ru-RU" sz="2100" b="1" dirty="0">
                <a:solidFill>
                  <a:schemeClr val="tx1"/>
                </a:solidFill>
              </a:rPr>
              <a:t>Херувимская песнь</a:t>
            </a:r>
          </a:p>
          <a:p>
            <a:pPr algn="l"/>
            <a:r>
              <a:rPr lang="ru-RU" sz="2100" b="1" dirty="0">
                <a:solidFill>
                  <a:schemeClr val="tx1"/>
                </a:solidFill>
              </a:rPr>
              <a:t>Достойно есть (</a:t>
            </a:r>
            <a:r>
              <a:rPr lang="ru-RU" sz="2100" dirty="0" err="1">
                <a:solidFill>
                  <a:schemeClr val="tx1"/>
                </a:solidFill>
              </a:rPr>
              <a:t>Задостойник</a:t>
            </a:r>
            <a:r>
              <a:rPr lang="ru-RU" sz="2100" dirty="0">
                <a:solidFill>
                  <a:schemeClr val="tx1"/>
                </a:solidFill>
              </a:rPr>
              <a:t> – припев и ирмос 9-й песни праздничного канона)</a:t>
            </a:r>
          </a:p>
          <a:p>
            <a:pPr algn="just"/>
            <a:r>
              <a:rPr lang="ru-RU" sz="2100" b="1" dirty="0">
                <a:solidFill>
                  <a:schemeClr val="tx1"/>
                </a:solidFill>
              </a:rPr>
              <a:t>Причастный стих (причастен, </a:t>
            </a:r>
            <a:r>
              <a:rPr lang="ru-RU" sz="2100" b="1" dirty="0" err="1">
                <a:solidFill>
                  <a:schemeClr val="tx1"/>
                </a:solidFill>
              </a:rPr>
              <a:t>кинонник</a:t>
            </a:r>
            <a:r>
              <a:rPr lang="ru-RU" sz="2100" b="1" dirty="0">
                <a:solidFill>
                  <a:schemeClr val="tx1"/>
                </a:solidFill>
              </a:rPr>
              <a:t>) </a:t>
            </a:r>
            <a:r>
              <a:rPr lang="ru-RU" sz="2100" dirty="0">
                <a:solidFill>
                  <a:schemeClr val="tx1"/>
                </a:solidFill>
              </a:rPr>
              <a:t>- песнопение в одну </a:t>
            </a:r>
            <a:r>
              <a:rPr lang="ru-RU" sz="2100" dirty="0" smtClean="0">
                <a:solidFill>
                  <a:schemeClr val="tx1"/>
                </a:solidFill>
              </a:rPr>
              <a:t>строфу (обычно из Псалтири), которое </a:t>
            </a:r>
            <a:r>
              <a:rPr lang="ru-RU" sz="2100" dirty="0">
                <a:solidFill>
                  <a:schemeClr val="tx1"/>
                </a:solidFill>
              </a:rPr>
              <a:t>поется во время причащения священнослужителей. Напр.: «Хвалите Господа с небес, хвалите Его в вышних. Аллилуйя, аллилуйя, аллилуйя».</a:t>
            </a:r>
            <a:endParaRPr lang="ru-RU" sz="2100" b="1" dirty="0">
              <a:solidFill>
                <a:schemeClr val="tx1"/>
              </a:solidFill>
            </a:endParaRPr>
          </a:p>
          <a:p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32656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Божественная литургия </a:t>
            </a:r>
            <a:r>
              <a:rPr lang="ru-RU" sz="2800" dirty="0"/>
              <a:t>есть важнейшее христианское богослужение, средоточие всех прочих церковных служб суточного </a:t>
            </a:r>
            <a:r>
              <a:rPr lang="ru-RU" sz="2800" dirty="0" smtClean="0"/>
              <a:t>круга, за которой совершается таинство  Святой Евхаристии. 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Слово </a:t>
            </a:r>
            <a:r>
              <a:rPr lang="ru-RU" sz="2800" b="1" dirty="0" smtClean="0"/>
              <a:t>Литургия</a:t>
            </a:r>
            <a:r>
              <a:rPr lang="ru-RU" sz="2800" dirty="0" smtClean="0"/>
              <a:t>  - греческое  ( </a:t>
            </a:r>
            <a:r>
              <a:rPr lang="el-GR" sz="2800" dirty="0" smtClean="0"/>
              <a:t>Λ</a:t>
            </a:r>
            <a:r>
              <a:rPr lang="ru-RU" sz="2800" dirty="0" err="1" smtClean="0"/>
              <a:t>ειτοθργι</a:t>
            </a:r>
            <a:r>
              <a:rPr lang="ru-RU" sz="2800" dirty="0" smtClean="0"/>
              <a:t>α), происходит  от  «литос» </a:t>
            </a:r>
            <a:r>
              <a:rPr lang="ru-RU" sz="2800" dirty="0"/>
              <a:t>λειτος </a:t>
            </a:r>
            <a:r>
              <a:rPr lang="ru-RU" sz="2800" dirty="0" smtClean="0"/>
              <a:t> - общественный и «эргон» </a:t>
            </a:r>
            <a:r>
              <a:rPr lang="ru-RU" sz="2800" dirty="0"/>
              <a:t>εργον </a:t>
            </a:r>
            <a:r>
              <a:rPr lang="ru-RU" sz="2800" dirty="0" smtClean="0"/>
              <a:t> - дело.  Можно перевести как «общее дело».  То есть подчеркивается ,что данная служба имеет важнейшее общественное значение 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err="1" smtClean="0"/>
              <a:t>Евхариятия</a:t>
            </a:r>
            <a:r>
              <a:rPr lang="ru-RU" sz="2800" dirty="0" smtClean="0"/>
              <a:t> (греч. </a:t>
            </a:r>
            <a:r>
              <a:rPr lang="ru-RU" sz="2800" dirty="0" err="1" smtClean="0"/>
              <a:t>ευχ</a:t>
            </a:r>
            <a:r>
              <a:rPr lang="ru-RU" sz="2800" dirty="0" smtClean="0"/>
              <a:t>αριστια) – благодарение.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69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6048671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«Каждая </a:t>
            </a:r>
            <a:r>
              <a:rPr lang="ru-RU" sz="2400" dirty="0">
                <a:solidFill>
                  <a:schemeClr val="tx1"/>
                </a:solidFill>
              </a:rPr>
              <a:t>литургия не есть только воспоминание Тайной Вечери, ибо этого недостаточно, и не есть повторение Тайной Вечери, ибо это невозможно. Каждая литургия есть сама Тайная Вечеря. Мы незримо для телесных очей входим в пространство Сионской горницы и из рук Христа приемлем ту самую Чашу, и мы находимся в Царстве будущего века, в котором нет преград между прошлым и будущим, нет пространственных преград. Поэтому через благодатное действие Святого Духа (а субъектом таинства является Святой Дух, Он совершает это таинство, а не священнослужитель), это нисхождение </a:t>
            </a:r>
            <a:r>
              <a:rPr lang="ru-RU" sz="2400" dirty="0" err="1">
                <a:solidFill>
                  <a:schemeClr val="tx1"/>
                </a:solidFill>
              </a:rPr>
              <a:t>Святаго</a:t>
            </a:r>
            <a:r>
              <a:rPr lang="ru-RU" sz="2400" dirty="0">
                <a:solidFill>
                  <a:schemeClr val="tx1"/>
                </a:solidFill>
              </a:rPr>
              <a:t> Духа на Церковь, собравшуюся вокруг Чаши – оно истончает толщу времен и пространств, которые отделяют нас от Сионской </a:t>
            </a:r>
            <a:r>
              <a:rPr lang="ru-RU" sz="2400" dirty="0" smtClean="0">
                <a:solidFill>
                  <a:schemeClr val="tx1"/>
                </a:solidFill>
              </a:rPr>
              <a:t>горницы».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i="1" dirty="0" err="1" smtClean="0">
                <a:solidFill>
                  <a:schemeClr val="tx1"/>
                </a:solidFill>
              </a:rPr>
              <a:t>протод</a:t>
            </a:r>
            <a:r>
              <a:rPr lang="ru-RU" sz="2400" i="1" dirty="0" smtClean="0">
                <a:solidFill>
                  <a:schemeClr val="tx1"/>
                </a:solidFill>
              </a:rPr>
              <a:t>. Андрей Кураев)</a:t>
            </a:r>
            <a:endParaRPr lang="ru-RU" sz="2400" i="1" dirty="0">
              <a:solidFill>
                <a:schemeClr val="tx1"/>
              </a:solidFill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372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476250"/>
            <a:ext cx="7775575" cy="6121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sz="2800" b="1" dirty="0"/>
          </a:p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Блаженный Августин</a:t>
            </a:r>
            <a:r>
              <a:rPr lang="ru-RU" sz="2800" dirty="0" smtClean="0">
                <a:solidFill>
                  <a:schemeClr val="tx1"/>
                </a:solidFill>
              </a:rPr>
              <a:t>: «</a:t>
            </a:r>
            <a:r>
              <a:rPr lang="ru-RU" sz="2800" dirty="0">
                <a:solidFill>
                  <a:schemeClr val="tx1"/>
                </a:solidFill>
              </a:rPr>
              <a:t>Твоя Премудрость могла бы сотворить, могла бы создать для человека еще более чудные цветы на нивах, но Твою </a:t>
            </a:r>
            <a:r>
              <a:rPr lang="ru-RU" sz="2800" dirty="0" smtClean="0">
                <a:solidFill>
                  <a:schemeClr val="tx1"/>
                </a:solidFill>
              </a:rPr>
              <a:t>Любовь Ты </a:t>
            </a:r>
            <a:r>
              <a:rPr lang="ru-RU" sz="2800" dirty="0">
                <a:solidFill>
                  <a:schemeClr val="tx1"/>
                </a:solidFill>
              </a:rPr>
              <a:t>исчерпал до конца в Божественной литургии. И вот почему: в литургии Христос отдает Себя верным, Тело Свое и Кровь Свою животворящую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3681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Установление Божественной Литургии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96944" cy="43204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Ветхом Завете: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Исх. 25.30</a:t>
            </a:r>
            <a:r>
              <a:rPr lang="ru-RU" dirty="0" smtClean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П</a:t>
            </a:r>
            <a:r>
              <a:rPr lang="ru-RU" i="1" dirty="0" smtClean="0">
                <a:solidFill>
                  <a:schemeClr val="tx1"/>
                </a:solidFill>
              </a:rPr>
              <a:t>олагай </a:t>
            </a:r>
            <a:r>
              <a:rPr lang="ru-RU" i="1" dirty="0">
                <a:solidFill>
                  <a:schemeClr val="tx1"/>
                </a:solidFill>
              </a:rPr>
              <a:t>на стол </a:t>
            </a:r>
            <a:r>
              <a:rPr lang="ru-RU" b="1" i="1" dirty="0">
                <a:solidFill>
                  <a:schemeClr val="tx1"/>
                </a:solidFill>
              </a:rPr>
              <a:t>хлебы предложения</a:t>
            </a:r>
            <a:r>
              <a:rPr lang="ru-RU" i="1" dirty="0">
                <a:solidFill>
                  <a:schemeClr val="tx1"/>
                </a:solidFill>
              </a:rPr>
              <a:t> пред </a:t>
            </a:r>
            <a:r>
              <a:rPr lang="ru-RU" i="1" dirty="0" err="1">
                <a:solidFill>
                  <a:schemeClr val="tx1"/>
                </a:solidFill>
              </a:rPr>
              <a:t>лицем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Моим постоянно.</a:t>
            </a:r>
          </a:p>
          <a:p>
            <a:pPr algn="just"/>
            <a:endParaRPr lang="ru-RU" i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Притч. 9. 1-5</a:t>
            </a:r>
            <a:r>
              <a:rPr lang="ru-RU" i="1" dirty="0" smtClean="0">
                <a:solidFill>
                  <a:schemeClr val="tx1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Премудрость создала себе дом и обтесала семь столбов. Приготовила трапезу и послала слуг своих звать: </a:t>
            </a:r>
            <a:r>
              <a:rPr lang="ru-RU" i="1" dirty="0" err="1">
                <a:solidFill>
                  <a:schemeClr val="tx1"/>
                </a:solidFill>
              </a:rPr>
              <a:t>приидите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ешьте хлеб мой и пейте вино </a:t>
            </a:r>
            <a:r>
              <a:rPr lang="ru-RU" b="1" i="1" dirty="0" smtClean="0">
                <a:solidFill>
                  <a:schemeClr val="tx1"/>
                </a:solidFill>
              </a:rPr>
              <a:t>мое.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 Новом Завете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Тайная вечеря в Сионской горнице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352928" cy="4248472"/>
          </a:xfrm>
        </p:spPr>
        <p:txBody>
          <a:bodyPr/>
          <a:lstStyle/>
          <a:p>
            <a:pPr algn="just"/>
            <a:r>
              <a:rPr lang="ru-RU" i="1" dirty="0">
                <a:solidFill>
                  <a:schemeClr val="tx1"/>
                </a:solidFill>
              </a:rPr>
              <a:t>И когда они ели, Иисус взял хлеб и, благословив, преломил и, раздавая ученикам, сказал: </a:t>
            </a:r>
            <a:r>
              <a:rPr lang="ru-RU" i="1" dirty="0" err="1">
                <a:solidFill>
                  <a:schemeClr val="tx1"/>
                </a:solidFill>
              </a:rPr>
              <a:t>приимите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ядите</a:t>
            </a:r>
            <a:r>
              <a:rPr lang="ru-RU" i="1" dirty="0">
                <a:solidFill>
                  <a:schemeClr val="tx1"/>
                </a:solidFill>
              </a:rPr>
              <a:t>: сие есть Тело Мое.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И, взяв чашу и благодарив, подал им и сказал: пейте из нее все,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ибо сие есть Кровь Моя Нового Завета, за многих изливаемая во оставление </a:t>
            </a:r>
            <a:r>
              <a:rPr lang="ru-RU" i="1" dirty="0" smtClean="0">
                <a:solidFill>
                  <a:schemeClr val="tx1"/>
                </a:solidFill>
              </a:rPr>
              <a:t>грехов (Мф. 26:26-28 // </a:t>
            </a:r>
            <a:r>
              <a:rPr lang="ru-RU" i="1" dirty="0" err="1" smtClean="0">
                <a:solidFill>
                  <a:schemeClr val="tx1"/>
                </a:solidFill>
              </a:rPr>
              <a:t>Мк</a:t>
            </a:r>
            <a:r>
              <a:rPr lang="ru-RU" i="1" dirty="0" smtClean="0">
                <a:solidFill>
                  <a:schemeClr val="tx1"/>
                </a:solidFill>
              </a:rPr>
              <a:t>. 14:22-24; </a:t>
            </a:r>
            <a:r>
              <a:rPr lang="ru-RU" i="1" dirty="0" err="1" smtClean="0">
                <a:solidFill>
                  <a:schemeClr val="tx1"/>
                </a:solidFill>
              </a:rPr>
              <a:t>Лк</a:t>
            </a:r>
            <a:r>
              <a:rPr lang="ru-RU" i="1" dirty="0" smtClean="0">
                <a:solidFill>
                  <a:schemeClr val="tx1"/>
                </a:solidFill>
              </a:rPr>
              <a:t>. 22:19-20 ). 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88640"/>
            <a:ext cx="8856983" cy="6336703"/>
          </a:xfrm>
        </p:spPr>
        <p:txBody>
          <a:bodyPr>
            <a:noAutofit/>
          </a:bodyPr>
          <a:lstStyle/>
          <a:p>
            <a:r>
              <a:rPr lang="ru-RU" b="1" dirty="0" smtClean="0"/>
              <a:t>Беседа о Хлебе Жизни (Ин. 6 гл.)</a:t>
            </a:r>
          </a:p>
          <a:p>
            <a:endParaRPr lang="ru-RU" b="1" dirty="0"/>
          </a:p>
          <a:p>
            <a:pPr algn="just"/>
            <a:r>
              <a:rPr lang="ru-RU" i="1" dirty="0"/>
              <a:t>Старайтесь не о пище тленной, но о пище, пребывающей в жизнь вечную, которую даст вам Сын Человеческий, ибо на Нем положил печать Свою Отец, Бог… Отец Мой дает вам истинный хлеб с небес. Ибо хлеб Божий есть тот, который сходит с небес и дает жизнь мир. … </a:t>
            </a:r>
            <a:r>
              <a:rPr lang="ru-RU" i="1" dirty="0" smtClean="0"/>
              <a:t>Иисус </a:t>
            </a:r>
            <a:r>
              <a:rPr lang="ru-RU" i="1" dirty="0"/>
              <a:t>же сказал им: </a:t>
            </a:r>
            <a:r>
              <a:rPr lang="ru-RU" b="1" i="1" dirty="0"/>
              <a:t>Я </a:t>
            </a:r>
            <a:r>
              <a:rPr lang="ru-RU" b="1" i="1" dirty="0" err="1"/>
              <a:t>есмь</a:t>
            </a:r>
            <a:r>
              <a:rPr lang="ru-RU" b="1" i="1" dirty="0"/>
              <a:t> хлеб жизни; приходящий ко Мне не будет алкать, и верующий в Меня не будет жаждать </a:t>
            </a:r>
            <a:r>
              <a:rPr lang="ru-RU" b="1" i="1" dirty="0" smtClean="0"/>
              <a:t>никогда </a:t>
            </a:r>
            <a:r>
              <a:rPr lang="ru-RU" i="1" dirty="0" smtClean="0"/>
              <a:t>(Ин. 6: 27-35).</a:t>
            </a:r>
          </a:p>
          <a:p>
            <a:pPr algn="just"/>
            <a:endParaRPr lang="ru-RU" b="1" i="1" dirty="0"/>
          </a:p>
          <a:p>
            <a:pPr algn="just"/>
            <a:r>
              <a:rPr lang="ru-RU" i="1" dirty="0" smtClean="0"/>
              <a:t>Я </a:t>
            </a:r>
            <a:r>
              <a:rPr lang="ru-RU" i="1" dirty="0" err="1"/>
              <a:t>есмь</a:t>
            </a:r>
            <a:r>
              <a:rPr lang="ru-RU" i="1" dirty="0"/>
              <a:t> хлеб жизни. Отцы ваши ели манну в пустыне и умерли; хлеб же, сходящий с небес, таков, что </a:t>
            </a:r>
            <a:r>
              <a:rPr lang="ru-RU" i="1" dirty="0" err="1"/>
              <a:t>ядущий</a:t>
            </a:r>
            <a:r>
              <a:rPr lang="ru-RU" i="1" dirty="0"/>
              <a:t> его не умрет. Я хлеб </a:t>
            </a:r>
            <a:r>
              <a:rPr lang="ru-RU" i="1" dirty="0" err="1"/>
              <a:t>живый</a:t>
            </a:r>
            <a:r>
              <a:rPr lang="ru-RU" i="1" dirty="0"/>
              <a:t>, </a:t>
            </a:r>
            <a:r>
              <a:rPr lang="ru-RU" i="1" dirty="0" err="1"/>
              <a:t>сшедший</a:t>
            </a:r>
            <a:r>
              <a:rPr lang="ru-RU" i="1" dirty="0"/>
              <a:t> с небес; </a:t>
            </a:r>
            <a:r>
              <a:rPr lang="ru-RU" i="1" dirty="0" err="1"/>
              <a:t>ядущий</a:t>
            </a:r>
            <a:r>
              <a:rPr lang="ru-RU" i="1" dirty="0"/>
              <a:t> хлеб сей будет жить вовек; хлеб же, который Я дам, есть Плоть Моя, которую Я отдам за жизнь мира. Тогда Иудеи стали спорить между собою, говоря: как Он может дать нам есть Плоть Свою? Иисус же сказал им: истинно, истинно говорю вам: если не будете есть Плоти Сына Человеческого и пить Крови Его, то не будете иметь в себе жизни. </a:t>
            </a:r>
            <a:r>
              <a:rPr lang="ru-RU" b="1" i="1" dirty="0" err="1"/>
              <a:t>Ядущий</a:t>
            </a:r>
            <a:r>
              <a:rPr lang="ru-RU" b="1" i="1" dirty="0"/>
              <a:t> Мою Плоть и </a:t>
            </a:r>
            <a:r>
              <a:rPr lang="ru-RU" b="1" i="1" dirty="0" err="1"/>
              <a:t>пиющий</a:t>
            </a:r>
            <a:r>
              <a:rPr lang="ru-RU" b="1" i="1" dirty="0"/>
              <a:t> Мою Кровь имеет жизнь вечную</a:t>
            </a:r>
            <a:r>
              <a:rPr lang="ru-RU" i="1" dirty="0"/>
              <a:t>, и Я воскрешу его в последний </a:t>
            </a:r>
            <a:r>
              <a:rPr lang="ru-RU" i="1" dirty="0" smtClean="0"/>
              <a:t>день (Ин. 6: 48-54).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8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735707"/>
          </a:xfrm>
        </p:spPr>
        <p:txBody>
          <a:bodyPr/>
          <a:lstStyle/>
          <a:p>
            <a:r>
              <a:rPr lang="ru-RU" sz="4000" dirty="0" smtClean="0"/>
              <a:t>Виды литургий,  употребляемых в РПЦ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3715866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endParaRPr lang="ru-RU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Литургия святителя Иоанна Златоуста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Литургия святителя Василия Великого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Литургия </a:t>
            </a:r>
            <a:r>
              <a:rPr lang="ru-RU" dirty="0" err="1" smtClean="0">
                <a:solidFill>
                  <a:schemeClr val="tx1"/>
                </a:solidFill>
              </a:rPr>
              <a:t>Преждеосвященны</a:t>
            </a:r>
            <a:r>
              <a:rPr lang="ru-RU" dirty="0" smtClean="0">
                <a:solidFill>
                  <a:schemeClr val="tx1"/>
                </a:solidFill>
              </a:rPr>
              <a:t> Даров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Литургия святого апостола Иакова, брата Господня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049288"/>
          </a:xfrm>
        </p:spPr>
        <p:txBody>
          <a:bodyPr/>
          <a:lstStyle/>
          <a:p>
            <a:r>
              <a:rPr lang="ru-RU" sz="3600" dirty="0" smtClean="0"/>
              <a:t>Литургия </a:t>
            </a:r>
            <a:r>
              <a:rPr lang="ru-RU" sz="3600" dirty="0" err="1" smtClean="0"/>
              <a:t>свт</a:t>
            </a:r>
            <a:r>
              <a:rPr lang="ru-RU" sz="3600" dirty="0" smtClean="0"/>
              <a:t>. Василия Великого совершается 10 раз в году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628800"/>
            <a:ext cx="7916416" cy="504056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 err="1">
                <a:solidFill>
                  <a:schemeClr val="tx1"/>
                </a:solidFill>
              </a:rPr>
              <a:t>н</a:t>
            </a:r>
            <a:r>
              <a:rPr lang="ru-RU" sz="2400" dirty="0" err="1" smtClean="0">
                <a:solidFill>
                  <a:schemeClr val="tx1"/>
                </a:solidFill>
              </a:rPr>
              <a:t>авечерия</a:t>
            </a:r>
            <a:r>
              <a:rPr lang="ru-RU" sz="2400" dirty="0" smtClean="0">
                <a:solidFill>
                  <a:schemeClr val="tx1"/>
                </a:solidFill>
              </a:rPr>
              <a:t> или в самые праздники Рождества Христова и Богоявления.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праздник Обрезания Господня и память </a:t>
            </a:r>
            <a:r>
              <a:rPr lang="ru-RU" sz="2400" dirty="0" err="1" smtClean="0">
                <a:solidFill>
                  <a:schemeClr val="tx1"/>
                </a:solidFill>
              </a:rPr>
              <a:t>свт</a:t>
            </a:r>
            <a:r>
              <a:rPr lang="ru-RU" sz="2400" dirty="0" smtClean="0">
                <a:solidFill>
                  <a:schemeClr val="tx1"/>
                </a:solidFill>
              </a:rPr>
              <a:t>. Василия Великого (1/14 января).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Воскресенья 1-е, 2-е, 3-е, 4-е и 5-е Великого поста.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Великий Четверг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Великую субботу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3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406</TotalTime>
  <Words>1439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Лекция 4. Общие сведения о Божественной Литургии </vt:lpstr>
      <vt:lpstr>Презентация PowerPoint</vt:lpstr>
      <vt:lpstr>Презентация PowerPoint</vt:lpstr>
      <vt:lpstr>Презентация PowerPoint</vt:lpstr>
      <vt:lpstr>Установление Божественной Литургии</vt:lpstr>
      <vt:lpstr>В Новом Завете  Тайная вечеря в Сионской горнице</vt:lpstr>
      <vt:lpstr>Презентация PowerPoint</vt:lpstr>
      <vt:lpstr>Виды литургий,  употребляемых в РПЦ</vt:lpstr>
      <vt:lpstr>Литургия свт. Василия Великого совершается 10 раз в году</vt:lpstr>
      <vt:lpstr>Литургия Преждеосвященны Даров </vt:lpstr>
      <vt:lpstr>Дни, в которые Литургия не полагается</vt:lpstr>
      <vt:lpstr>Литургия святого апостола Иакова, брата Господня</vt:lpstr>
      <vt:lpstr>Литургия святителя Иоанна Златоуста</vt:lpstr>
      <vt:lpstr>Презентация PowerPoint</vt:lpstr>
      <vt:lpstr>Литургии свт. Иоанна Златоуста и свт. Василия Великого разделяются на три части: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Общие сведения о Божественной Литургии </dc:title>
  <dc:creator>Василий</dc:creator>
  <cp:lastModifiedBy>Василий</cp:lastModifiedBy>
  <cp:revision>22</cp:revision>
  <dcterms:created xsi:type="dcterms:W3CDTF">2013-10-11T10:55:01Z</dcterms:created>
  <dcterms:modified xsi:type="dcterms:W3CDTF">2013-10-12T04:39:56Z</dcterms:modified>
</cp:coreProperties>
</file>