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256" r:id="rId3"/>
    <p:sldId id="259" r:id="rId4"/>
    <p:sldId id="257" r:id="rId5"/>
    <p:sldId id="258" r:id="rId6"/>
    <p:sldId id="261" r:id="rId7"/>
    <p:sldId id="260" r:id="rId8"/>
    <p:sldId id="262" r:id="rId9"/>
    <p:sldId id="263" r:id="rId10"/>
    <p:sldId id="264" r:id="rId11"/>
    <p:sldId id="265" r:id="rId12"/>
    <p:sldId id="266" r:id="rId13"/>
    <p:sldId id="269" r:id="rId14"/>
    <p:sldId id="271" r:id="rId15"/>
    <p:sldId id="270" r:id="rId16"/>
    <p:sldId id="272" r:id="rId17"/>
    <p:sldId id="273" r:id="rId18"/>
    <p:sldId id="274" r:id="rId19"/>
    <p:sldId id="275" r:id="rId20"/>
    <p:sldId id="276" r:id="rId21"/>
    <p:sldId id="267" r:id="rId22"/>
    <p:sldId id="268" r:id="rId23"/>
    <p:sldId id="277" r:id="rId24"/>
    <p:sldId id="278" r:id="rId25"/>
    <p:sldId id="279" r:id="rId26"/>
    <p:sldId id="280" r:id="rId27"/>
    <p:sldId id="284" r:id="rId28"/>
    <p:sldId id="281" r:id="rId29"/>
    <p:sldId id="282" r:id="rId30"/>
    <p:sldId id="283" r:id="rId31"/>
    <p:sldId id="285" r:id="rId32"/>
    <p:sldId id="286" r:id="rId33"/>
    <p:sldId id="287" r:id="rId34"/>
    <p:sldId id="288" r:id="rId35"/>
    <p:sldId id="289" r:id="rId36"/>
    <p:sldId id="290" r:id="rId37"/>
    <p:sldId id="291" r:id="rId38"/>
    <p:sldId id="292" r:id="rId39"/>
    <p:sldId id="293" r:id="rId40"/>
    <p:sldId id="294" r:id="rId41"/>
    <p:sldId id="298" r:id="rId42"/>
    <p:sldId id="295" r:id="rId43"/>
    <p:sldId id="296" r:id="rId44"/>
    <p:sldId id="297" r:id="rId45"/>
    <p:sldId id="299" r:id="rId46"/>
    <p:sldId id="300" r:id="rId47"/>
    <p:sldId id="301" r:id="rId48"/>
    <p:sldId id="302"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10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07.12.2013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07.12.2013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07.12.2013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07.12.2013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07.12.2013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07.12.2013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79512" y="1844824"/>
            <a:ext cx="8784976" cy="2808312"/>
          </a:xfrm>
        </p:spPr>
        <p:txBody>
          <a:bodyPr/>
          <a:lstStyle/>
          <a:p>
            <a:pPr marL="182880" indent="0" algn="ctr">
              <a:buNone/>
            </a:pPr>
            <a:r>
              <a:rPr lang="ru-RU" dirty="0" smtClean="0"/>
              <a:t>Лекция 10. Литургия верных </a:t>
            </a:r>
            <a:r>
              <a:rPr lang="ru-RU" smtClean="0"/>
              <a:t>(окончание</a:t>
            </a:r>
            <a:r>
              <a:rPr lang="ru-RU" dirty="0" smtClean="0"/>
              <a:t>).</a:t>
            </a:r>
            <a:endParaRPr lang="ru-RU" dirty="0"/>
          </a:p>
        </p:txBody>
      </p:sp>
    </p:spTree>
    <p:extLst>
      <p:ext uri="{BB962C8B-B14F-4D97-AF65-F5344CB8AC3E}">
        <p14:creationId xmlns:p14="http://schemas.microsoft.com/office/powerpoint/2010/main" val="1284278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14270"/>
            <a:ext cx="9144000" cy="1328358"/>
          </a:xfrm>
        </p:spPr>
        <p:txBody>
          <a:bodyPr>
            <a:normAutofit fontScale="92500" lnSpcReduction="10000"/>
          </a:bodyPr>
          <a:lstStyle/>
          <a:p>
            <a:pPr marL="45720" indent="0" algn="ctr">
              <a:buNone/>
            </a:pPr>
            <a:r>
              <a:rPr lang="ru-RU" dirty="0" smtClean="0">
                <a:solidFill>
                  <a:srgbClr val="FF0000"/>
                </a:solidFill>
              </a:rPr>
              <a:t>Диакон, </a:t>
            </a:r>
            <a:r>
              <a:rPr lang="ru-RU" dirty="0">
                <a:solidFill>
                  <a:srgbClr val="FF0000"/>
                </a:solidFill>
              </a:rPr>
              <a:t>указывая орарем на святой потир, говорит</a:t>
            </a:r>
            <a:r>
              <a:rPr lang="ru-RU" dirty="0" smtClean="0">
                <a:solidFill>
                  <a:srgbClr val="FF0000"/>
                </a:solidFill>
              </a:rPr>
              <a:t>: </a:t>
            </a:r>
            <a:r>
              <a:rPr lang="ru-RU" b="1" dirty="0">
                <a:solidFill>
                  <a:schemeClr val="tx1"/>
                </a:solidFill>
              </a:rPr>
              <a:t>Исполни, </a:t>
            </a:r>
            <a:r>
              <a:rPr lang="ru-RU" b="1" dirty="0" err="1">
                <a:solidFill>
                  <a:schemeClr val="tx1"/>
                </a:solidFill>
              </a:rPr>
              <a:t>владыко</a:t>
            </a:r>
            <a:r>
              <a:rPr lang="ru-RU" b="1" dirty="0">
                <a:solidFill>
                  <a:schemeClr val="tx1"/>
                </a:solidFill>
              </a:rPr>
              <a:t>, </a:t>
            </a:r>
            <a:r>
              <a:rPr lang="ru-RU" b="1" dirty="0" err="1">
                <a:solidFill>
                  <a:schemeClr val="tx1"/>
                </a:solidFill>
              </a:rPr>
              <a:t>святый</a:t>
            </a:r>
            <a:r>
              <a:rPr lang="ru-RU" b="1" dirty="0">
                <a:solidFill>
                  <a:schemeClr val="tx1"/>
                </a:solidFill>
              </a:rPr>
              <a:t> потир</a:t>
            </a:r>
            <a:r>
              <a:rPr lang="ru-RU" b="1" dirty="0" smtClean="0">
                <a:solidFill>
                  <a:schemeClr val="tx1"/>
                </a:solidFill>
              </a:rPr>
              <a:t>.</a:t>
            </a:r>
          </a:p>
          <a:p>
            <a:pPr marL="45720" indent="0" algn="ctr">
              <a:buNone/>
            </a:pPr>
            <a:r>
              <a:rPr lang="ru-RU" dirty="0" smtClean="0">
                <a:solidFill>
                  <a:srgbClr val="FF0000"/>
                </a:solidFill>
              </a:rPr>
              <a:t>Священник, </a:t>
            </a:r>
            <a:r>
              <a:rPr lang="ru-RU" dirty="0">
                <a:solidFill>
                  <a:srgbClr val="FF0000"/>
                </a:solidFill>
              </a:rPr>
              <a:t>взяв </a:t>
            </a:r>
            <a:r>
              <a:rPr lang="ru-RU" dirty="0" smtClean="0">
                <a:solidFill>
                  <a:srgbClr val="FF0000"/>
                </a:solidFill>
              </a:rPr>
              <a:t>частицу </a:t>
            </a:r>
            <a:r>
              <a:rPr lang="ru-RU" dirty="0">
                <a:solidFill>
                  <a:srgbClr val="FF0000"/>
                </a:solidFill>
              </a:rPr>
              <a:t>IС, </a:t>
            </a:r>
            <a:r>
              <a:rPr lang="ru-RU" dirty="0" err="1">
                <a:solidFill>
                  <a:srgbClr val="FF0000"/>
                </a:solidFill>
              </a:rPr>
              <a:t>начертывает</a:t>
            </a:r>
            <a:r>
              <a:rPr lang="ru-RU" dirty="0">
                <a:solidFill>
                  <a:srgbClr val="FF0000"/>
                </a:solidFill>
              </a:rPr>
              <a:t> ею крест над святым потиром со словами</a:t>
            </a:r>
            <a:r>
              <a:rPr lang="ru-RU" dirty="0" smtClean="0">
                <a:solidFill>
                  <a:srgbClr val="FF0000"/>
                </a:solidFill>
              </a:rPr>
              <a:t>:</a:t>
            </a:r>
            <a:r>
              <a:rPr lang="ru-RU" dirty="0" smtClean="0"/>
              <a:t> </a:t>
            </a:r>
            <a:r>
              <a:rPr lang="ru-RU" b="1" dirty="0" smtClean="0">
                <a:solidFill>
                  <a:schemeClr val="tx1"/>
                </a:solidFill>
              </a:rPr>
              <a:t>Исполнение </a:t>
            </a:r>
            <a:r>
              <a:rPr lang="ru-RU" b="1" dirty="0">
                <a:solidFill>
                  <a:schemeClr val="tx1"/>
                </a:solidFill>
              </a:rPr>
              <a:t>Духа </a:t>
            </a:r>
            <a:r>
              <a:rPr lang="ru-RU" b="1" dirty="0" err="1">
                <a:solidFill>
                  <a:schemeClr val="tx1"/>
                </a:solidFill>
              </a:rPr>
              <a:t>Святаго</a:t>
            </a:r>
            <a:r>
              <a:rPr lang="ru-RU" dirty="0" smtClean="0"/>
              <a:t>. </a:t>
            </a:r>
            <a:r>
              <a:rPr lang="ru-RU" dirty="0">
                <a:solidFill>
                  <a:srgbClr val="FF0000"/>
                </a:solidFill>
              </a:rPr>
              <a:t>И влагает ее во св. потир.</a:t>
            </a:r>
          </a:p>
        </p:txBody>
      </p:sp>
      <p:pic>
        <p:nvPicPr>
          <p:cNvPr id="5122" name="Picture 2" descr="C:\Users\Василий\Desktop\библейско-богсловские курсы\10 ЛЕКЦИЯ\fotor65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46" y="1342628"/>
            <a:ext cx="8314134" cy="554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264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241" y="12536"/>
            <a:ext cx="9144000" cy="1761376"/>
          </a:xfrm>
        </p:spPr>
        <p:txBody>
          <a:bodyPr>
            <a:normAutofit fontScale="92500" lnSpcReduction="10000"/>
          </a:bodyPr>
          <a:lstStyle/>
          <a:p>
            <a:pPr marL="45720" indent="0">
              <a:buNone/>
            </a:pPr>
            <a:r>
              <a:rPr lang="ru-RU" dirty="0" smtClean="0">
                <a:solidFill>
                  <a:srgbClr val="FF0000"/>
                </a:solidFill>
              </a:rPr>
              <a:t>Диакон:</a:t>
            </a:r>
            <a:r>
              <a:rPr lang="ru-RU" dirty="0" smtClean="0"/>
              <a:t> </a:t>
            </a:r>
            <a:r>
              <a:rPr lang="ru-RU" b="1" dirty="0">
                <a:solidFill>
                  <a:schemeClr val="tx1"/>
                </a:solidFill>
              </a:rPr>
              <a:t>Благослови, владыка, теплоту</a:t>
            </a:r>
            <a:r>
              <a:rPr lang="ru-RU" b="1" dirty="0" smtClean="0">
                <a:solidFill>
                  <a:schemeClr val="tx1"/>
                </a:solidFill>
              </a:rPr>
              <a:t>.</a:t>
            </a:r>
          </a:p>
          <a:p>
            <a:pPr marL="45720" indent="0">
              <a:buNone/>
            </a:pPr>
            <a:r>
              <a:rPr lang="ru-RU" dirty="0" smtClean="0">
                <a:solidFill>
                  <a:srgbClr val="FF0000"/>
                </a:solidFill>
              </a:rPr>
              <a:t>Священник благословляет теплоту со словами: </a:t>
            </a:r>
            <a:r>
              <a:rPr lang="ru-RU" b="1" dirty="0">
                <a:solidFill>
                  <a:schemeClr val="tx1"/>
                </a:solidFill>
              </a:rPr>
              <a:t>Благословенна теплота святынь Твоих всегда, ныне и присно, и во веки веков. Аминь</a:t>
            </a:r>
            <a:r>
              <a:rPr lang="ru-RU" b="1" dirty="0" smtClean="0">
                <a:solidFill>
                  <a:schemeClr val="tx1"/>
                </a:solidFill>
              </a:rPr>
              <a:t>.</a:t>
            </a:r>
          </a:p>
          <a:p>
            <a:pPr marL="45720" indent="0">
              <a:buNone/>
            </a:pPr>
            <a:r>
              <a:rPr lang="ru-RU" dirty="0" smtClean="0">
                <a:solidFill>
                  <a:srgbClr val="FF0000"/>
                </a:solidFill>
              </a:rPr>
              <a:t>Диакон, вливая крестообразно теплоту в потир, произносит: </a:t>
            </a:r>
            <a:r>
              <a:rPr lang="ru-RU" b="1" dirty="0">
                <a:solidFill>
                  <a:schemeClr val="tx1"/>
                </a:solidFill>
              </a:rPr>
              <a:t>Теплота веры, исполненной Духом Святым. Аминь.</a:t>
            </a:r>
          </a:p>
        </p:txBody>
      </p:sp>
      <p:pic>
        <p:nvPicPr>
          <p:cNvPr id="6146" name="Picture 2" descr="C:\Users\Василий\Desktop\библейско-богсловские курсы\10 ЛЕКЦИЯ\fotor6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62" y="1700808"/>
            <a:ext cx="7738070" cy="5158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565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964488" cy="1224136"/>
          </a:xfrm>
        </p:spPr>
        <p:txBody>
          <a:bodyPr>
            <a:normAutofit/>
          </a:bodyPr>
          <a:lstStyle/>
          <a:p>
            <a:pPr marL="45720" indent="0" algn="ctr">
              <a:buNone/>
            </a:pPr>
            <a:r>
              <a:rPr lang="ru-RU" b="1" dirty="0" smtClean="0">
                <a:solidFill>
                  <a:srgbClr val="FF0000"/>
                </a:solidFill>
              </a:rPr>
              <a:t>Если </a:t>
            </a:r>
            <a:r>
              <a:rPr lang="ru-RU" b="1" dirty="0">
                <a:solidFill>
                  <a:srgbClr val="FF0000"/>
                </a:solidFill>
              </a:rPr>
              <a:t>за литургией </a:t>
            </a:r>
            <a:r>
              <a:rPr lang="ru-RU" b="1" dirty="0" smtClean="0">
                <a:solidFill>
                  <a:srgbClr val="FF0000"/>
                </a:solidFill>
              </a:rPr>
              <a:t>бывает много причащающихся, то Кровь Христову, ради удобства </a:t>
            </a:r>
            <a:r>
              <a:rPr lang="ru-RU" b="1" dirty="0" err="1" smtClean="0">
                <a:solidFill>
                  <a:srgbClr val="FF0000"/>
                </a:solidFill>
              </a:rPr>
              <a:t>преподания</a:t>
            </a:r>
            <a:r>
              <a:rPr lang="ru-RU" b="1" dirty="0" smtClean="0">
                <a:solidFill>
                  <a:srgbClr val="FF0000"/>
                </a:solidFill>
              </a:rPr>
              <a:t> верующим, разливают по другим Чашам</a:t>
            </a:r>
            <a:endParaRPr lang="ru-RU" b="1" dirty="0">
              <a:solidFill>
                <a:srgbClr val="FF0000"/>
              </a:solidFill>
            </a:endParaRPr>
          </a:p>
        </p:txBody>
      </p:sp>
      <p:pic>
        <p:nvPicPr>
          <p:cNvPr id="7170" name="Picture 2" descr="C:\Users\Василий\Desktop\библейско-богсловские курсы\10 ЛЕКЦИЯ\fotor6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38" y="1318626"/>
            <a:ext cx="8242126" cy="549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615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lgn="ctr">
              <a:buNone/>
            </a:pPr>
            <a:r>
              <a:rPr lang="ru-RU" sz="2400" b="1" dirty="0" smtClean="0">
                <a:solidFill>
                  <a:srgbClr val="FF0000"/>
                </a:solidFill>
              </a:rPr>
              <a:t>Причащение священнослужителей в алтаре</a:t>
            </a:r>
          </a:p>
          <a:p>
            <a:pPr marL="45720" indent="0" algn="just">
              <a:buNone/>
            </a:pPr>
            <a:r>
              <a:rPr lang="ru-RU" dirty="0" smtClean="0">
                <a:solidFill>
                  <a:srgbClr val="FF0000"/>
                </a:solidFill>
              </a:rPr>
              <a:t>Священнослужители </a:t>
            </a:r>
            <a:r>
              <a:rPr lang="ru-RU" dirty="0">
                <a:solidFill>
                  <a:srgbClr val="FF0000"/>
                </a:solidFill>
              </a:rPr>
              <a:t>совершают земной поклон, по обычаю, со словами</a:t>
            </a:r>
            <a:r>
              <a:rPr lang="ru-RU" dirty="0" smtClean="0">
                <a:solidFill>
                  <a:srgbClr val="FF0000"/>
                </a:solidFill>
              </a:rPr>
              <a:t>: </a:t>
            </a:r>
            <a:r>
              <a:rPr lang="ru-RU" b="1" dirty="0" smtClean="0">
                <a:solidFill>
                  <a:schemeClr val="tx1"/>
                </a:solidFill>
              </a:rPr>
              <a:t>Ослабь</a:t>
            </a:r>
            <a:r>
              <a:rPr lang="ru-RU" b="1" dirty="0">
                <a:solidFill>
                  <a:schemeClr val="tx1"/>
                </a:solidFill>
              </a:rPr>
              <a:t>, отпусти, прости, Боже, согрешения наши вольные и невольные, совершённые делом и словом, сознательно и по неведению, ночью и днём, в уме и мысли, </a:t>
            </a:r>
            <a:r>
              <a:rPr lang="en-US" b="1" dirty="0" smtClean="0">
                <a:solidFill>
                  <a:schemeClr val="tx1"/>
                </a:solidFill>
              </a:rPr>
              <a:t>[</a:t>
            </a:r>
            <a:r>
              <a:rPr lang="ru-RU" b="1" dirty="0" smtClean="0">
                <a:solidFill>
                  <a:schemeClr val="tx1"/>
                </a:solidFill>
              </a:rPr>
              <a:t>в </a:t>
            </a:r>
            <a:r>
              <a:rPr lang="ru-RU" b="1" dirty="0">
                <a:solidFill>
                  <a:schemeClr val="tx1"/>
                </a:solidFill>
              </a:rPr>
              <a:t>службе </a:t>
            </a:r>
            <a:r>
              <a:rPr lang="ru-RU" b="1" dirty="0" smtClean="0">
                <a:solidFill>
                  <a:schemeClr val="tx1"/>
                </a:solidFill>
              </a:rPr>
              <a:t>сей</a:t>
            </a:r>
            <a:r>
              <a:rPr lang="en-US" b="1" dirty="0">
                <a:solidFill>
                  <a:schemeClr val="tx1"/>
                </a:solidFill>
              </a:rPr>
              <a:t>]</a:t>
            </a:r>
            <a:r>
              <a:rPr lang="ru-RU" b="1" dirty="0" smtClean="0">
                <a:solidFill>
                  <a:schemeClr val="tx1"/>
                </a:solidFill>
              </a:rPr>
              <a:t> </a:t>
            </a:r>
            <a:r>
              <a:rPr lang="ru-RU" b="1" dirty="0">
                <a:solidFill>
                  <a:schemeClr val="tx1"/>
                </a:solidFill>
              </a:rPr>
              <a:t>– всё нам прости, как Благой и Человеколюбец</a:t>
            </a:r>
            <a:r>
              <a:rPr lang="ru-RU" b="1" dirty="0" smtClean="0">
                <a:solidFill>
                  <a:schemeClr val="tx1"/>
                </a:solidFill>
              </a:rPr>
              <a:t>.</a:t>
            </a:r>
            <a:endParaRPr lang="en-US" b="1" dirty="0" smtClean="0">
              <a:solidFill>
                <a:schemeClr val="tx1"/>
              </a:solidFill>
            </a:endParaRPr>
          </a:p>
          <a:p>
            <a:pPr marL="45720" indent="0" algn="just">
              <a:buNone/>
            </a:pPr>
            <a:r>
              <a:rPr lang="ru-RU" dirty="0" smtClean="0">
                <a:solidFill>
                  <a:srgbClr val="FF0000"/>
                </a:solidFill>
              </a:rPr>
              <a:t>Испрашивают </a:t>
            </a:r>
            <a:r>
              <a:rPr lang="ru-RU" dirty="0">
                <a:solidFill>
                  <a:srgbClr val="FF0000"/>
                </a:solidFill>
              </a:rPr>
              <a:t>прощения друг у друга и у </a:t>
            </a:r>
            <a:r>
              <a:rPr lang="ru-RU" dirty="0" smtClean="0">
                <a:solidFill>
                  <a:srgbClr val="FF0000"/>
                </a:solidFill>
              </a:rPr>
              <a:t>народа.</a:t>
            </a:r>
          </a:p>
          <a:p>
            <a:pPr marL="45720" indent="0" algn="just">
              <a:buNone/>
            </a:pPr>
            <a:r>
              <a:rPr lang="ru-RU" dirty="0">
                <a:solidFill>
                  <a:srgbClr val="FF0000"/>
                </a:solidFill>
              </a:rPr>
              <a:t>Священник </a:t>
            </a:r>
            <a:r>
              <a:rPr lang="ru-RU" dirty="0" smtClean="0">
                <a:solidFill>
                  <a:srgbClr val="FF0000"/>
                </a:solidFill>
              </a:rPr>
              <a:t>говорит</a:t>
            </a:r>
            <a:r>
              <a:rPr lang="ru-RU" dirty="0">
                <a:solidFill>
                  <a:srgbClr val="FF0000"/>
                </a:solidFill>
              </a:rPr>
              <a:t>:</a:t>
            </a:r>
            <a:r>
              <a:rPr lang="ru-RU" dirty="0"/>
              <a:t> </a:t>
            </a:r>
            <a:r>
              <a:rPr lang="ru-RU" b="1" dirty="0">
                <a:solidFill>
                  <a:schemeClr val="tx1"/>
                </a:solidFill>
              </a:rPr>
              <a:t>Диакон, приступи.</a:t>
            </a:r>
            <a:endParaRPr lang="ru-RU" b="1" dirty="0" smtClean="0">
              <a:solidFill>
                <a:schemeClr val="tx1"/>
              </a:solidFill>
            </a:endParaRPr>
          </a:p>
          <a:p>
            <a:pPr marL="45720" indent="0" algn="just">
              <a:buNone/>
            </a:pPr>
            <a:r>
              <a:rPr lang="ru-RU" dirty="0">
                <a:solidFill>
                  <a:srgbClr val="FF0000"/>
                </a:solidFill>
              </a:rPr>
              <a:t>Д</a:t>
            </a:r>
            <a:r>
              <a:rPr lang="ru-RU" dirty="0" smtClean="0">
                <a:solidFill>
                  <a:srgbClr val="FF0000"/>
                </a:solidFill>
              </a:rPr>
              <a:t>иакон</a:t>
            </a:r>
            <a:r>
              <a:rPr lang="ru-RU" dirty="0">
                <a:solidFill>
                  <a:srgbClr val="FF0000"/>
                </a:solidFill>
              </a:rPr>
              <a:t>, подойдя, благоговейно совершает </a:t>
            </a:r>
            <a:r>
              <a:rPr lang="ru-RU" dirty="0" smtClean="0">
                <a:solidFill>
                  <a:srgbClr val="FF0000"/>
                </a:solidFill>
              </a:rPr>
              <a:t>поклон и принимает из рук священника Тело Христово, говоря: </a:t>
            </a:r>
            <a:r>
              <a:rPr lang="ru-RU" b="1" dirty="0">
                <a:solidFill>
                  <a:schemeClr val="tx1"/>
                </a:solidFill>
              </a:rPr>
              <a:t>Преподай мне, владыка, Драгоценное и Святое Тело Господа, и Бога, и Спасителя нашего Иисуса Христа.</a:t>
            </a:r>
          </a:p>
          <a:p>
            <a:pPr marL="45720" indent="0" algn="just">
              <a:buNone/>
            </a:pPr>
            <a:r>
              <a:rPr lang="ru-RU" dirty="0">
                <a:solidFill>
                  <a:srgbClr val="FF0000"/>
                </a:solidFill>
              </a:rPr>
              <a:t>Священник </a:t>
            </a:r>
            <a:r>
              <a:rPr lang="ru-RU" dirty="0" smtClean="0">
                <a:solidFill>
                  <a:srgbClr val="FF0000"/>
                </a:solidFill>
              </a:rPr>
              <a:t>преподавая Тело Христово диакону произносит:</a:t>
            </a:r>
            <a:r>
              <a:rPr lang="ru-RU" dirty="0">
                <a:solidFill>
                  <a:srgbClr val="FF0000"/>
                </a:solidFill>
              </a:rPr>
              <a:t> </a:t>
            </a:r>
            <a:r>
              <a:rPr lang="ru-RU" b="1" dirty="0" smtClean="0">
                <a:solidFill>
                  <a:schemeClr val="tx1"/>
                </a:solidFill>
              </a:rPr>
              <a:t>(</a:t>
            </a:r>
            <a:r>
              <a:rPr lang="ru-RU" b="1" dirty="0">
                <a:solidFill>
                  <a:schemeClr val="tx1"/>
                </a:solidFill>
              </a:rPr>
              <a:t>Такому-то - имя) </a:t>
            </a:r>
            <a:r>
              <a:rPr lang="ru-RU" b="1" dirty="0" err="1">
                <a:solidFill>
                  <a:schemeClr val="tx1"/>
                </a:solidFill>
              </a:rPr>
              <a:t>священнодиакону</a:t>
            </a:r>
            <a:r>
              <a:rPr lang="ru-RU" b="1" dirty="0">
                <a:solidFill>
                  <a:schemeClr val="tx1"/>
                </a:solidFill>
              </a:rPr>
              <a:t>, преподается Драгоценное, и Святое, и Пречистое Тело Господа, и Бога, и Спасителя нашего Иисуса Христа, для прощения грехов его и в жизнь вечную.</a:t>
            </a:r>
          </a:p>
          <a:p>
            <a:pPr marL="45720" indent="0">
              <a:buNone/>
            </a:pPr>
            <a:endParaRPr lang="ru-RU" b="1" dirty="0">
              <a:solidFill>
                <a:srgbClr val="FF0000"/>
              </a:solidFill>
            </a:endParaRPr>
          </a:p>
        </p:txBody>
      </p:sp>
    </p:spTree>
    <p:extLst>
      <p:ext uri="{BB962C8B-B14F-4D97-AF65-F5344CB8AC3E}">
        <p14:creationId xmlns:p14="http://schemas.microsoft.com/office/powerpoint/2010/main" val="3483924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1652836"/>
          </a:xfrm>
        </p:spPr>
        <p:txBody>
          <a:bodyPr>
            <a:normAutofit fontScale="85000" lnSpcReduction="20000"/>
          </a:bodyPr>
          <a:lstStyle/>
          <a:p>
            <a:pPr marL="45720" indent="0" algn="ctr">
              <a:buNone/>
            </a:pPr>
            <a:r>
              <a:rPr lang="ru-RU" dirty="0" smtClean="0">
                <a:solidFill>
                  <a:srgbClr val="FF0000"/>
                </a:solidFill>
              </a:rPr>
              <a:t>Затем священник, беря частицу Святого Хлеба, произносит: </a:t>
            </a:r>
            <a:r>
              <a:rPr lang="ru-RU" b="1" dirty="0" smtClean="0">
                <a:solidFill>
                  <a:schemeClr val="tx1"/>
                </a:solidFill>
              </a:rPr>
              <a:t>Драгоценное </a:t>
            </a:r>
            <a:r>
              <a:rPr lang="ru-RU" b="1" dirty="0">
                <a:solidFill>
                  <a:schemeClr val="tx1"/>
                </a:solidFill>
              </a:rPr>
              <a:t>и Пресвятое, Тело Господа, и Бога, и Спасителя нашего Иисуса Христа преподается мне, (имя) священнику, для прощения грехов моих и в жизнь вечную. </a:t>
            </a:r>
            <a:endParaRPr lang="ru-RU" b="1" dirty="0" smtClean="0">
              <a:solidFill>
                <a:schemeClr val="tx1"/>
              </a:solidFill>
            </a:endParaRPr>
          </a:p>
          <a:p>
            <a:pPr marL="45720" indent="0" algn="ctr">
              <a:buNone/>
            </a:pPr>
            <a:r>
              <a:rPr lang="ru-RU" dirty="0" smtClean="0">
                <a:solidFill>
                  <a:srgbClr val="FF0000"/>
                </a:solidFill>
              </a:rPr>
              <a:t>Взяв </a:t>
            </a:r>
            <a:r>
              <a:rPr lang="ru-RU" dirty="0">
                <a:solidFill>
                  <a:srgbClr val="FF0000"/>
                </a:solidFill>
              </a:rPr>
              <a:t>частицу Тела Христова, священники целуют друг друга в плечо, выражая таким образом взаимную любовь и </a:t>
            </a:r>
            <a:r>
              <a:rPr lang="ru-RU" dirty="0" smtClean="0">
                <a:solidFill>
                  <a:srgbClr val="FF0000"/>
                </a:solidFill>
              </a:rPr>
              <a:t>уважение.</a:t>
            </a:r>
            <a:endParaRPr lang="ru-RU" dirty="0">
              <a:solidFill>
                <a:srgbClr val="FF0000"/>
              </a:solidFill>
            </a:endParaRPr>
          </a:p>
        </p:txBody>
      </p:sp>
      <p:pic>
        <p:nvPicPr>
          <p:cNvPr id="10242" name="Picture 2" descr="C:\Users\Василий\Desktop\библейско-богсловские курсы\10 ЛЕКЦИЯ\fotor65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52836"/>
            <a:ext cx="7810002" cy="520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641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856984" cy="6669360"/>
          </a:xfrm>
        </p:spPr>
        <p:txBody>
          <a:bodyPr>
            <a:normAutofit lnSpcReduction="10000"/>
          </a:bodyPr>
          <a:lstStyle/>
          <a:p>
            <a:pPr marL="45720" indent="0" algn="ctr">
              <a:buNone/>
            </a:pPr>
            <a:r>
              <a:rPr lang="ru-RU" b="1" dirty="0" smtClean="0">
                <a:solidFill>
                  <a:srgbClr val="FF0000"/>
                </a:solidFill>
              </a:rPr>
              <a:t>После этого священнослужители молятся:</a:t>
            </a:r>
          </a:p>
          <a:p>
            <a:pPr marL="45720" indent="0" algn="just">
              <a:buNone/>
            </a:pPr>
            <a:endParaRPr lang="ru-RU" sz="1600" b="1" dirty="0" smtClean="0">
              <a:solidFill>
                <a:schemeClr val="tx1"/>
              </a:solidFill>
            </a:endParaRPr>
          </a:p>
          <a:p>
            <a:pPr marL="45720" indent="0" algn="just">
              <a:buNone/>
            </a:pPr>
            <a:r>
              <a:rPr lang="ru-RU" b="1" dirty="0" smtClean="0">
                <a:solidFill>
                  <a:schemeClr val="tx1"/>
                </a:solidFill>
              </a:rPr>
              <a:t>Верую</a:t>
            </a:r>
            <a:r>
              <a:rPr lang="ru-RU" b="1" dirty="0">
                <a:solidFill>
                  <a:schemeClr val="tx1"/>
                </a:solidFill>
              </a:rPr>
              <a:t>, Господи, и исповедую, что Ты воистину Христос, Сын Бога живого, пришедший в мир грешных спасти, из которых я – первый. Ещё верую, что это – самое пречистое Тело Твоё, и это – самая драгоценная Кровь Твоя. Молюсь же Тебе: помилуй меня и прости мне согрешения мои вольные и невольные, совершённые словом, делом, сознательно и по неведению, и удостой меня не в осуждение причаститься пречистых Твоих Таинств, в прощение грехов и в жизнь вечную. Аминь</a:t>
            </a:r>
            <a:r>
              <a:rPr lang="ru-RU" b="1" dirty="0" smtClean="0">
                <a:solidFill>
                  <a:schemeClr val="tx1"/>
                </a:solidFill>
              </a:rPr>
              <a:t>.</a:t>
            </a:r>
          </a:p>
          <a:p>
            <a:pPr marL="45720" indent="0" algn="just">
              <a:buNone/>
            </a:pPr>
            <a:endParaRPr lang="ru-RU" sz="1700" b="1" dirty="0" smtClean="0">
              <a:solidFill>
                <a:schemeClr val="tx1"/>
              </a:solidFill>
            </a:endParaRPr>
          </a:p>
          <a:p>
            <a:pPr marL="45720" indent="0" algn="just">
              <a:buNone/>
            </a:pPr>
            <a:r>
              <a:rPr lang="ru-RU" b="1" dirty="0" smtClean="0">
                <a:solidFill>
                  <a:schemeClr val="tx1"/>
                </a:solidFill>
              </a:rPr>
              <a:t>Вечери </a:t>
            </a:r>
            <a:r>
              <a:rPr lang="ru-RU" b="1" dirty="0">
                <a:solidFill>
                  <a:schemeClr val="tx1"/>
                </a:solidFill>
              </a:rPr>
              <a:t>Твоей таинственной участником в сей день, Сын Божий, меня прими. Ибо не поведаю я тайны врагам Твоим, не дам Тебе поцелуя, такого, как Иуда. Но как разбойник исповедаю Тебя: "Помяни меня, Господи, в Царстве Твоём</a:t>
            </a:r>
            <a:r>
              <a:rPr lang="ru-RU" b="1" dirty="0" smtClean="0">
                <a:solidFill>
                  <a:schemeClr val="tx1"/>
                </a:solidFill>
              </a:rPr>
              <a:t>!»</a:t>
            </a:r>
          </a:p>
          <a:p>
            <a:pPr marL="45720" indent="0" algn="just">
              <a:buNone/>
            </a:pPr>
            <a:endParaRPr lang="ru-RU" sz="1700" b="1" dirty="0" smtClean="0">
              <a:solidFill>
                <a:schemeClr val="tx1"/>
              </a:solidFill>
            </a:endParaRPr>
          </a:p>
          <a:p>
            <a:pPr marL="45720" indent="0" algn="just">
              <a:buNone/>
            </a:pPr>
            <a:r>
              <a:rPr lang="ru-RU" b="1" dirty="0">
                <a:solidFill>
                  <a:schemeClr val="tx1"/>
                </a:solidFill>
              </a:rPr>
              <a:t>Да не в суд и не во осуждение будет мне причащение пречистых Твоих Таин, Господи, но во исцеление души и тела.</a:t>
            </a:r>
          </a:p>
        </p:txBody>
      </p:sp>
    </p:spTree>
    <p:extLst>
      <p:ext uri="{BB962C8B-B14F-4D97-AF65-F5344CB8AC3E}">
        <p14:creationId xmlns:p14="http://schemas.microsoft.com/office/powerpoint/2010/main" val="3984942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5615" y="260648"/>
            <a:ext cx="7056785" cy="609248"/>
          </a:xfrm>
        </p:spPr>
        <p:txBody>
          <a:bodyPr>
            <a:normAutofit fontScale="92500" lnSpcReduction="20000"/>
          </a:bodyPr>
          <a:lstStyle/>
          <a:p>
            <a:pPr marL="45720" indent="0" algn="ctr">
              <a:buNone/>
            </a:pPr>
            <a:r>
              <a:rPr lang="ru-RU" b="1" dirty="0" smtClean="0">
                <a:solidFill>
                  <a:srgbClr val="FF0000"/>
                </a:solidFill>
              </a:rPr>
              <a:t>Момент, когда священнослужители молятся «</a:t>
            </a:r>
            <a:r>
              <a:rPr lang="ru-RU" b="1" dirty="0">
                <a:solidFill>
                  <a:srgbClr val="FF0000"/>
                </a:solidFill>
              </a:rPr>
              <a:t>Верую, Господи, и </a:t>
            </a:r>
            <a:r>
              <a:rPr lang="ru-RU" b="1" dirty="0" smtClean="0">
                <a:solidFill>
                  <a:srgbClr val="FF0000"/>
                </a:solidFill>
              </a:rPr>
              <a:t>исповедую…»</a:t>
            </a:r>
            <a:endParaRPr lang="ru-RU" b="1" dirty="0">
              <a:solidFill>
                <a:srgbClr val="FF0000"/>
              </a:solidFill>
            </a:endParaRPr>
          </a:p>
        </p:txBody>
      </p:sp>
      <p:pic>
        <p:nvPicPr>
          <p:cNvPr id="11266" name="Picture 2" descr="C:\Users\Василий\Desktop\библейско-богсловские курсы\10 ЛЕКЦИЯ\fotor65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30" y="1054597"/>
            <a:ext cx="8530158" cy="568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960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9392" y="44624"/>
            <a:ext cx="8937104" cy="936104"/>
          </a:xfrm>
        </p:spPr>
        <p:txBody>
          <a:bodyPr/>
          <a:lstStyle/>
          <a:p>
            <a:pPr marL="45720" indent="0" algn="ctr">
              <a:buNone/>
            </a:pPr>
            <a:r>
              <a:rPr lang="ru-RU" b="1" dirty="0" smtClean="0">
                <a:solidFill>
                  <a:srgbClr val="FF0000"/>
                </a:solidFill>
              </a:rPr>
              <a:t>Затем причащаются </a:t>
            </a:r>
            <a:r>
              <a:rPr lang="ru-RU" b="1" dirty="0">
                <a:solidFill>
                  <a:srgbClr val="FF0000"/>
                </a:solidFill>
              </a:rPr>
              <a:t>Пречистого Тела Христова </a:t>
            </a:r>
            <a:r>
              <a:rPr lang="ru-RU" b="1" dirty="0" smtClean="0">
                <a:solidFill>
                  <a:srgbClr val="FF0000"/>
                </a:solidFill>
              </a:rPr>
              <a:t>со </a:t>
            </a:r>
            <a:r>
              <a:rPr lang="ru-RU" b="1" dirty="0">
                <a:solidFill>
                  <a:srgbClr val="FF0000"/>
                </a:solidFill>
              </a:rPr>
              <a:t>страхом и твердой </a:t>
            </a:r>
            <a:r>
              <a:rPr lang="ru-RU" b="1" dirty="0" smtClean="0">
                <a:solidFill>
                  <a:srgbClr val="FF0000"/>
                </a:solidFill>
              </a:rPr>
              <a:t>верой</a:t>
            </a:r>
            <a:endParaRPr lang="ru-RU" b="1" dirty="0">
              <a:solidFill>
                <a:srgbClr val="FF0000"/>
              </a:solidFill>
            </a:endParaRPr>
          </a:p>
        </p:txBody>
      </p:sp>
      <p:pic>
        <p:nvPicPr>
          <p:cNvPr id="12290" name="Picture 2" descr="C:\Users\Василий\Desktop\библейско-богсловские курсы\10 ЛЕКЦИЯ\fotor65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30" y="1052736"/>
            <a:ext cx="8386142" cy="559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73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81" y="14779"/>
            <a:ext cx="9144000" cy="1833384"/>
          </a:xfrm>
        </p:spPr>
        <p:txBody>
          <a:bodyPr/>
          <a:lstStyle/>
          <a:p>
            <a:pPr marL="45720" indent="0">
              <a:buNone/>
            </a:pPr>
            <a:r>
              <a:rPr lang="ru-RU" dirty="0" smtClean="0">
                <a:solidFill>
                  <a:srgbClr val="FF0000"/>
                </a:solidFill>
              </a:rPr>
              <a:t>Затем священник берет Св. Потир и трижды испивает из него Крови Христовой, молясь: </a:t>
            </a:r>
            <a:r>
              <a:rPr lang="ru-RU" b="1" dirty="0">
                <a:solidFill>
                  <a:schemeClr val="tx1"/>
                </a:solidFill>
              </a:rPr>
              <a:t>Драгоценной и Святой Крови Господа, и Бога, и Спасителя нашего Иисуса Христа причащаюсь я, раб Божий священник </a:t>
            </a:r>
            <a:r>
              <a:rPr lang="ru-RU" b="1" dirty="0">
                <a:solidFill>
                  <a:srgbClr val="FF0000"/>
                </a:solidFill>
              </a:rPr>
              <a:t>(имя)</a:t>
            </a:r>
            <a:r>
              <a:rPr lang="ru-RU" b="1" dirty="0">
                <a:solidFill>
                  <a:schemeClr val="tx1"/>
                </a:solidFill>
              </a:rPr>
              <a:t>, для прощения грехов моих в жизнь вечную. Аминь.</a:t>
            </a:r>
          </a:p>
        </p:txBody>
      </p:sp>
      <p:pic>
        <p:nvPicPr>
          <p:cNvPr id="13314" name="Picture 2" descr="C:\Users\Василий\Desktop\библейско-богсловские курсы\10 ЛЕКЦИЯ\fotor65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7953"/>
            <a:ext cx="7162006" cy="4774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617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55576" y="404664"/>
            <a:ext cx="7992888" cy="6264696"/>
          </a:xfrm>
        </p:spPr>
        <p:txBody>
          <a:bodyPr>
            <a:normAutofit lnSpcReduction="10000"/>
          </a:bodyPr>
          <a:lstStyle/>
          <a:p>
            <a:pPr marL="45720" indent="0" algn="just">
              <a:buNone/>
            </a:pPr>
            <a:r>
              <a:rPr lang="ru-RU" dirty="0">
                <a:solidFill>
                  <a:srgbClr val="FF0000"/>
                </a:solidFill>
              </a:rPr>
              <a:t>О</a:t>
            </a:r>
            <a:r>
              <a:rPr lang="ru-RU" dirty="0" smtClean="0">
                <a:solidFill>
                  <a:srgbClr val="FF0000"/>
                </a:solidFill>
              </a:rPr>
              <a:t>терши </a:t>
            </a:r>
            <a:r>
              <a:rPr lang="ru-RU" dirty="0">
                <a:solidFill>
                  <a:srgbClr val="FF0000"/>
                </a:solidFill>
              </a:rPr>
              <a:t>уста свои и край священного потира, </a:t>
            </a:r>
            <a:r>
              <a:rPr lang="ru-RU" dirty="0" smtClean="0">
                <a:solidFill>
                  <a:srgbClr val="FF0000"/>
                </a:solidFill>
              </a:rPr>
              <a:t>священник целует </a:t>
            </a:r>
            <a:r>
              <a:rPr lang="ru-RU" dirty="0">
                <a:solidFill>
                  <a:srgbClr val="FF0000"/>
                </a:solidFill>
              </a:rPr>
              <a:t>его </a:t>
            </a:r>
            <a:r>
              <a:rPr lang="ru-RU" dirty="0" smtClean="0">
                <a:solidFill>
                  <a:srgbClr val="FF0000"/>
                </a:solidFill>
              </a:rPr>
              <a:t>и </a:t>
            </a:r>
            <a:r>
              <a:rPr lang="ru-RU" dirty="0">
                <a:solidFill>
                  <a:srgbClr val="FF0000"/>
                </a:solidFill>
              </a:rPr>
              <a:t>произносит</a:t>
            </a:r>
            <a:r>
              <a:rPr lang="ru-RU" dirty="0" smtClean="0">
                <a:solidFill>
                  <a:srgbClr val="FF0000"/>
                </a:solidFill>
              </a:rPr>
              <a:t>:</a:t>
            </a:r>
            <a:r>
              <a:rPr lang="ru-RU" b="1" dirty="0" smtClean="0"/>
              <a:t> </a:t>
            </a:r>
            <a:r>
              <a:rPr lang="ru-RU" b="1" dirty="0" smtClean="0">
                <a:solidFill>
                  <a:schemeClr val="tx1"/>
                </a:solidFill>
              </a:rPr>
              <a:t>Вот</a:t>
            </a:r>
            <a:r>
              <a:rPr lang="ru-RU" b="1" dirty="0">
                <a:solidFill>
                  <a:schemeClr val="tx1"/>
                </a:solidFill>
              </a:rPr>
              <a:t>, это коснулось губ моих, и удалит беззакония мои, и грехи мои очистит</a:t>
            </a:r>
            <a:r>
              <a:rPr lang="ru-RU" b="1" dirty="0" smtClean="0">
                <a:solidFill>
                  <a:schemeClr val="tx1"/>
                </a:solidFill>
              </a:rPr>
              <a:t>.</a:t>
            </a:r>
          </a:p>
          <a:p>
            <a:pPr marL="45720" indent="0" algn="just">
              <a:buNone/>
            </a:pPr>
            <a:r>
              <a:rPr lang="ru-RU" dirty="0" smtClean="0">
                <a:solidFill>
                  <a:srgbClr val="FF0000"/>
                </a:solidFill>
              </a:rPr>
              <a:t>После </a:t>
            </a:r>
            <a:r>
              <a:rPr lang="ru-RU" dirty="0">
                <a:solidFill>
                  <a:srgbClr val="FF0000"/>
                </a:solidFill>
              </a:rPr>
              <a:t>э</a:t>
            </a:r>
            <a:r>
              <a:rPr lang="ru-RU" dirty="0" smtClean="0">
                <a:solidFill>
                  <a:srgbClr val="FF0000"/>
                </a:solidFill>
              </a:rPr>
              <a:t>того призывает </a:t>
            </a:r>
            <a:r>
              <a:rPr lang="ru-RU" dirty="0">
                <a:solidFill>
                  <a:srgbClr val="FF0000"/>
                </a:solidFill>
              </a:rPr>
              <a:t>диакона, говоря</a:t>
            </a:r>
            <a:r>
              <a:rPr lang="ru-RU" dirty="0" smtClean="0">
                <a:solidFill>
                  <a:srgbClr val="FF0000"/>
                </a:solidFill>
              </a:rPr>
              <a:t>: </a:t>
            </a:r>
            <a:r>
              <a:rPr lang="ru-RU" b="1" dirty="0" smtClean="0">
                <a:solidFill>
                  <a:schemeClr val="tx1"/>
                </a:solidFill>
              </a:rPr>
              <a:t>Диакон</a:t>
            </a:r>
            <a:r>
              <a:rPr lang="ru-RU" b="1" dirty="0">
                <a:solidFill>
                  <a:schemeClr val="tx1"/>
                </a:solidFill>
              </a:rPr>
              <a:t>, приступи.</a:t>
            </a:r>
          </a:p>
          <a:p>
            <a:pPr marL="45720" indent="0" algn="just">
              <a:buNone/>
            </a:pPr>
            <a:r>
              <a:rPr lang="ru-RU" dirty="0" smtClean="0">
                <a:solidFill>
                  <a:srgbClr val="FF0000"/>
                </a:solidFill>
              </a:rPr>
              <a:t>Диакон </a:t>
            </a:r>
            <a:r>
              <a:rPr lang="ru-RU" dirty="0">
                <a:solidFill>
                  <a:srgbClr val="FF0000"/>
                </a:solidFill>
              </a:rPr>
              <a:t>подходит и совершает поклон со словами</a:t>
            </a:r>
            <a:r>
              <a:rPr lang="ru-RU" dirty="0" smtClean="0">
                <a:solidFill>
                  <a:srgbClr val="FF0000"/>
                </a:solidFill>
              </a:rPr>
              <a:t>: </a:t>
            </a:r>
            <a:r>
              <a:rPr lang="ru-RU" b="1" dirty="0" smtClean="0">
                <a:solidFill>
                  <a:schemeClr val="tx1"/>
                </a:solidFill>
              </a:rPr>
              <a:t>Вот</a:t>
            </a:r>
            <a:r>
              <a:rPr lang="ru-RU" b="1" dirty="0">
                <a:solidFill>
                  <a:schemeClr val="tx1"/>
                </a:solidFill>
              </a:rPr>
              <a:t>, я </a:t>
            </a:r>
            <a:r>
              <a:rPr lang="ru-RU" b="1" dirty="0" smtClean="0">
                <a:solidFill>
                  <a:schemeClr val="tx1"/>
                </a:solidFill>
              </a:rPr>
              <a:t>снова прихожу </a:t>
            </a:r>
            <a:r>
              <a:rPr lang="ru-RU" b="1" dirty="0">
                <a:solidFill>
                  <a:schemeClr val="tx1"/>
                </a:solidFill>
              </a:rPr>
              <a:t>ко </a:t>
            </a:r>
            <a:r>
              <a:rPr lang="en-US" b="1" dirty="0" smtClean="0">
                <a:solidFill>
                  <a:schemeClr val="tx1"/>
                </a:solidFill>
              </a:rPr>
              <a:t>[</a:t>
            </a:r>
            <a:r>
              <a:rPr lang="ru-RU" b="1" dirty="0" smtClean="0">
                <a:solidFill>
                  <a:schemeClr val="tx1"/>
                </a:solidFill>
              </a:rPr>
              <a:t>Христу,</a:t>
            </a:r>
            <a:r>
              <a:rPr lang="en-US" b="1" dirty="0" smtClean="0">
                <a:solidFill>
                  <a:schemeClr val="tx1"/>
                </a:solidFill>
              </a:rPr>
              <a:t>]</a:t>
            </a:r>
            <a:r>
              <a:rPr lang="ru-RU" b="1" dirty="0" smtClean="0">
                <a:solidFill>
                  <a:schemeClr val="tx1"/>
                </a:solidFill>
              </a:rPr>
              <a:t> </a:t>
            </a:r>
            <a:r>
              <a:rPr lang="ru-RU" b="1" dirty="0">
                <a:solidFill>
                  <a:schemeClr val="tx1"/>
                </a:solidFill>
              </a:rPr>
              <a:t>бессмертному Царю и Богу моему. </a:t>
            </a:r>
            <a:r>
              <a:rPr lang="ru-RU" dirty="0">
                <a:solidFill>
                  <a:srgbClr val="FF0000"/>
                </a:solidFill>
              </a:rPr>
              <a:t>И:</a:t>
            </a:r>
            <a:r>
              <a:rPr lang="ru-RU" dirty="0"/>
              <a:t> </a:t>
            </a:r>
            <a:r>
              <a:rPr lang="ru-RU" b="1" dirty="0">
                <a:solidFill>
                  <a:schemeClr val="tx1"/>
                </a:solidFill>
              </a:rPr>
              <a:t>Преподай мне, владыка, Драгоценную и Святую Кровь Господа, и Бога, и Спасителя нашего Иисуса Христа</a:t>
            </a:r>
            <a:r>
              <a:rPr lang="ru-RU" b="1" dirty="0" smtClean="0">
                <a:solidFill>
                  <a:schemeClr val="tx1"/>
                </a:solidFill>
              </a:rPr>
              <a:t>.</a:t>
            </a:r>
          </a:p>
          <a:p>
            <a:pPr marL="45720" indent="0" algn="just">
              <a:buNone/>
            </a:pPr>
            <a:r>
              <a:rPr lang="ru-RU" dirty="0" smtClean="0">
                <a:solidFill>
                  <a:srgbClr val="FF0000"/>
                </a:solidFill>
              </a:rPr>
              <a:t>Священник, преподавая диакону испить из Святой Чаши Крови Христовой, произносит: </a:t>
            </a:r>
            <a:r>
              <a:rPr lang="ru-RU" b="1" dirty="0" smtClean="0">
                <a:solidFill>
                  <a:schemeClr val="tx1"/>
                </a:solidFill>
              </a:rPr>
              <a:t>Причащается </a:t>
            </a:r>
            <a:r>
              <a:rPr lang="ru-RU" b="1" dirty="0">
                <a:solidFill>
                  <a:schemeClr val="tx1"/>
                </a:solidFill>
              </a:rPr>
              <a:t>раб Божий, диакон (имя</a:t>
            </a:r>
            <a:r>
              <a:rPr lang="ru-RU" b="1" dirty="0" smtClean="0">
                <a:solidFill>
                  <a:schemeClr val="tx1"/>
                </a:solidFill>
              </a:rPr>
              <a:t>) Драгоценной </a:t>
            </a:r>
            <a:r>
              <a:rPr lang="ru-RU" b="1" dirty="0">
                <a:solidFill>
                  <a:schemeClr val="tx1"/>
                </a:solidFill>
              </a:rPr>
              <a:t>и Святой Крови Господа, и Бога, и Спасителя нашего Иисуса Христа, для прощения грехов его и в жизнь вечную</a:t>
            </a:r>
            <a:r>
              <a:rPr lang="ru-RU" b="1" dirty="0" smtClean="0">
                <a:solidFill>
                  <a:schemeClr val="tx1"/>
                </a:solidFill>
              </a:rPr>
              <a:t>.</a:t>
            </a:r>
          </a:p>
          <a:p>
            <a:pPr marL="45720" indent="0" algn="just">
              <a:buNone/>
            </a:pPr>
            <a:r>
              <a:rPr lang="ru-RU" dirty="0">
                <a:solidFill>
                  <a:srgbClr val="FF0000"/>
                </a:solidFill>
              </a:rPr>
              <a:t>И по причащении диакона говорит </a:t>
            </a:r>
            <a:r>
              <a:rPr lang="ru-RU" dirty="0" smtClean="0">
                <a:solidFill>
                  <a:srgbClr val="FF0000"/>
                </a:solidFill>
              </a:rPr>
              <a:t>священник:</a:t>
            </a:r>
            <a:r>
              <a:rPr lang="ru-RU" dirty="0">
                <a:solidFill>
                  <a:srgbClr val="FF0000"/>
                </a:solidFill>
              </a:rPr>
              <a:t> </a:t>
            </a:r>
            <a:r>
              <a:rPr lang="ru-RU" b="1" dirty="0" smtClean="0">
                <a:solidFill>
                  <a:schemeClr val="tx1"/>
                </a:solidFill>
              </a:rPr>
              <a:t>Вот</a:t>
            </a:r>
            <a:r>
              <a:rPr lang="ru-RU" b="1" dirty="0">
                <a:solidFill>
                  <a:schemeClr val="tx1"/>
                </a:solidFill>
              </a:rPr>
              <a:t>, это коснулось губ твоих, и удалит беззакония твои, и грехи твои очистит.</a:t>
            </a:r>
          </a:p>
          <a:p>
            <a:pPr marL="45720" indent="0">
              <a:buNone/>
            </a:pPr>
            <a:endParaRPr lang="ru-RU" dirty="0"/>
          </a:p>
          <a:p>
            <a:pPr marL="45720" indent="0">
              <a:buNone/>
            </a:pPr>
            <a:endParaRPr lang="ru-RU" dirty="0"/>
          </a:p>
          <a:p>
            <a:pPr marL="45720" indent="0">
              <a:buNone/>
            </a:pPr>
            <a:endParaRPr lang="ru-RU" dirty="0"/>
          </a:p>
        </p:txBody>
      </p:sp>
    </p:spTree>
    <p:extLst>
      <p:ext uri="{BB962C8B-B14F-4D97-AF65-F5344CB8AC3E}">
        <p14:creationId xmlns:p14="http://schemas.microsoft.com/office/powerpoint/2010/main" val="835991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0"/>
            <a:ext cx="8784976" cy="7029400"/>
          </a:xfrm>
          <a:prstGeom prst="rect">
            <a:avLst/>
          </a:prstGeom>
        </p:spPr>
        <p:txBody>
          <a:bodyPr>
            <a:normAutofit fontScale="77500" lnSpcReduction="20000"/>
          </a:bodyPr>
          <a:lstStyle/>
          <a:p>
            <a:pPr marL="45720" indent="0" algn="ctr">
              <a:buNone/>
            </a:pPr>
            <a:r>
              <a:rPr lang="ru-RU" b="1" dirty="0" smtClean="0">
                <a:solidFill>
                  <a:schemeClr val="tx1"/>
                </a:solidFill>
              </a:rPr>
              <a:t>Просительная </a:t>
            </a:r>
            <a:r>
              <a:rPr lang="ru-RU" b="1" dirty="0" err="1" smtClean="0">
                <a:solidFill>
                  <a:schemeClr val="tx1"/>
                </a:solidFill>
              </a:rPr>
              <a:t>ектения</a:t>
            </a:r>
            <a:endParaRPr lang="ru-RU" b="1" dirty="0" smtClean="0">
              <a:solidFill>
                <a:schemeClr val="tx1"/>
              </a:solidFill>
            </a:endParaRPr>
          </a:p>
          <a:p>
            <a:pPr marL="45720" indent="0" algn="just">
              <a:buNone/>
            </a:pPr>
            <a:r>
              <a:rPr lang="ru-RU" sz="2300" b="1" dirty="0">
                <a:solidFill>
                  <a:srgbClr val="FF0000"/>
                </a:solidFill>
              </a:rPr>
              <a:t>Диакон:</a:t>
            </a:r>
            <a:r>
              <a:rPr lang="ru-RU" sz="2300" b="1" dirty="0"/>
              <a:t> </a:t>
            </a:r>
            <a:r>
              <a:rPr lang="ru-RU" sz="2300" b="1" dirty="0">
                <a:solidFill>
                  <a:schemeClr val="tx1"/>
                </a:solidFill>
              </a:rPr>
              <a:t>Всех святых помянув, снова и снова в мире Господу помолимся</a:t>
            </a:r>
            <a:r>
              <a:rPr lang="ru-RU" sz="2300" b="1" dirty="0" smtClean="0">
                <a:solidFill>
                  <a:schemeClr val="tx1"/>
                </a:solidFill>
              </a:rPr>
              <a:t>.</a:t>
            </a:r>
          </a:p>
          <a:p>
            <a:pPr marL="45720" indent="0" algn="just">
              <a:buNone/>
            </a:pPr>
            <a:r>
              <a:rPr lang="ru-RU" sz="2300" b="1" dirty="0">
                <a:solidFill>
                  <a:srgbClr val="FF0000"/>
                </a:solidFill>
              </a:rPr>
              <a:t>Хор:</a:t>
            </a:r>
            <a:r>
              <a:rPr lang="ru-RU" sz="2300" dirty="0"/>
              <a:t> </a:t>
            </a:r>
            <a:r>
              <a:rPr lang="ru-RU" sz="2300" b="1" dirty="0">
                <a:solidFill>
                  <a:schemeClr val="tx1"/>
                </a:solidFill>
              </a:rPr>
              <a:t>Господи, помилуй.</a:t>
            </a:r>
            <a:endParaRPr lang="ru-RU" sz="2300" b="1" dirty="0" smtClean="0">
              <a:solidFill>
                <a:schemeClr val="tx1"/>
              </a:solidFill>
            </a:endParaRPr>
          </a:p>
          <a:p>
            <a:pPr marL="45720" indent="0" algn="just">
              <a:buNone/>
            </a:pPr>
            <a:r>
              <a:rPr lang="ru-RU" sz="2300" b="1" dirty="0" smtClean="0">
                <a:solidFill>
                  <a:srgbClr val="FF0000"/>
                </a:solidFill>
              </a:rPr>
              <a:t>Диакон:</a:t>
            </a:r>
            <a:r>
              <a:rPr lang="ru-RU" sz="2300" dirty="0" smtClean="0"/>
              <a:t> </a:t>
            </a:r>
            <a:r>
              <a:rPr lang="ru-RU" sz="2300" b="1" dirty="0" smtClean="0">
                <a:solidFill>
                  <a:schemeClr val="tx1"/>
                </a:solidFill>
              </a:rPr>
              <a:t>О </a:t>
            </a:r>
            <a:r>
              <a:rPr lang="ru-RU" sz="2300" b="1" dirty="0">
                <a:solidFill>
                  <a:schemeClr val="tx1"/>
                </a:solidFill>
              </a:rPr>
              <a:t>принесенных и освященных святых Дарах Господу помолимся</a:t>
            </a:r>
            <a:r>
              <a:rPr lang="ru-RU" sz="2300" b="1" dirty="0" smtClean="0">
                <a:solidFill>
                  <a:schemeClr val="tx1"/>
                </a:solidFill>
              </a:rPr>
              <a:t>.</a:t>
            </a:r>
          </a:p>
          <a:p>
            <a:pPr marL="45720" indent="0" algn="just">
              <a:buNone/>
            </a:pPr>
            <a:r>
              <a:rPr lang="ru-RU" sz="2300" b="1" dirty="0">
                <a:solidFill>
                  <a:schemeClr val="tx1"/>
                </a:solidFill>
              </a:rPr>
              <a:t>Дабы Человеколюбец Бог наш, приняв их на святой и </a:t>
            </a:r>
            <a:r>
              <a:rPr lang="ru-RU" sz="2300" b="1" dirty="0" err="1">
                <a:solidFill>
                  <a:schemeClr val="tx1"/>
                </a:solidFill>
              </a:rPr>
              <a:t>превысший</a:t>
            </a:r>
            <a:r>
              <a:rPr lang="ru-RU" sz="2300" b="1" dirty="0">
                <a:solidFill>
                  <a:schemeClr val="tx1"/>
                </a:solidFill>
              </a:rPr>
              <a:t> небес и невещественный Свой жертвенник как аромат благоухания духовного, ниспослал нам Божественную благодать и дар Святого Духа, помолимся</a:t>
            </a:r>
            <a:r>
              <a:rPr lang="ru-RU" sz="2300" b="1" dirty="0" smtClean="0">
                <a:solidFill>
                  <a:schemeClr val="tx1"/>
                </a:solidFill>
              </a:rPr>
              <a:t>.</a:t>
            </a:r>
          </a:p>
          <a:p>
            <a:pPr marL="45720" indent="0" algn="just">
              <a:buNone/>
            </a:pPr>
            <a:r>
              <a:rPr lang="ru-RU" sz="2300" b="1" dirty="0">
                <a:solidFill>
                  <a:schemeClr val="tx1"/>
                </a:solidFill>
              </a:rPr>
              <a:t>Об избавлении нас от всякой скорби, гнева, [опасности] и нужды Господу помолимся</a:t>
            </a:r>
            <a:r>
              <a:rPr lang="ru-RU" sz="2300" b="1" dirty="0" smtClean="0">
                <a:solidFill>
                  <a:schemeClr val="tx1"/>
                </a:solidFill>
              </a:rPr>
              <a:t>.</a:t>
            </a:r>
          </a:p>
          <a:p>
            <a:pPr marL="45720" indent="0" algn="just">
              <a:buNone/>
            </a:pPr>
            <a:r>
              <a:rPr lang="ru-RU" sz="2300" b="1" dirty="0">
                <a:solidFill>
                  <a:schemeClr val="tx1"/>
                </a:solidFill>
              </a:rPr>
              <a:t>Защити, спаси, </a:t>
            </a:r>
            <a:r>
              <a:rPr lang="ru-RU" sz="2300" b="1" dirty="0" smtClean="0">
                <a:solidFill>
                  <a:schemeClr val="tx1"/>
                </a:solidFill>
              </a:rPr>
              <a:t>помилуй </a:t>
            </a:r>
            <a:r>
              <a:rPr lang="ru-RU" sz="2300" b="1" dirty="0">
                <a:solidFill>
                  <a:schemeClr val="tx1"/>
                </a:solidFill>
              </a:rPr>
              <a:t>и сохрани нас, Боже, Твоею </a:t>
            </a:r>
            <a:r>
              <a:rPr lang="ru-RU" sz="2300" b="1" dirty="0" err="1">
                <a:solidFill>
                  <a:schemeClr val="tx1"/>
                </a:solidFill>
              </a:rPr>
              <a:t>благодатию</a:t>
            </a:r>
            <a:r>
              <a:rPr lang="ru-RU" sz="2300" b="1" dirty="0" smtClean="0">
                <a:solidFill>
                  <a:schemeClr val="tx1"/>
                </a:solidFill>
              </a:rPr>
              <a:t>.</a:t>
            </a:r>
          </a:p>
          <a:p>
            <a:pPr marL="45720" indent="0" algn="just">
              <a:buNone/>
            </a:pPr>
            <a:r>
              <a:rPr lang="ru-RU" sz="2300" b="1" dirty="0">
                <a:solidFill>
                  <a:schemeClr val="tx1"/>
                </a:solidFill>
              </a:rPr>
              <a:t>Дня сего совершенного, святого, мирного и безгрешного у Господа просим</a:t>
            </a:r>
            <a:r>
              <a:rPr lang="ru-RU" sz="2300" b="1" dirty="0" smtClean="0">
                <a:solidFill>
                  <a:schemeClr val="tx1"/>
                </a:solidFill>
              </a:rPr>
              <a:t>.</a:t>
            </a:r>
          </a:p>
          <a:p>
            <a:pPr marL="45720" indent="0" algn="just">
              <a:buNone/>
            </a:pPr>
            <a:r>
              <a:rPr lang="ru-RU" sz="2300" b="1" dirty="0">
                <a:solidFill>
                  <a:srgbClr val="FF0000"/>
                </a:solidFill>
              </a:rPr>
              <a:t>Хор:</a:t>
            </a:r>
            <a:r>
              <a:rPr lang="ru-RU" sz="2300" dirty="0"/>
              <a:t> </a:t>
            </a:r>
            <a:r>
              <a:rPr lang="ru-RU" sz="2300" b="1" dirty="0">
                <a:solidFill>
                  <a:schemeClr val="tx1"/>
                </a:solidFill>
              </a:rPr>
              <a:t>Подай, Господи</a:t>
            </a:r>
            <a:r>
              <a:rPr lang="ru-RU" sz="2300" b="1" dirty="0" smtClean="0">
                <a:solidFill>
                  <a:schemeClr val="tx1"/>
                </a:solidFill>
              </a:rPr>
              <a:t>.</a:t>
            </a:r>
          </a:p>
          <a:p>
            <a:pPr marL="45720" indent="0" algn="just">
              <a:buNone/>
            </a:pPr>
            <a:r>
              <a:rPr lang="ru-RU" sz="2300" b="1" dirty="0">
                <a:solidFill>
                  <a:schemeClr val="tx1"/>
                </a:solidFill>
              </a:rPr>
              <a:t>Ангела мира, верного наставника, хранителя душ и тел наших у Господа просим</a:t>
            </a:r>
            <a:r>
              <a:rPr lang="ru-RU" sz="2300" b="1" dirty="0" smtClean="0">
                <a:solidFill>
                  <a:schemeClr val="tx1"/>
                </a:solidFill>
              </a:rPr>
              <a:t>.</a:t>
            </a:r>
          </a:p>
          <a:p>
            <a:pPr marL="45720" indent="0" algn="just">
              <a:buNone/>
            </a:pPr>
            <a:r>
              <a:rPr lang="ru-RU" sz="2300" b="1" dirty="0">
                <a:solidFill>
                  <a:schemeClr val="tx1"/>
                </a:solidFill>
              </a:rPr>
              <a:t>Прощения и оставления грехов и согрешений наших у Господа просим</a:t>
            </a:r>
            <a:r>
              <a:rPr lang="ru-RU" sz="2300" b="1" dirty="0" smtClean="0">
                <a:solidFill>
                  <a:schemeClr val="tx1"/>
                </a:solidFill>
              </a:rPr>
              <a:t>.</a:t>
            </a:r>
          </a:p>
          <a:p>
            <a:pPr marL="45720" indent="0" algn="just">
              <a:buNone/>
            </a:pPr>
            <a:r>
              <a:rPr lang="ru-RU" sz="2300" b="1" dirty="0">
                <a:solidFill>
                  <a:schemeClr val="tx1"/>
                </a:solidFill>
              </a:rPr>
              <a:t>Доброго и полезного душам нашим и мира </a:t>
            </a:r>
            <a:r>
              <a:rPr lang="ru-RU" sz="2300" b="1" dirty="0" err="1">
                <a:solidFill>
                  <a:schemeClr val="tx1"/>
                </a:solidFill>
              </a:rPr>
              <a:t>мiру</a:t>
            </a:r>
            <a:r>
              <a:rPr lang="ru-RU" sz="2300" b="1" dirty="0">
                <a:solidFill>
                  <a:schemeClr val="tx1"/>
                </a:solidFill>
              </a:rPr>
              <a:t> у Господа просим</a:t>
            </a:r>
            <a:r>
              <a:rPr lang="ru-RU" sz="2300" b="1" dirty="0" smtClean="0">
                <a:solidFill>
                  <a:schemeClr val="tx1"/>
                </a:solidFill>
              </a:rPr>
              <a:t>.</a:t>
            </a:r>
          </a:p>
          <a:p>
            <a:pPr marL="45720" indent="0" algn="just">
              <a:buNone/>
            </a:pPr>
            <a:r>
              <a:rPr lang="ru-RU" sz="2300" b="1" dirty="0">
                <a:solidFill>
                  <a:schemeClr val="tx1"/>
                </a:solidFill>
              </a:rPr>
              <a:t>Прочее время жизни нашей в мире и покаянии окончить у Господа просим</a:t>
            </a:r>
            <a:r>
              <a:rPr lang="ru-RU" sz="2300" b="1" dirty="0" smtClean="0">
                <a:solidFill>
                  <a:schemeClr val="tx1"/>
                </a:solidFill>
              </a:rPr>
              <a:t>.</a:t>
            </a:r>
          </a:p>
          <a:p>
            <a:pPr marL="45720" indent="0" algn="just">
              <a:buNone/>
            </a:pPr>
            <a:r>
              <a:rPr lang="ru-RU" sz="2300" b="1" dirty="0">
                <a:solidFill>
                  <a:schemeClr val="tx1"/>
                </a:solidFill>
              </a:rPr>
              <a:t>Христианской кончины жизни нашей безболезненной, непостыдной, мирной, и доброго ответа на Страшном суде Христовом просим</a:t>
            </a:r>
            <a:r>
              <a:rPr lang="ru-RU" sz="2300" b="1" dirty="0" smtClean="0">
                <a:solidFill>
                  <a:schemeClr val="tx1"/>
                </a:solidFill>
              </a:rPr>
              <a:t>.</a:t>
            </a:r>
          </a:p>
          <a:p>
            <a:pPr marL="45720" indent="0" algn="just">
              <a:buNone/>
            </a:pPr>
            <a:r>
              <a:rPr lang="ru-RU" sz="2300" b="1" dirty="0">
                <a:solidFill>
                  <a:schemeClr val="tx1"/>
                </a:solidFill>
              </a:rPr>
              <a:t>Единства веры и общения Святого Духа испросив, сами себя и друг друга, и всю жизнь нашу Христу Богу предадим</a:t>
            </a:r>
            <a:r>
              <a:rPr lang="ru-RU" sz="2300" b="1" dirty="0" smtClean="0">
                <a:solidFill>
                  <a:schemeClr val="tx1"/>
                </a:solidFill>
              </a:rPr>
              <a:t>.</a:t>
            </a:r>
          </a:p>
          <a:p>
            <a:pPr marL="45720" indent="0" algn="just">
              <a:buNone/>
            </a:pPr>
            <a:r>
              <a:rPr lang="ru-RU" sz="2300" b="1" dirty="0">
                <a:solidFill>
                  <a:srgbClr val="FF0000"/>
                </a:solidFill>
              </a:rPr>
              <a:t>Хор: </a:t>
            </a:r>
            <a:r>
              <a:rPr lang="ru-RU" sz="2300" b="1" dirty="0">
                <a:solidFill>
                  <a:schemeClr val="tx1"/>
                </a:solidFill>
              </a:rPr>
              <a:t>Тебе, Господи.</a:t>
            </a:r>
          </a:p>
        </p:txBody>
      </p:sp>
    </p:spTree>
    <p:extLst>
      <p:ext uri="{BB962C8B-B14F-4D97-AF65-F5344CB8AC3E}">
        <p14:creationId xmlns:p14="http://schemas.microsoft.com/office/powerpoint/2010/main" val="4214485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403648" y="116632"/>
            <a:ext cx="6400800" cy="609248"/>
          </a:xfrm>
        </p:spPr>
        <p:txBody>
          <a:bodyPr/>
          <a:lstStyle/>
          <a:p>
            <a:pPr marL="45720" indent="0" algn="ctr">
              <a:buNone/>
            </a:pPr>
            <a:r>
              <a:rPr lang="ru-RU" b="1" dirty="0" err="1" smtClean="0">
                <a:solidFill>
                  <a:srgbClr val="FF0000"/>
                </a:solidFill>
              </a:rPr>
              <a:t>Преподание</a:t>
            </a:r>
            <a:r>
              <a:rPr lang="ru-RU" b="1" dirty="0" smtClean="0">
                <a:solidFill>
                  <a:srgbClr val="FF0000"/>
                </a:solidFill>
              </a:rPr>
              <a:t> диакону Крови Христовой</a:t>
            </a:r>
            <a:endParaRPr lang="ru-RU" b="1" dirty="0">
              <a:solidFill>
                <a:srgbClr val="FF0000"/>
              </a:solidFill>
            </a:endParaRPr>
          </a:p>
        </p:txBody>
      </p:sp>
      <p:pic>
        <p:nvPicPr>
          <p:cNvPr id="14338" name="Picture 2" descr="C:\Users\Василий\Desktop\библейско-богсловские курсы\10 ЛЕКЦИЯ\fotor65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14" y="884716"/>
            <a:ext cx="8674174" cy="578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426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260648"/>
            <a:ext cx="9144000" cy="609248"/>
          </a:xfrm>
        </p:spPr>
        <p:txBody>
          <a:bodyPr/>
          <a:lstStyle/>
          <a:p>
            <a:pPr marL="45720" indent="0" algn="ctr">
              <a:buNone/>
            </a:pPr>
            <a:r>
              <a:rPr lang="ru-RU" b="1" dirty="0">
                <a:solidFill>
                  <a:srgbClr val="FF0000"/>
                </a:solidFill>
              </a:rPr>
              <a:t>Священник при помощи копия </a:t>
            </a:r>
            <a:r>
              <a:rPr lang="ru-RU" b="1" dirty="0" smtClean="0">
                <a:solidFill>
                  <a:srgbClr val="FF0000"/>
                </a:solidFill>
              </a:rPr>
              <a:t>разрезает </a:t>
            </a:r>
            <a:r>
              <a:rPr lang="ru-RU" b="1" dirty="0">
                <a:solidFill>
                  <a:srgbClr val="FF0000"/>
                </a:solidFill>
              </a:rPr>
              <a:t>Агнец на </a:t>
            </a:r>
            <a:r>
              <a:rPr lang="ru-RU" b="1" dirty="0" smtClean="0">
                <a:solidFill>
                  <a:srgbClr val="FF0000"/>
                </a:solidFill>
              </a:rPr>
              <a:t>частицы</a:t>
            </a:r>
            <a:endParaRPr lang="ru-RU" b="1" dirty="0">
              <a:solidFill>
                <a:srgbClr val="FF0000"/>
              </a:solidFill>
            </a:endParaRPr>
          </a:p>
        </p:txBody>
      </p:sp>
      <p:pic>
        <p:nvPicPr>
          <p:cNvPr id="5" name="Picture 2" descr="C:\Users\Василий\Desktop\библейско-богсловские курсы\10 ЛЕКЦИЯ\fotor65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78599"/>
            <a:ext cx="8386142" cy="559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816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02965" y="30544"/>
            <a:ext cx="6688832" cy="928041"/>
          </a:xfrm>
        </p:spPr>
        <p:txBody>
          <a:bodyPr>
            <a:normAutofit/>
          </a:bodyPr>
          <a:lstStyle/>
          <a:p>
            <a:pPr marL="45720" indent="0" algn="ctr">
              <a:buNone/>
            </a:pPr>
            <a:r>
              <a:rPr lang="ru-RU" sz="2400" b="1" dirty="0" smtClean="0">
                <a:solidFill>
                  <a:srgbClr val="FF0000"/>
                </a:solidFill>
              </a:rPr>
              <a:t>Частицы всыпаются в Потир</a:t>
            </a:r>
            <a:endParaRPr lang="ru-RU" sz="2400" b="1" dirty="0">
              <a:solidFill>
                <a:srgbClr val="FF0000"/>
              </a:solidFill>
            </a:endParaRPr>
          </a:p>
        </p:txBody>
      </p:sp>
      <p:pic>
        <p:nvPicPr>
          <p:cNvPr id="9220" name="Picture 4" descr="C:\Users\Василий\Desktop\библейско-богсловские курсы\10 ЛЕКЦИЯ\fotor65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30" y="1044756"/>
            <a:ext cx="8458150" cy="563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185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331640" y="260648"/>
            <a:ext cx="6400800" cy="609248"/>
          </a:xfrm>
        </p:spPr>
        <p:txBody>
          <a:bodyPr/>
          <a:lstStyle/>
          <a:p>
            <a:pPr marL="45720" indent="0" algn="ctr">
              <a:buNone/>
            </a:pPr>
            <a:r>
              <a:rPr lang="ru-RU" b="1" dirty="0" smtClean="0">
                <a:solidFill>
                  <a:srgbClr val="FF0000"/>
                </a:solidFill>
              </a:rPr>
              <a:t>Потир покрывается </a:t>
            </a:r>
            <a:r>
              <a:rPr lang="ru-RU" b="1" dirty="0" err="1" smtClean="0">
                <a:solidFill>
                  <a:srgbClr val="FF0000"/>
                </a:solidFill>
              </a:rPr>
              <a:t>покровцом</a:t>
            </a:r>
            <a:endParaRPr lang="ru-RU" b="1" dirty="0">
              <a:solidFill>
                <a:srgbClr val="FF0000"/>
              </a:solidFill>
            </a:endParaRPr>
          </a:p>
        </p:txBody>
      </p:sp>
      <p:pic>
        <p:nvPicPr>
          <p:cNvPr id="15364" name="Picture 4" descr="C:\Users\Василий\Desktop\библейско-богсловские курсы\10 ЛЕКЦИЯ\fotor65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4596"/>
            <a:ext cx="8314134" cy="554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92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16632"/>
            <a:ext cx="8640960" cy="1176130"/>
          </a:xfrm>
        </p:spPr>
        <p:txBody>
          <a:bodyPr>
            <a:normAutofit fontScale="92500" lnSpcReduction="20000"/>
          </a:bodyPr>
          <a:lstStyle/>
          <a:p>
            <a:pPr marL="45720" indent="0" algn="ctr">
              <a:buNone/>
            </a:pPr>
            <a:r>
              <a:rPr lang="ru-RU" dirty="0" smtClean="0">
                <a:solidFill>
                  <a:srgbClr val="FF0000"/>
                </a:solidFill>
              </a:rPr>
              <a:t>Вынося </a:t>
            </a:r>
            <a:r>
              <a:rPr lang="ru-RU" dirty="0">
                <a:solidFill>
                  <a:srgbClr val="FF0000"/>
                </a:solidFill>
              </a:rPr>
              <a:t>Чашу, диакон возглашает</a:t>
            </a:r>
            <a:r>
              <a:rPr lang="ru-RU" dirty="0" smtClean="0">
                <a:solidFill>
                  <a:srgbClr val="FF0000"/>
                </a:solidFill>
              </a:rPr>
              <a:t>: </a:t>
            </a:r>
            <a:r>
              <a:rPr lang="ru-RU" b="1" dirty="0" smtClean="0">
                <a:solidFill>
                  <a:schemeClr val="tx1"/>
                </a:solidFill>
              </a:rPr>
              <a:t>Со </a:t>
            </a:r>
            <a:r>
              <a:rPr lang="ru-RU" b="1" dirty="0">
                <a:solidFill>
                  <a:schemeClr val="tx1"/>
                </a:solidFill>
              </a:rPr>
              <a:t>страхом Божиим и верою приступите. </a:t>
            </a:r>
            <a:endParaRPr lang="ru-RU" b="1" dirty="0" smtClean="0">
              <a:solidFill>
                <a:schemeClr val="tx1"/>
              </a:solidFill>
            </a:endParaRPr>
          </a:p>
          <a:p>
            <a:pPr marL="45720" indent="0" algn="ctr">
              <a:buNone/>
            </a:pPr>
            <a:r>
              <a:rPr lang="ru-RU" dirty="0" smtClean="0">
                <a:solidFill>
                  <a:srgbClr val="FF0000"/>
                </a:solidFill>
              </a:rPr>
              <a:t>Хор поет: </a:t>
            </a:r>
            <a:r>
              <a:rPr lang="ru-RU" b="1" dirty="0">
                <a:solidFill>
                  <a:schemeClr val="tx1"/>
                </a:solidFill>
              </a:rPr>
              <a:t>Благословен Грядущий во имя Господне; Бог – Господь, и Он явился нам!</a:t>
            </a:r>
          </a:p>
        </p:txBody>
      </p:sp>
      <p:pic>
        <p:nvPicPr>
          <p:cNvPr id="16386" name="Picture 2" descr="C:\Users\Василий\Desktop\библейско-богсловские курсы\10 ЛЕКЦИЯ\fotor6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64771"/>
            <a:ext cx="8280920" cy="552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275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188640"/>
            <a:ext cx="8424936" cy="969288"/>
          </a:xfrm>
        </p:spPr>
        <p:txBody>
          <a:bodyPr>
            <a:normAutofit/>
          </a:bodyPr>
          <a:lstStyle/>
          <a:p>
            <a:pPr marL="45720" indent="0" algn="ctr">
              <a:buNone/>
            </a:pPr>
            <a:r>
              <a:rPr lang="ru-RU" dirty="0">
                <a:solidFill>
                  <a:srgbClr val="FF0000"/>
                </a:solidFill>
              </a:rPr>
              <a:t>Священник произносит </a:t>
            </a:r>
            <a:r>
              <a:rPr lang="ru-RU" i="1" dirty="0">
                <a:solidFill>
                  <a:srgbClr val="FF0000"/>
                </a:solidFill>
              </a:rPr>
              <a:t>Молитву перед Причащением</a:t>
            </a:r>
            <a:r>
              <a:rPr lang="ru-RU" dirty="0">
                <a:solidFill>
                  <a:srgbClr val="FF0000"/>
                </a:solidFill>
              </a:rPr>
              <a:t>: </a:t>
            </a:r>
            <a:r>
              <a:rPr lang="ru-RU" b="1" dirty="0">
                <a:solidFill>
                  <a:schemeClr val="tx1"/>
                </a:solidFill>
              </a:rPr>
              <a:t>«Верую, Господи, и исповедую…»</a:t>
            </a:r>
            <a:r>
              <a:rPr lang="ru-RU" dirty="0">
                <a:solidFill>
                  <a:srgbClr val="FF0000"/>
                </a:solidFill>
              </a:rPr>
              <a:t> </a:t>
            </a:r>
          </a:p>
        </p:txBody>
      </p:sp>
      <p:pic>
        <p:nvPicPr>
          <p:cNvPr id="17410" name="Picture 2" descr="C:\Users\Василий\Desktop\библейско-богсловские курсы\10 ЛЕКЦИЯ\fotor6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30593"/>
            <a:ext cx="8674174" cy="578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50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4779"/>
            <a:ext cx="8674174" cy="965950"/>
          </a:xfrm>
        </p:spPr>
        <p:txBody>
          <a:bodyPr>
            <a:normAutofit/>
          </a:bodyPr>
          <a:lstStyle/>
          <a:p>
            <a:pPr marL="45720" indent="0" algn="ctr">
              <a:buNone/>
            </a:pPr>
            <a:r>
              <a:rPr lang="ru-RU" b="1" dirty="0" smtClean="0">
                <a:solidFill>
                  <a:srgbClr val="FF0000"/>
                </a:solidFill>
              </a:rPr>
              <a:t>Во </a:t>
            </a:r>
            <a:r>
              <a:rPr lang="ru-RU" b="1" dirty="0">
                <a:solidFill>
                  <a:srgbClr val="FF0000"/>
                </a:solidFill>
              </a:rPr>
              <a:t>время Причащения поется песнопение: </a:t>
            </a:r>
            <a:r>
              <a:rPr lang="ru-RU" b="1" dirty="0">
                <a:solidFill>
                  <a:schemeClr val="tx1"/>
                </a:solidFill>
              </a:rPr>
              <a:t>«Тело Христово </a:t>
            </a:r>
            <a:r>
              <a:rPr lang="ru-RU" b="1" dirty="0" err="1">
                <a:solidFill>
                  <a:schemeClr val="tx1"/>
                </a:solidFill>
              </a:rPr>
              <a:t>приимите</a:t>
            </a:r>
            <a:r>
              <a:rPr lang="ru-RU" b="1" dirty="0">
                <a:solidFill>
                  <a:schemeClr val="tx1"/>
                </a:solidFill>
              </a:rPr>
              <a:t>, Источника </a:t>
            </a:r>
            <a:r>
              <a:rPr lang="ru-RU" b="1" dirty="0" err="1">
                <a:solidFill>
                  <a:schemeClr val="tx1"/>
                </a:solidFill>
              </a:rPr>
              <a:t>Безсмертнаго</a:t>
            </a:r>
            <a:r>
              <a:rPr lang="ru-RU" b="1" dirty="0">
                <a:solidFill>
                  <a:schemeClr val="tx1"/>
                </a:solidFill>
              </a:rPr>
              <a:t> вкусите</a:t>
            </a:r>
            <a:r>
              <a:rPr lang="ru-RU" b="1" dirty="0" smtClean="0">
                <a:solidFill>
                  <a:schemeClr val="tx1"/>
                </a:solidFill>
              </a:rPr>
              <a:t>».</a:t>
            </a:r>
            <a:endParaRPr lang="ru-RU" b="1" dirty="0">
              <a:solidFill>
                <a:schemeClr val="tx1"/>
              </a:solidFill>
            </a:endParaRPr>
          </a:p>
        </p:txBody>
      </p:sp>
      <p:pic>
        <p:nvPicPr>
          <p:cNvPr id="18434" name="Picture 2" descr="C:\Users\Василий\Desktop\библейско-богсловские курсы\10 ЛЕКЦИЯ\fotor65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602166" cy="573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723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4098" y="0"/>
            <a:ext cx="9144000" cy="1473344"/>
          </a:xfrm>
        </p:spPr>
        <p:txBody>
          <a:bodyPr/>
          <a:lstStyle/>
          <a:p>
            <a:pPr marL="45720" indent="0">
              <a:buNone/>
            </a:pPr>
            <a:r>
              <a:rPr lang="ru-RU" dirty="0">
                <a:solidFill>
                  <a:srgbClr val="FF0000"/>
                </a:solidFill>
              </a:rPr>
              <a:t>Священник же, причащая каждого произносит: </a:t>
            </a:r>
            <a:r>
              <a:rPr lang="ru-RU" b="1" dirty="0" smtClean="0">
                <a:solidFill>
                  <a:schemeClr val="tx1"/>
                </a:solidFill>
              </a:rPr>
              <a:t>Причащается </a:t>
            </a:r>
            <a:r>
              <a:rPr lang="ru-RU" b="1" dirty="0">
                <a:solidFill>
                  <a:schemeClr val="tx1"/>
                </a:solidFill>
              </a:rPr>
              <a:t>раб Божий (имя) драгоценного и святого Тела и Крови Господа, и Бога, и Спасителя нашего Иисуса Христа, для прощения грехов его и в жизнь вечную. Аминь.</a:t>
            </a:r>
          </a:p>
        </p:txBody>
      </p:sp>
      <p:pic>
        <p:nvPicPr>
          <p:cNvPr id="21506" name="Picture 2" descr="C:\Users\Василий\Desktop\библейско-богсловские курсы\10 ЛЕКЦИЯ\fotor65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62" y="1486782"/>
            <a:ext cx="8097902" cy="539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667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27584" y="188640"/>
            <a:ext cx="7560840" cy="897280"/>
          </a:xfrm>
        </p:spPr>
        <p:txBody>
          <a:bodyPr/>
          <a:lstStyle/>
          <a:p>
            <a:pPr marL="45720" indent="0" algn="ctr">
              <a:buNone/>
            </a:pPr>
            <a:r>
              <a:rPr lang="ru-RU" b="1" dirty="0">
                <a:solidFill>
                  <a:srgbClr val="FF0000"/>
                </a:solidFill>
              </a:rPr>
              <a:t>После Причащения мы отходим к специальному столику и запиваем.</a:t>
            </a:r>
          </a:p>
        </p:txBody>
      </p:sp>
      <p:pic>
        <p:nvPicPr>
          <p:cNvPr id="19458" name="Picture 2" descr="C:\Users\Василий\Desktop\библейско-богсловские курсы\10 ЛЕКЦИЯ\fotor65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02601"/>
            <a:ext cx="8458150" cy="563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473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1462642"/>
          </a:xfrm>
        </p:spPr>
        <p:txBody>
          <a:bodyPr>
            <a:normAutofit/>
          </a:bodyPr>
          <a:lstStyle/>
          <a:p>
            <a:pPr marL="45720" indent="0" algn="ctr">
              <a:buNone/>
            </a:pPr>
            <a:r>
              <a:rPr lang="ru-RU" b="1" dirty="0" smtClean="0">
                <a:solidFill>
                  <a:srgbClr val="FF0000"/>
                </a:solidFill>
              </a:rPr>
              <a:t>После причащения верующих </a:t>
            </a:r>
            <a:r>
              <a:rPr lang="ru-RU" b="1" dirty="0">
                <a:solidFill>
                  <a:srgbClr val="FF0000"/>
                </a:solidFill>
              </a:rPr>
              <a:t>Чаша с Телом и Кровью Христовыми заносится в алтарь и ставится на престол</a:t>
            </a:r>
            <a:r>
              <a:rPr lang="ru-RU" b="1" dirty="0" smtClean="0">
                <a:solidFill>
                  <a:srgbClr val="FF0000"/>
                </a:solidFill>
              </a:rPr>
              <a:t>.</a:t>
            </a:r>
          </a:p>
          <a:p>
            <a:pPr marL="45720" indent="0" algn="ctr">
              <a:buNone/>
            </a:pPr>
            <a:r>
              <a:rPr lang="ru-RU" b="1" dirty="0" smtClean="0">
                <a:solidFill>
                  <a:srgbClr val="FF0000"/>
                </a:solidFill>
              </a:rPr>
              <a:t>Хор в этот момент поет трижды: </a:t>
            </a:r>
            <a:r>
              <a:rPr lang="ru-RU" b="1" dirty="0" smtClean="0">
                <a:solidFill>
                  <a:schemeClr val="tx1"/>
                </a:solidFill>
              </a:rPr>
              <a:t>«</a:t>
            </a:r>
            <a:r>
              <a:rPr lang="ru-RU" b="1" dirty="0" err="1">
                <a:solidFill>
                  <a:schemeClr val="tx1"/>
                </a:solidFill>
              </a:rPr>
              <a:t>Аллилуиа</a:t>
            </a:r>
            <a:r>
              <a:rPr lang="ru-RU" b="1" dirty="0" smtClean="0">
                <a:solidFill>
                  <a:schemeClr val="tx1"/>
                </a:solidFill>
              </a:rPr>
              <a:t>».</a:t>
            </a:r>
            <a:endParaRPr lang="ru-RU" b="1" dirty="0">
              <a:solidFill>
                <a:schemeClr val="tx1"/>
              </a:solidFill>
            </a:endParaRPr>
          </a:p>
        </p:txBody>
      </p:sp>
      <p:pic>
        <p:nvPicPr>
          <p:cNvPr id="20482" name="Picture 2" descr="C:\Users\Василий\Desktop\библейско-богсловские курсы\10 ЛЕКЦИЯ\fotor66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54" y="1462642"/>
            <a:ext cx="8026102" cy="535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085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83448"/>
            <a:ext cx="8928992" cy="897280"/>
          </a:xfrm>
        </p:spPr>
        <p:txBody>
          <a:bodyPr/>
          <a:lstStyle/>
          <a:p>
            <a:pPr marL="45720" indent="0" algn="ctr">
              <a:buNone/>
            </a:pPr>
            <a:r>
              <a:rPr lang="ru-RU" b="1" dirty="0" smtClean="0"/>
              <a:t>Во время произнесения диаконом </a:t>
            </a:r>
            <a:r>
              <a:rPr lang="ru-RU" b="1" dirty="0" err="1" smtClean="0"/>
              <a:t>ектении</a:t>
            </a:r>
            <a:r>
              <a:rPr lang="ru-RU" b="1" dirty="0" smtClean="0"/>
              <a:t>, священники умывают руки.</a:t>
            </a:r>
            <a:endParaRPr lang="ru-RU" b="1" dirty="0"/>
          </a:p>
        </p:txBody>
      </p:sp>
      <p:pic>
        <p:nvPicPr>
          <p:cNvPr id="1026" name="Picture 2" descr="C:\Users\Василий\Desktop\библейско-богсловские курсы\10 ЛЕКЦИЯ\fotor6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46" y="1124744"/>
            <a:ext cx="8098110" cy="539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201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116632"/>
            <a:ext cx="9144000" cy="6741368"/>
          </a:xfrm>
        </p:spPr>
        <p:txBody>
          <a:bodyPr/>
          <a:lstStyle/>
          <a:p>
            <a:pPr marL="45720" indent="0" algn="just">
              <a:buNone/>
            </a:pPr>
            <a:r>
              <a:rPr lang="ru-RU" dirty="0" smtClean="0">
                <a:solidFill>
                  <a:srgbClr val="FF0000"/>
                </a:solidFill>
              </a:rPr>
              <a:t>Диакон берет дискос и, читая следующие молитвы, погружает все частицы в Святую Чашу:</a:t>
            </a:r>
          </a:p>
          <a:p>
            <a:pPr marL="45720" indent="0" algn="just">
              <a:buNone/>
            </a:pPr>
            <a:r>
              <a:rPr lang="ru-RU" b="1" dirty="0">
                <a:solidFill>
                  <a:schemeClr val="tx1"/>
                </a:solidFill>
              </a:rPr>
              <a:t>Воскресение Христа увидев, поклонимся святому Господу Иисусу, единому безгрешному. Кресту Твоему поклоняемся, Христе, и святое воскресение Твоё поём и славим, ибо Ты – Бог наш, кроме Тебя иного не знаем, имя Твоё призываем. Придите, все верные, поклонимся святому Христову воскресению, ибо вот, пришла через Крест радость всему миру. Всегда благословляя Господа, воспеваем воскресение Его, ибо Он, распятие претерпев, </a:t>
            </a:r>
            <a:r>
              <a:rPr lang="ru-RU" b="1" dirty="0" err="1">
                <a:solidFill>
                  <a:schemeClr val="tx1"/>
                </a:solidFill>
              </a:rPr>
              <a:t>смертию</a:t>
            </a:r>
            <a:r>
              <a:rPr lang="ru-RU" b="1" dirty="0">
                <a:solidFill>
                  <a:schemeClr val="tx1"/>
                </a:solidFill>
              </a:rPr>
              <a:t> смерть сокрушил</a:t>
            </a:r>
            <a:r>
              <a:rPr lang="ru-RU" b="1" dirty="0" smtClean="0">
                <a:solidFill>
                  <a:schemeClr val="tx1"/>
                </a:solidFill>
              </a:rPr>
              <a:t>.</a:t>
            </a:r>
          </a:p>
          <a:p>
            <a:pPr marL="45720" indent="0" algn="just">
              <a:buNone/>
            </a:pPr>
            <a:r>
              <a:rPr lang="ru-RU" b="1" dirty="0">
                <a:solidFill>
                  <a:schemeClr val="tx1"/>
                </a:solidFill>
              </a:rPr>
              <a:t>Светись, светись, новый Иерусалим, ибо слава Господня над тобою взошла! Ликуй ныне и красуйся, Сион! Ты же радуйся, Чистая Богородица, о воскресении Рожденного Тобой</a:t>
            </a:r>
            <a:r>
              <a:rPr lang="ru-RU" b="1" dirty="0" smtClean="0">
                <a:solidFill>
                  <a:schemeClr val="tx1"/>
                </a:solidFill>
              </a:rPr>
              <a:t>.</a:t>
            </a:r>
          </a:p>
          <a:p>
            <a:pPr marL="45720" indent="0" algn="just">
              <a:buNone/>
            </a:pPr>
            <a:r>
              <a:rPr lang="ru-RU" b="1" dirty="0">
                <a:solidFill>
                  <a:schemeClr val="tx1"/>
                </a:solidFill>
              </a:rPr>
              <a:t>О Пасха великая и священнейшая, Христе! О, Мудрость, и Слово Божие, и Сила! Даруй нам совершеннее к Тебе приобщиться в вечно светлом дне Царства Твоего</a:t>
            </a:r>
            <a:r>
              <a:rPr lang="ru-RU" b="1" dirty="0" smtClean="0">
                <a:solidFill>
                  <a:schemeClr val="tx1"/>
                </a:solidFill>
              </a:rPr>
              <a:t>.</a:t>
            </a:r>
          </a:p>
          <a:p>
            <a:pPr marL="45720" indent="0" algn="just">
              <a:buNone/>
            </a:pPr>
            <a:r>
              <a:rPr lang="ru-RU" b="1" dirty="0">
                <a:solidFill>
                  <a:schemeClr val="tx1"/>
                </a:solidFill>
              </a:rPr>
              <a:t>Отмой, Господи, грехи </a:t>
            </a:r>
            <a:r>
              <a:rPr lang="ru-RU" b="1" dirty="0" err="1">
                <a:solidFill>
                  <a:schemeClr val="tx1"/>
                </a:solidFill>
              </a:rPr>
              <a:t>поминавшихся</a:t>
            </a:r>
            <a:r>
              <a:rPr lang="ru-RU" b="1" dirty="0">
                <a:solidFill>
                  <a:schemeClr val="tx1"/>
                </a:solidFill>
              </a:rPr>
              <a:t> здесь драгоценною Твоею Кровью, по молитвам святых Твоих.</a:t>
            </a:r>
            <a:r>
              <a:rPr lang="ru-RU" b="1" dirty="0" smtClean="0">
                <a:solidFill>
                  <a:schemeClr val="tx1"/>
                </a:solidFill>
              </a:rPr>
              <a:t> </a:t>
            </a:r>
            <a:endParaRPr lang="ru-RU" b="1" dirty="0">
              <a:solidFill>
                <a:schemeClr val="tx1"/>
              </a:solidFill>
            </a:endParaRPr>
          </a:p>
        </p:txBody>
      </p:sp>
    </p:spTree>
    <p:extLst>
      <p:ext uri="{BB962C8B-B14F-4D97-AF65-F5344CB8AC3E}">
        <p14:creationId xmlns:p14="http://schemas.microsoft.com/office/powerpoint/2010/main" val="3684781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16752"/>
            <a:ext cx="8064896" cy="681256"/>
          </a:xfrm>
        </p:spPr>
        <p:txBody>
          <a:bodyPr>
            <a:normAutofit fontScale="92500" lnSpcReduction="10000"/>
          </a:bodyPr>
          <a:lstStyle/>
          <a:p>
            <a:pPr marL="45720" indent="0" algn="ctr">
              <a:buNone/>
            </a:pPr>
            <a:r>
              <a:rPr lang="ru-RU" b="1" dirty="0">
                <a:solidFill>
                  <a:schemeClr val="tx1"/>
                </a:solidFill>
              </a:rPr>
              <a:t>Отмой, Господи, грехи </a:t>
            </a:r>
            <a:r>
              <a:rPr lang="ru-RU" b="1" dirty="0" err="1">
                <a:solidFill>
                  <a:schemeClr val="tx1"/>
                </a:solidFill>
              </a:rPr>
              <a:t>поминавшихся</a:t>
            </a:r>
            <a:r>
              <a:rPr lang="ru-RU" b="1" dirty="0">
                <a:solidFill>
                  <a:schemeClr val="tx1"/>
                </a:solidFill>
              </a:rPr>
              <a:t> здесь драгоценною Твоею Кровью, по молитвам святых Твоих. </a:t>
            </a:r>
          </a:p>
          <a:p>
            <a:pPr marL="45720" indent="0">
              <a:buNone/>
            </a:pPr>
            <a:endParaRPr lang="ru-RU" dirty="0"/>
          </a:p>
        </p:txBody>
      </p:sp>
      <p:pic>
        <p:nvPicPr>
          <p:cNvPr id="22530" name="Picture 2" descr="C:\Users\Василий\Desktop\библейско-богсловские курсы\10 ЛЕКЦИЯ\fotor66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2490"/>
            <a:ext cx="8530158" cy="5686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340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 y="7959"/>
            <a:ext cx="9118848" cy="1544484"/>
          </a:xfrm>
        </p:spPr>
        <p:txBody>
          <a:bodyPr>
            <a:normAutofit fontScale="92500" lnSpcReduction="20000"/>
          </a:bodyPr>
          <a:lstStyle/>
          <a:p>
            <a:pPr marL="45720" indent="0" algn="ctr">
              <a:buNone/>
            </a:pPr>
            <a:r>
              <a:rPr lang="ru-RU" dirty="0" smtClean="0">
                <a:solidFill>
                  <a:srgbClr val="FF0000"/>
                </a:solidFill>
              </a:rPr>
              <a:t>Священник благословляет народ:</a:t>
            </a:r>
            <a:r>
              <a:rPr lang="ru-RU" dirty="0" smtClean="0"/>
              <a:t> </a:t>
            </a:r>
            <a:r>
              <a:rPr lang="ru-RU" b="1" dirty="0" smtClean="0">
                <a:solidFill>
                  <a:schemeClr val="tx1"/>
                </a:solidFill>
              </a:rPr>
              <a:t>Спаси</a:t>
            </a:r>
            <a:r>
              <a:rPr lang="ru-RU" b="1" dirty="0">
                <a:solidFill>
                  <a:schemeClr val="tx1"/>
                </a:solidFill>
              </a:rPr>
              <a:t>, Боже, люди Твоя, и благослови достояние Твое</a:t>
            </a:r>
            <a:r>
              <a:rPr lang="ru-RU" b="1" dirty="0" smtClean="0">
                <a:solidFill>
                  <a:schemeClr val="tx1"/>
                </a:solidFill>
              </a:rPr>
              <a:t>.</a:t>
            </a:r>
          </a:p>
          <a:p>
            <a:pPr marL="45720" indent="0" algn="ctr">
              <a:buNone/>
            </a:pPr>
            <a:r>
              <a:rPr lang="ru-RU" dirty="0">
                <a:solidFill>
                  <a:srgbClr val="FF0000"/>
                </a:solidFill>
              </a:rPr>
              <a:t>Хор же поет: </a:t>
            </a:r>
            <a:r>
              <a:rPr lang="ru-RU" b="1" dirty="0">
                <a:solidFill>
                  <a:schemeClr val="tx1"/>
                </a:solidFill>
              </a:rPr>
              <a:t>Мы увидели свет истинный, </a:t>
            </a:r>
            <a:r>
              <a:rPr lang="ru-RU" b="1" dirty="0" smtClean="0">
                <a:solidFill>
                  <a:schemeClr val="tx1"/>
                </a:solidFill>
              </a:rPr>
              <a:t>приняли </a:t>
            </a:r>
            <a:r>
              <a:rPr lang="ru-RU" b="1" dirty="0">
                <a:solidFill>
                  <a:schemeClr val="tx1"/>
                </a:solidFill>
              </a:rPr>
              <a:t>Духа небесного</a:t>
            </a:r>
            <a:r>
              <a:rPr lang="ru-RU" b="1" dirty="0" smtClean="0">
                <a:solidFill>
                  <a:schemeClr val="tx1"/>
                </a:solidFill>
              </a:rPr>
              <a:t>, </a:t>
            </a:r>
            <a:r>
              <a:rPr lang="ru-RU" b="1" dirty="0">
                <a:solidFill>
                  <a:schemeClr val="tx1"/>
                </a:solidFill>
              </a:rPr>
              <a:t>обрели веру истинную</a:t>
            </a:r>
            <a:r>
              <a:rPr lang="ru-RU" b="1" dirty="0" smtClean="0">
                <a:solidFill>
                  <a:schemeClr val="tx1"/>
                </a:solidFill>
              </a:rPr>
              <a:t>; </a:t>
            </a:r>
            <a:r>
              <a:rPr lang="ru-RU" b="1" dirty="0">
                <a:solidFill>
                  <a:schemeClr val="tx1"/>
                </a:solidFill>
              </a:rPr>
              <a:t>нераздельной Троице поклоняемся</a:t>
            </a:r>
            <a:r>
              <a:rPr lang="ru-RU" b="1" dirty="0" smtClean="0">
                <a:solidFill>
                  <a:schemeClr val="tx1"/>
                </a:solidFill>
              </a:rPr>
              <a:t>, </a:t>
            </a:r>
            <a:r>
              <a:rPr lang="ru-RU" b="1" dirty="0">
                <a:solidFill>
                  <a:schemeClr val="tx1"/>
                </a:solidFill>
              </a:rPr>
              <a:t>ибо Она спасла нас.</a:t>
            </a:r>
          </a:p>
        </p:txBody>
      </p:sp>
      <p:pic>
        <p:nvPicPr>
          <p:cNvPr id="23554" name="Picture 2" descr="C:\Users\Василий\Desktop\библейско-богсловские курсы\10 ЛЕКЦИЯ\fotor6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2443"/>
            <a:ext cx="7920880" cy="528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808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0"/>
            <a:ext cx="8424936" cy="1052736"/>
          </a:xfrm>
        </p:spPr>
        <p:txBody>
          <a:bodyPr>
            <a:normAutofit lnSpcReduction="10000"/>
          </a:bodyPr>
          <a:lstStyle/>
          <a:p>
            <a:pPr marL="45720" indent="0" algn="ctr">
              <a:buNone/>
            </a:pPr>
            <a:r>
              <a:rPr lang="ru-RU" dirty="0">
                <a:solidFill>
                  <a:srgbClr val="FF0000"/>
                </a:solidFill>
              </a:rPr>
              <a:t>Священник берет из рук диакона кадило и кадит Святые </a:t>
            </a:r>
            <a:r>
              <a:rPr lang="ru-RU" dirty="0" smtClean="0">
                <a:solidFill>
                  <a:srgbClr val="FF0000"/>
                </a:solidFill>
              </a:rPr>
              <a:t>Дары,</a:t>
            </a:r>
            <a:r>
              <a:rPr lang="ru-RU" dirty="0">
                <a:solidFill>
                  <a:srgbClr val="FF0000"/>
                </a:solidFill>
              </a:rPr>
              <a:t> произнося</a:t>
            </a:r>
            <a:r>
              <a:rPr lang="ru-RU" dirty="0" smtClean="0">
                <a:solidFill>
                  <a:srgbClr val="FF0000"/>
                </a:solidFill>
              </a:rPr>
              <a:t> трижды:</a:t>
            </a:r>
            <a:r>
              <a:rPr lang="ru-RU" dirty="0">
                <a:solidFill>
                  <a:srgbClr val="FF0000"/>
                </a:solidFill>
              </a:rPr>
              <a:t> </a:t>
            </a:r>
            <a:r>
              <a:rPr lang="ru-RU" b="1" dirty="0">
                <a:solidFill>
                  <a:schemeClr val="tx1"/>
                </a:solidFill>
              </a:rPr>
              <a:t>Вознесись на небеса, Боже, и по всей земле – Слава Твоя.</a:t>
            </a:r>
          </a:p>
        </p:txBody>
      </p:sp>
      <p:pic>
        <p:nvPicPr>
          <p:cNvPr id="24578" name="Picture 2" descr="C:\Users\Василий\Desktop\библейско-богсловские курсы\10 ЛЕКЦИЯ\fotor6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8612"/>
            <a:ext cx="8314134" cy="554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47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88640"/>
            <a:ext cx="8604448" cy="1185312"/>
          </a:xfrm>
        </p:spPr>
        <p:txBody>
          <a:bodyPr/>
          <a:lstStyle/>
          <a:p>
            <a:pPr marL="45720" indent="0" algn="just">
              <a:buNone/>
            </a:pPr>
            <a:r>
              <a:rPr lang="ru-RU" dirty="0">
                <a:solidFill>
                  <a:srgbClr val="FF0000"/>
                </a:solidFill>
              </a:rPr>
              <a:t>Затем священник передает дискос диакону, и тот его уносит на жертвенник. Священник </a:t>
            </a:r>
            <a:r>
              <a:rPr lang="ru-RU" dirty="0" err="1">
                <a:solidFill>
                  <a:srgbClr val="FF0000"/>
                </a:solidFill>
              </a:rPr>
              <a:t>начертывает</a:t>
            </a:r>
            <a:r>
              <a:rPr lang="ru-RU" dirty="0">
                <a:solidFill>
                  <a:srgbClr val="FF0000"/>
                </a:solidFill>
              </a:rPr>
              <a:t> Чашей над антиминсом крест, тихо произнося:</a:t>
            </a:r>
            <a:r>
              <a:rPr lang="ru-RU" dirty="0"/>
              <a:t>  </a:t>
            </a:r>
            <a:r>
              <a:rPr lang="ru-RU" b="1" dirty="0">
                <a:solidFill>
                  <a:schemeClr val="tx1"/>
                </a:solidFill>
              </a:rPr>
              <a:t>Благословен Бог </a:t>
            </a:r>
            <a:r>
              <a:rPr lang="ru-RU" b="1" dirty="0" smtClean="0">
                <a:solidFill>
                  <a:schemeClr val="tx1"/>
                </a:solidFill>
              </a:rPr>
              <a:t>наш.</a:t>
            </a:r>
            <a:endParaRPr lang="ru-RU" b="1" dirty="0">
              <a:solidFill>
                <a:schemeClr val="tx1"/>
              </a:solidFill>
            </a:endParaRPr>
          </a:p>
        </p:txBody>
      </p:sp>
      <p:pic>
        <p:nvPicPr>
          <p:cNvPr id="25602" name="Picture 2" descr="C:\Users\Василий\Desktop\библейско-богсловские курсы\10 ЛЕКЦИЯ\fotor6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62" y="1534650"/>
            <a:ext cx="7810078" cy="520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322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116632"/>
            <a:ext cx="8640960" cy="897280"/>
          </a:xfrm>
        </p:spPr>
        <p:txBody>
          <a:bodyPr/>
          <a:lstStyle/>
          <a:p>
            <a:pPr marL="45720" indent="0" algn="ctr">
              <a:buNone/>
            </a:pPr>
            <a:r>
              <a:rPr lang="ru-RU" dirty="0">
                <a:solidFill>
                  <a:srgbClr val="FF0000"/>
                </a:solidFill>
              </a:rPr>
              <a:t>Затем поворачивается и, благословляя людей Чашей, громко</a:t>
            </a:r>
            <a:r>
              <a:rPr lang="ru-RU" dirty="0" smtClean="0">
                <a:solidFill>
                  <a:srgbClr val="FF0000"/>
                </a:solidFill>
              </a:rPr>
              <a:t>: </a:t>
            </a:r>
            <a:r>
              <a:rPr lang="ru-RU" b="1" dirty="0" smtClean="0">
                <a:solidFill>
                  <a:schemeClr val="tx1"/>
                </a:solidFill>
              </a:rPr>
              <a:t>Всегда</a:t>
            </a:r>
            <a:r>
              <a:rPr lang="ru-RU" b="1" dirty="0">
                <a:solidFill>
                  <a:schemeClr val="tx1"/>
                </a:solidFill>
              </a:rPr>
              <a:t>, ныне и присно, и во веки веков! </a:t>
            </a:r>
          </a:p>
        </p:txBody>
      </p:sp>
      <p:pic>
        <p:nvPicPr>
          <p:cNvPr id="26626" name="Picture 2" descr="C:\Users\Василий\Desktop\библейско-богсловские курсы\10 ЛЕКЦИЯ\fotor67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58150" cy="563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628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0899" y="14779"/>
            <a:ext cx="9036496" cy="1830045"/>
          </a:xfrm>
        </p:spPr>
        <p:txBody>
          <a:bodyPr>
            <a:normAutofit fontScale="92500"/>
          </a:bodyPr>
          <a:lstStyle/>
          <a:p>
            <a:pPr marL="45720" indent="0">
              <a:buNone/>
            </a:pPr>
            <a:r>
              <a:rPr lang="ru-RU" dirty="0" smtClean="0">
                <a:solidFill>
                  <a:srgbClr val="FF0000"/>
                </a:solidFill>
              </a:rPr>
              <a:t>Хор:</a:t>
            </a:r>
            <a:r>
              <a:rPr lang="ru-RU" dirty="0" smtClean="0"/>
              <a:t> </a:t>
            </a:r>
            <a:r>
              <a:rPr lang="ru-RU" b="1" dirty="0" smtClean="0">
                <a:solidFill>
                  <a:schemeClr val="tx1"/>
                </a:solidFill>
              </a:rPr>
              <a:t>Аминь. Да </a:t>
            </a:r>
            <a:r>
              <a:rPr lang="ru-RU" b="1" dirty="0">
                <a:solidFill>
                  <a:schemeClr val="tx1"/>
                </a:solidFill>
              </a:rPr>
              <a:t>наполнятся уста </a:t>
            </a:r>
            <a:r>
              <a:rPr lang="ru-RU" b="1" dirty="0" smtClean="0">
                <a:solidFill>
                  <a:schemeClr val="tx1"/>
                </a:solidFill>
              </a:rPr>
              <a:t>наши </a:t>
            </a:r>
            <a:r>
              <a:rPr lang="ru-RU" b="1" dirty="0">
                <a:solidFill>
                  <a:schemeClr val="tx1"/>
                </a:solidFill>
              </a:rPr>
              <a:t>хвалою Тебе, Господи</a:t>
            </a:r>
            <a:r>
              <a:rPr lang="ru-RU" b="1" dirty="0" smtClean="0">
                <a:solidFill>
                  <a:schemeClr val="tx1"/>
                </a:solidFill>
              </a:rPr>
              <a:t>, </a:t>
            </a:r>
            <a:r>
              <a:rPr lang="ru-RU" b="1" dirty="0">
                <a:solidFill>
                  <a:schemeClr val="tx1"/>
                </a:solidFill>
              </a:rPr>
              <a:t>дабы нам воспевать Славу Твою</a:t>
            </a:r>
            <a:r>
              <a:rPr lang="ru-RU" b="1" dirty="0" smtClean="0">
                <a:solidFill>
                  <a:schemeClr val="tx1"/>
                </a:solidFill>
              </a:rPr>
              <a:t>, </a:t>
            </a:r>
            <a:r>
              <a:rPr lang="ru-RU" b="1" dirty="0">
                <a:solidFill>
                  <a:schemeClr val="tx1"/>
                </a:solidFill>
              </a:rPr>
              <a:t>ибо Ты удостоил нас причаститься </a:t>
            </a:r>
            <a:r>
              <a:rPr lang="ru-RU" b="1" dirty="0" smtClean="0">
                <a:solidFill>
                  <a:schemeClr val="tx1"/>
                </a:solidFill>
              </a:rPr>
              <a:t>святых </a:t>
            </a:r>
            <a:r>
              <a:rPr lang="ru-RU" b="1" dirty="0">
                <a:solidFill>
                  <a:schemeClr val="tx1"/>
                </a:solidFill>
              </a:rPr>
              <a:t>Твоих, (божественных, бессмертных и животворящих) Таинств. </a:t>
            </a:r>
            <a:r>
              <a:rPr lang="ru-RU" b="1" dirty="0" smtClean="0">
                <a:solidFill>
                  <a:schemeClr val="tx1"/>
                </a:solidFill>
              </a:rPr>
              <a:t>Сохрани </a:t>
            </a:r>
            <a:r>
              <a:rPr lang="ru-RU" b="1" dirty="0">
                <a:solidFill>
                  <a:schemeClr val="tx1"/>
                </a:solidFill>
              </a:rPr>
              <a:t>нас во Твоем освящении</a:t>
            </a:r>
            <a:r>
              <a:rPr lang="ru-RU" b="1" dirty="0" smtClean="0">
                <a:solidFill>
                  <a:schemeClr val="tx1"/>
                </a:solidFill>
              </a:rPr>
              <a:t>, </a:t>
            </a:r>
            <a:r>
              <a:rPr lang="ru-RU" b="1" dirty="0">
                <a:solidFill>
                  <a:schemeClr val="tx1"/>
                </a:solidFill>
              </a:rPr>
              <a:t>дабы весь день размышлять нам о правде Твоей. </a:t>
            </a:r>
            <a:r>
              <a:rPr lang="ru-RU" b="1" dirty="0" err="1" smtClean="0">
                <a:solidFill>
                  <a:schemeClr val="tx1"/>
                </a:solidFill>
              </a:rPr>
              <a:t>Аллилуия</a:t>
            </a:r>
            <a:r>
              <a:rPr lang="ru-RU" b="1" dirty="0">
                <a:solidFill>
                  <a:schemeClr val="tx1"/>
                </a:solidFill>
              </a:rPr>
              <a:t>, </a:t>
            </a:r>
            <a:r>
              <a:rPr lang="ru-RU" b="1" dirty="0" err="1">
                <a:solidFill>
                  <a:schemeClr val="tx1"/>
                </a:solidFill>
              </a:rPr>
              <a:t>аллилуия</a:t>
            </a:r>
            <a:r>
              <a:rPr lang="ru-RU" b="1" dirty="0">
                <a:solidFill>
                  <a:schemeClr val="tx1"/>
                </a:solidFill>
              </a:rPr>
              <a:t>, </a:t>
            </a:r>
            <a:r>
              <a:rPr lang="ru-RU" b="1" dirty="0" err="1">
                <a:solidFill>
                  <a:schemeClr val="tx1"/>
                </a:solidFill>
              </a:rPr>
              <a:t>аллилуия</a:t>
            </a:r>
            <a:r>
              <a:rPr lang="ru-RU" b="1" dirty="0">
                <a:solidFill>
                  <a:schemeClr val="tx1"/>
                </a:solidFill>
              </a:rPr>
              <a:t>.</a:t>
            </a:r>
          </a:p>
        </p:txBody>
      </p:sp>
      <p:pic>
        <p:nvPicPr>
          <p:cNvPr id="27651" name="Picture 3" descr="C:\Users\Василий\Desktop\библейско-богсловские курсы\10 ЛЕКЦИЯ\fotor6704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54" y="1750673"/>
            <a:ext cx="7594054" cy="506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170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86499" y="-16752"/>
            <a:ext cx="8892480" cy="925472"/>
          </a:xfrm>
        </p:spPr>
        <p:txBody>
          <a:bodyPr/>
          <a:lstStyle/>
          <a:p>
            <a:pPr marL="45720" indent="0" algn="ctr">
              <a:buNone/>
            </a:pPr>
            <a:r>
              <a:rPr lang="ru-RU" b="1" dirty="0">
                <a:solidFill>
                  <a:srgbClr val="FF0000"/>
                </a:solidFill>
              </a:rPr>
              <a:t>Чаша ставится на </a:t>
            </a:r>
            <a:r>
              <a:rPr lang="ru-RU" b="1" dirty="0" smtClean="0">
                <a:solidFill>
                  <a:srgbClr val="FF0000"/>
                </a:solidFill>
              </a:rPr>
              <a:t>жертвенник. Священник кадит Святые Дары и ставит </a:t>
            </a:r>
            <a:r>
              <a:rPr lang="ru-RU" b="1" dirty="0">
                <a:solidFill>
                  <a:srgbClr val="FF0000"/>
                </a:solidFill>
              </a:rPr>
              <a:t>перед </a:t>
            </a:r>
            <a:r>
              <a:rPr lang="ru-RU" b="1" dirty="0" smtClean="0">
                <a:solidFill>
                  <a:srgbClr val="FF0000"/>
                </a:solidFill>
              </a:rPr>
              <a:t>Ними зажженную свечу.</a:t>
            </a:r>
            <a:r>
              <a:rPr lang="ru-RU" b="1" dirty="0">
                <a:solidFill>
                  <a:srgbClr val="FF0000"/>
                </a:solidFill>
              </a:rPr>
              <a:t> </a:t>
            </a:r>
          </a:p>
        </p:txBody>
      </p:sp>
      <p:pic>
        <p:nvPicPr>
          <p:cNvPr id="28674" name="Picture 2" descr="C:\Users\Василий\Desktop\библейско-богсловские курсы\10 ЛЕКЦИЯ\fotor67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2589"/>
            <a:ext cx="8638168" cy="5758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5064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fontScale="92500" lnSpcReduction="10000"/>
          </a:bodyPr>
          <a:lstStyle/>
          <a:p>
            <a:pPr marL="45720" indent="0" algn="ctr">
              <a:buNone/>
            </a:pPr>
            <a:r>
              <a:rPr lang="ru-RU" dirty="0" smtClean="0">
                <a:solidFill>
                  <a:srgbClr val="FF0000"/>
                </a:solidFill>
              </a:rPr>
              <a:t>Диакон произносит </a:t>
            </a:r>
            <a:r>
              <a:rPr lang="ru-RU" dirty="0" err="1" smtClean="0">
                <a:solidFill>
                  <a:srgbClr val="FF0000"/>
                </a:solidFill>
              </a:rPr>
              <a:t>ектению</a:t>
            </a:r>
            <a:r>
              <a:rPr lang="ru-RU" dirty="0" smtClean="0">
                <a:solidFill>
                  <a:srgbClr val="FF0000"/>
                </a:solidFill>
              </a:rPr>
              <a:t>:</a:t>
            </a:r>
          </a:p>
          <a:p>
            <a:pPr marL="45720" indent="0" algn="just">
              <a:buNone/>
            </a:pPr>
            <a:r>
              <a:rPr lang="ru-RU" b="1" dirty="0">
                <a:solidFill>
                  <a:schemeClr val="tx1"/>
                </a:solidFill>
              </a:rPr>
              <a:t>Станем благоговейно! Приняв божественные, святые, пречистые, бессмертные, небесные и животворящие, страшные Христовы Таинства, достойно возблагодарим Господа</a:t>
            </a:r>
            <a:r>
              <a:rPr lang="ru-RU" b="1" dirty="0" smtClean="0">
                <a:solidFill>
                  <a:schemeClr val="tx1"/>
                </a:solidFill>
              </a:rPr>
              <a:t>!</a:t>
            </a:r>
          </a:p>
          <a:p>
            <a:pPr marL="45720" indent="0" algn="just">
              <a:buNone/>
            </a:pPr>
            <a:r>
              <a:rPr lang="ru-RU" dirty="0" smtClean="0">
                <a:solidFill>
                  <a:srgbClr val="FF0000"/>
                </a:solidFill>
              </a:rPr>
              <a:t>Хор:</a:t>
            </a:r>
            <a:r>
              <a:rPr lang="ru-RU" dirty="0" smtClean="0"/>
              <a:t> </a:t>
            </a:r>
            <a:r>
              <a:rPr lang="ru-RU" b="1" dirty="0" smtClean="0">
                <a:solidFill>
                  <a:schemeClr val="tx1"/>
                </a:solidFill>
              </a:rPr>
              <a:t>Господи помилуй.</a:t>
            </a:r>
          </a:p>
          <a:p>
            <a:pPr marL="45720" indent="0" algn="just">
              <a:buNone/>
            </a:pPr>
            <a:r>
              <a:rPr lang="ru-RU" dirty="0" smtClean="0">
                <a:solidFill>
                  <a:srgbClr val="FF0000"/>
                </a:solidFill>
              </a:rPr>
              <a:t>Диакон: </a:t>
            </a:r>
            <a:r>
              <a:rPr lang="ru-RU" b="1" dirty="0">
                <a:solidFill>
                  <a:schemeClr val="tx1"/>
                </a:solidFill>
              </a:rPr>
              <a:t>Защити, спаси, помилуй и сохрани нас, Боже, Твоею </a:t>
            </a:r>
            <a:r>
              <a:rPr lang="ru-RU" b="1" dirty="0" err="1">
                <a:solidFill>
                  <a:schemeClr val="tx1"/>
                </a:solidFill>
              </a:rPr>
              <a:t>благодатию</a:t>
            </a:r>
            <a:r>
              <a:rPr lang="ru-RU" b="1" dirty="0" smtClean="0">
                <a:solidFill>
                  <a:schemeClr val="tx1"/>
                </a:solidFill>
              </a:rPr>
              <a:t>.</a:t>
            </a:r>
          </a:p>
          <a:p>
            <a:pPr marL="45720" indent="0" algn="just">
              <a:buNone/>
            </a:pPr>
            <a:r>
              <a:rPr lang="ru-RU" dirty="0">
                <a:solidFill>
                  <a:srgbClr val="FF0000"/>
                </a:solidFill>
              </a:rPr>
              <a:t>Хор:</a:t>
            </a:r>
            <a:r>
              <a:rPr lang="ru-RU" dirty="0"/>
              <a:t> </a:t>
            </a:r>
            <a:r>
              <a:rPr lang="ru-RU" b="1" dirty="0">
                <a:solidFill>
                  <a:schemeClr val="tx1"/>
                </a:solidFill>
              </a:rPr>
              <a:t>Господи </a:t>
            </a:r>
            <a:r>
              <a:rPr lang="ru-RU" b="1" dirty="0" smtClean="0">
                <a:solidFill>
                  <a:schemeClr val="tx1"/>
                </a:solidFill>
              </a:rPr>
              <a:t>помилуй.</a:t>
            </a:r>
            <a:endParaRPr lang="ru-RU" b="1" dirty="0">
              <a:solidFill>
                <a:schemeClr val="tx1"/>
              </a:solidFill>
            </a:endParaRPr>
          </a:p>
          <a:p>
            <a:pPr marL="45720" indent="0" algn="just">
              <a:buNone/>
            </a:pPr>
            <a:r>
              <a:rPr lang="ru-RU" dirty="0" smtClean="0">
                <a:solidFill>
                  <a:srgbClr val="FF0000"/>
                </a:solidFill>
              </a:rPr>
              <a:t>Диакон: </a:t>
            </a:r>
            <a:r>
              <a:rPr lang="ru-RU" b="1" dirty="0" smtClean="0">
                <a:solidFill>
                  <a:schemeClr val="tx1"/>
                </a:solidFill>
              </a:rPr>
              <a:t>День </a:t>
            </a:r>
            <a:r>
              <a:rPr lang="ru-RU" b="1" dirty="0">
                <a:solidFill>
                  <a:schemeClr val="tx1"/>
                </a:solidFill>
              </a:rPr>
              <a:t>весь совершенный, святой, мирный и безгрешный испросив, сами себя и друг друга, и всю жизнь нашу Христу Богу предадим</a:t>
            </a:r>
            <a:r>
              <a:rPr lang="ru-RU" b="1" dirty="0" smtClean="0">
                <a:solidFill>
                  <a:schemeClr val="tx1"/>
                </a:solidFill>
              </a:rPr>
              <a:t>.</a:t>
            </a:r>
          </a:p>
          <a:p>
            <a:pPr marL="45720" indent="0" algn="just">
              <a:buNone/>
            </a:pPr>
            <a:r>
              <a:rPr lang="ru-RU" dirty="0" smtClean="0">
                <a:solidFill>
                  <a:srgbClr val="FF0000"/>
                </a:solidFill>
              </a:rPr>
              <a:t>Хор:</a:t>
            </a:r>
            <a:r>
              <a:rPr lang="ru-RU" dirty="0" smtClean="0"/>
              <a:t> </a:t>
            </a:r>
            <a:r>
              <a:rPr lang="ru-RU" b="1" dirty="0" smtClean="0">
                <a:solidFill>
                  <a:schemeClr val="tx1"/>
                </a:solidFill>
              </a:rPr>
              <a:t>Тебе, Господи.</a:t>
            </a:r>
          </a:p>
          <a:p>
            <a:pPr marL="45720" indent="0" algn="just">
              <a:buNone/>
            </a:pPr>
            <a:r>
              <a:rPr lang="ru-RU" dirty="0" smtClean="0">
                <a:solidFill>
                  <a:srgbClr val="FF0000"/>
                </a:solidFill>
              </a:rPr>
              <a:t>Священник читает Благодарственную молитву: </a:t>
            </a:r>
            <a:r>
              <a:rPr lang="ru-RU" b="1" dirty="0">
                <a:solidFill>
                  <a:schemeClr val="tx1"/>
                </a:solidFill>
              </a:rPr>
              <a:t>Благодарим Тебя, Владыка Человеколюбец, Благодетель душ наших, что и в нынешний день Ты удостоил нас Твоих небесных и бессмертных Таинств! Прямым сделай наш путь, утверди всех нас в страхе Твоем, сохрани нашу жизнь, укрепи наши стопы, по молитвам и мольбам славной Богородицы и </a:t>
            </a:r>
            <a:r>
              <a:rPr lang="ru-RU" b="1" dirty="0" err="1">
                <a:solidFill>
                  <a:schemeClr val="tx1"/>
                </a:solidFill>
              </a:rPr>
              <a:t>Приснодевы</a:t>
            </a:r>
            <a:r>
              <a:rPr lang="ru-RU" b="1" dirty="0">
                <a:solidFill>
                  <a:schemeClr val="tx1"/>
                </a:solidFill>
              </a:rPr>
              <a:t> Марии и всех святых Твоих</a:t>
            </a:r>
            <a:r>
              <a:rPr lang="ru-RU" b="1" dirty="0" smtClean="0">
                <a:solidFill>
                  <a:schemeClr val="tx1"/>
                </a:solidFill>
              </a:rPr>
              <a:t>.</a:t>
            </a:r>
          </a:p>
          <a:p>
            <a:pPr marL="45720" indent="0" algn="just">
              <a:buNone/>
            </a:pPr>
            <a:r>
              <a:rPr lang="ru-RU" dirty="0" smtClean="0">
                <a:solidFill>
                  <a:srgbClr val="FF0000"/>
                </a:solidFill>
              </a:rPr>
              <a:t>Возглас: </a:t>
            </a:r>
            <a:r>
              <a:rPr lang="ru-RU" b="1" dirty="0">
                <a:solidFill>
                  <a:schemeClr val="tx1"/>
                </a:solidFill>
              </a:rPr>
              <a:t>Ибо Ты – освящение наше, и Тебе славу воссылаем, Отцу и Сыну и Святому Духу, ныне и всегда, и во веки веков</a:t>
            </a:r>
            <a:r>
              <a:rPr lang="ru-RU" b="1" dirty="0" smtClean="0">
                <a:solidFill>
                  <a:schemeClr val="tx1"/>
                </a:solidFill>
              </a:rPr>
              <a:t>.</a:t>
            </a:r>
          </a:p>
          <a:p>
            <a:pPr marL="45720" indent="0" algn="just">
              <a:buNone/>
            </a:pPr>
            <a:r>
              <a:rPr lang="ru-RU" dirty="0" smtClean="0">
                <a:solidFill>
                  <a:srgbClr val="FF0000"/>
                </a:solidFill>
              </a:rPr>
              <a:t>Хор:</a:t>
            </a:r>
            <a:r>
              <a:rPr lang="ru-RU" b="1" dirty="0" smtClean="0">
                <a:solidFill>
                  <a:schemeClr val="tx1"/>
                </a:solidFill>
              </a:rPr>
              <a:t> Аминь.</a:t>
            </a:r>
            <a:endParaRPr lang="ru-RU" b="1" dirty="0">
              <a:solidFill>
                <a:schemeClr val="tx1"/>
              </a:solidFill>
            </a:endParaRPr>
          </a:p>
        </p:txBody>
      </p:sp>
    </p:spTree>
    <p:extLst>
      <p:ext uri="{BB962C8B-B14F-4D97-AF65-F5344CB8AC3E}">
        <p14:creationId xmlns:p14="http://schemas.microsoft.com/office/powerpoint/2010/main" val="2068351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246568"/>
            <a:ext cx="7488832" cy="734160"/>
          </a:xfrm>
        </p:spPr>
        <p:txBody>
          <a:bodyPr>
            <a:normAutofit/>
          </a:bodyPr>
          <a:lstStyle/>
          <a:p>
            <a:pPr marL="45720" indent="0">
              <a:buNone/>
            </a:pPr>
            <a:r>
              <a:rPr lang="ru-RU" b="1" dirty="0" smtClean="0">
                <a:solidFill>
                  <a:srgbClr val="FF0000"/>
                </a:solidFill>
              </a:rPr>
              <a:t>Во время </a:t>
            </a:r>
            <a:r>
              <a:rPr lang="ru-RU" b="1" dirty="0" err="1" smtClean="0">
                <a:solidFill>
                  <a:srgbClr val="FF0000"/>
                </a:solidFill>
              </a:rPr>
              <a:t>ектении</a:t>
            </a:r>
            <a:r>
              <a:rPr lang="ru-RU" b="1" dirty="0" smtClean="0">
                <a:solidFill>
                  <a:srgbClr val="FF0000"/>
                </a:solidFill>
              </a:rPr>
              <a:t> священник складывает антиминс</a:t>
            </a:r>
            <a:endParaRPr lang="ru-RU" b="1" dirty="0">
              <a:solidFill>
                <a:srgbClr val="FF0000"/>
              </a:solidFill>
            </a:endParaRPr>
          </a:p>
        </p:txBody>
      </p:sp>
      <p:pic>
        <p:nvPicPr>
          <p:cNvPr id="29699" name="Picture 3" descr="C:\Users\Василий\Desktop\библейско-богсловские курсы\10 ЛЕКЦИЯ\fotor6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626449" cy="575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475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a:prstGeom prst="rect">
            <a:avLst/>
          </a:prstGeom>
        </p:spPr>
        <p:txBody>
          <a:bodyPr>
            <a:normAutofit lnSpcReduction="10000"/>
          </a:bodyPr>
          <a:lstStyle/>
          <a:p>
            <a:pPr marL="45720" indent="0">
              <a:buNone/>
            </a:pPr>
            <a:r>
              <a:rPr lang="ru-RU" dirty="0" smtClean="0">
                <a:solidFill>
                  <a:srgbClr val="FF0000"/>
                </a:solidFill>
              </a:rPr>
              <a:t>Священник тайно читает Молитву </a:t>
            </a:r>
            <a:r>
              <a:rPr lang="ru-RU" dirty="0">
                <a:solidFill>
                  <a:srgbClr val="FF0000"/>
                </a:solidFill>
              </a:rPr>
              <a:t>перед св. </a:t>
            </a:r>
            <a:r>
              <a:rPr lang="ru-RU" dirty="0" smtClean="0">
                <a:solidFill>
                  <a:srgbClr val="FF0000"/>
                </a:solidFill>
              </a:rPr>
              <a:t>Причащением:</a:t>
            </a:r>
          </a:p>
          <a:p>
            <a:pPr marL="45720" indent="0" algn="just">
              <a:buNone/>
            </a:pPr>
            <a:r>
              <a:rPr lang="ru-RU" b="1" dirty="0">
                <a:solidFill>
                  <a:schemeClr val="tx1"/>
                </a:solidFill>
              </a:rPr>
              <a:t>Тебе вручаем всю жизнь нашу и надежду, Владыка Человеколюбец, и просим Тебя, и молим, и умоляем: удостой нас причаститься Твоих небесных и страшных Таинств, этой священной и духовной Трапезы, с чистой совестью, во отпущение грехов, в прощение согрешений, в общение с Духом Святым, в наследие Царства Небесного, в дерзновение пред Тобою, не в суд или во осуждение</a:t>
            </a:r>
            <a:r>
              <a:rPr lang="ru-RU" b="1" dirty="0" smtClean="0">
                <a:solidFill>
                  <a:schemeClr val="tx1"/>
                </a:solidFill>
              </a:rPr>
              <a:t>.</a:t>
            </a:r>
          </a:p>
          <a:p>
            <a:pPr marL="45720" indent="0" algn="just">
              <a:buNone/>
            </a:pPr>
            <a:r>
              <a:rPr lang="ru-RU" dirty="0" smtClean="0">
                <a:solidFill>
                  <a:srgbClr val="FF0000"/>
                </a:solidFill>
              </a:rPr>
              <a:t>Затем возглашает</a:t>
            </a:r>
            <a:r>
              <a:rPr lang="ru-RU" dirty="0">
                <a:solidFill>
                  <a:srgbClr val="FF0000"/>
                </a:solidFill>
              </a:rPr>
              <a:t>:</a:t>
            </a:r>
            <a:r>
              <a:rPr lang="ru-RU" dirty="0"/>
              <a:t> </a:t>
            </a:r>
            <a:r>
              <a:rPr lang="ru-RU" b="1" dirty="0">
                <a:solidFill>
                  <a:schemeClr val="tx1"/>
                </a:solidFill>
              </a:rPr>
              <a:t>И удостой нас, Владыка, со дерзновением, не в осуждение иметь смелость призывать Тебя, Небесного Бога, Отца, и возглашать</a:t>
            </a:r>
            <a:r>
              <a:rPr lang="ru-RU" b="1" dirty="0" smtClean="0">
                <a:solidFill>
                  <a:schemeClr val="tx1"/>
                </a:solidFill>
              </a:rPr>
              <a:t>:</a:t>
            </a:r>
          </a:p>
          <a:p>
            <a:pPr marL="45720" indent="0" algn="just">
              <a:buNone/>
            </a:pPr>
            <a:r>
              <a:rPr lang="ru-RU" b="1" dirty="0">
                <a:solidFill>
                  <a:srgbClr val="FF0000"/>
                </a:solidFill>
              </a:rPr>
              <a:t>Народ:</a:t>
            </a:r>
            <a:r>
              <a:rPr lang="ru-RU" b="1" dirty="0"/>
              <a:t> </a:t>
            </a:r>
            <a:r>
              <a:rPr lang="ru-RU" b="1" dirty="0">
                <a:solidFill>
                  <a:schemeClr val="tx1"/>
                </a:solidFill>
              </a:rPr>
              <a:t>Отче наш, Который на небесах! Да святится имя Твоё; да придёт Царство Твоё; да будет воля Твоя и на земле, как на небе; хлеб наш насущный дай нам сегодня; и прости нам долги наши, как и мы прощаем должникам нашим; и не введи нас во искушение, но избавь нас от лукавого</a:t>
            </a:r>
            <a:r>
              <a:rPr lang="ru-RU" b="1" dirty="0" smtClean="0">
                <a:solidFill>
                  <a:schemeClr val="tx1"/>
                </a:solidFill>
              </a:rPr>
              <a:t>.</a:t>
            </a:r>
          </a:p>
          <a:p>
            <a:pPr marL="45720" indent="0" algn="just">
              <a:buNone/>
            </a:pPr>
            <a:r>
              <a:rPr lang="ru-RU" b="1" dirty="0">
                <a:solidFill>
                  <a:srgbClr val="FF0000"/>
                </a:solidFill>
              </a:rPr>
              <a:t>Священник:</a:t>
            </a:r>
            <a:r>
              <a:rPr lang="ru-RU" b="1" dirty="0"/>
              <a:t> </a:t>
            </a:r>
            <a:r>
              <a:rPr lang="ru-RU" b="1" dirty="0">
                <a:solidFill>
                  <a:schemeClr val="tx1"/>
                </a:solidFill>
              </a:rPr>
              <a:t>Ибо Твоё Царство, и сила, и слава, Отца и Сына и Святого Духа ныне и всегда, и во веки веков</a:t>
            </a:r>
            <a:r>
              <a:rPr lang="ru-RU" b="1" dirty="0" smtClean="0">
                <a:solidFill>
                  <a:schemeClr val="tx1"/>
                </a:solidFill>
              </a:rPr>
              <a:t>.</a:t>
            </a:r>
          </a:p>
          <a:p>
            <a:pPr marL="45720" indent="0">
              <a:buNone/>
            </a:pPr>
            <a:r>
              <a:rPr lang="ru-RU" dirty="0" smtClean="0">
                <a:solidFill>
                  <a:srgbClr val="FF0000"/>
                </a:solidFill>
              </a:rPr>
              <a:t>Хор:</a:t>
            </a:r>
            <a:r>
              <a:rPr lang="ru-RU" dirty="0" smtClean="0">
                <a:solidFill>
                  <a:schemeClr val="tx1"/>
                </a:solidFill>
              </a:rPr>
              <a:t> </a:t>
            </a:r>
            <a:r>
              <a:rPr lang="ru-RU" b="1" dirty="0" smtClean="0">
                <a:solidFill>
                  <a:schemeClr val="tx1"/>
                </a:solidFill>
              </a:rPr>
              <a:t>Аминь.</a:t>
            </a:r>
            <a:endParaRPr lang="ru-RU" b="1" dirty="0">
              <a:solidFill>
                <a:schemeClr val="tx1"/>
              </a:solidFill>
            </a:endParaRPr>
          </a:p>
        </p:txBody>
      </p:sp>
    </p:spTree>
    <p:extLst>
      <p:ext uri="{BB962C8B-B14F-4D97-AF65-F5344CB8AC3E}">
        <p14:creationId xmlns:p14="http://schemas.microsoft.com/office/powerpoint/2010/main" val="4006061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0"/>
            <a:ext cx="8856984" cy="6741368"/>
          </a:xfrm>
        </p:spPr>
        <p:txBody>
          <a:bodyPr>
            <a:normAutofit/>
          </a:bodyPr>
          <a:lstStyle/>
          <a:p>
            <a:pPr marL="45720" indent="0">
              <a:buNone/>
            </a:pPr>
            <a:endParaRPr lang="ru-RU" sz="1400" dirty="0" smtClean="0">
              <a:solidFill>
                <a:srgbClr val="FF0000"/>
              </a:solidFill>
            </a:endParaRPr>
          </a:p>
          <a:p>
            <a:pPr marL="45720" indent="0">
              <a:buNone/>
            </a:pPr>
            <a:r>
              <a:rPr lang="ru-RU" dirty="0" smtClean="0">
                <a:solidFill>
                  <a:srgbClr val="FF0000"/>
                </a:solidFill>
              </a:rPr>
              <a:t>Священник</a:t>
            </a:r>
            <a:r>
              <a:rPr lang="ru-RU" dirty="0">
                <a:solidFill>
                  <a:srgbClr val="FF0000"/>
                </a:solidFill>
              </a:rPr>
              <a:t>: </a:t>
            </a:r>
            <a:r>
              <a:rPr lang="ru-RU" b="1" dirty="0">
                <a:solidFill>
                  <a:schemeClr val="tx1"/>
                </a:solidFill>
              </a:rPr>
              <a:t>С миром выйдем</a:t>
            </a:r>
            <a:r>
              <a:rPr lang="ru-RU" b="1" dirty="0" smtClean="0">
                <a:solidFill>
                  <a:schemeClr val="tx1"/>
                </a:solidFill>
              </a:rPr>
              <a:t>!</a:t>
            </a:r>
          </a:p>
          <a:p>
            <a:pPr marL="45720" indent="0">
              <a:buNone/>
            </a:pPr>
            <a:r>
              <a:rPr lang="ru-RU" dirty="0">
                <a:solidFill>
                  <a:srgbClr val="FF0000"/>
                </a:solidFill>
              </a:rPr>
              <a:t>Хор:</a:t>
            </a:r>
            <a:r>
              <a:rPr lang="ru-RU" b="1" dirty="0"/>
              <a:t> </a:t>
            </a:r>
            <a:r>
              <a:rPr lang="ru-RU" b="1" dirty="0">
                <a:solidFill>
                  <a:schemeClr val="tx1"/>
                </a:solidFill>
              </a:rPr>
              <a:t>Во имя Господне</a:t>
            </a:r>
            <a:r>
              <a:rPr lang="ru-RU" b="1" dirty="0" smtClean="0">
                <a:solidFill>
                  <a:schemeClr val="tx1"/>
                </a:solidFill>
              </a:rPr>
              <a:t>.</a:t>
            </a:r>
          </a:p>
          <a:p>
            <a:pPr marL="45720" indent="0">
              <a:buNone/>
            </a:pPr>
            <a:r>
              <a:rPr lang="ru-RU" dirty="0">
                <a:solidFill>
                  <a:srgbClr val="FF0000"/>
                </a:solidFill>
              </a:rPr>
              <a:t>Диакон: </a:t>
            </a:r>
            <a:r>
              <a:rPr lang="ru-RU" b="1" dirty="0">
                <a:solidFill>
                  <a:schemeClr val="tx1"/>
                </a:solidFill>
              </a:rPr>
              <a:t>Господу помолимся</a:t>
            </a:r>
            <a:r>
              <a:rPr lang="ru-RU" b="1" dirty="0" smtClean="0">
                <a:solidFill>
                  <a:schemeClr val="tx1"/>
                </a:solidFill>
              </a:rPr>
              <a:t>!</a:t>
            </a:r>
          </a:p>
          <a:p>
            <a:pPr marL="45720" indent="0">
              <a:buNone/>
            </a:pPr>
            <a:r>
              <a:rPr lang="ru-RU" dirty="0">
                <a:solidFill>
                  <a:srgbClr val="FF0000"/>
                </a:solidFill>
              </a:rPr>
              <a:t>Хор:</a:t>
            </a:r>
            <a:r>
              <a:rPr lang="ru-RU" b="1" dirty="0"/>
              <a:t> </a:t>
            </a:r>
            <a:r>
              <a:rPr lang="ru-RU" b="1" dirty="0">
                <a:solidFill>
                  <a:schemeClr val="tx1"/>
                </a:solidFill>
              </a:rPr>
              <a:t>Господи, помилуй</a:t>
            </a:r>
            <a:r>
              <a:rPr lang="ru-RU" b="1" dirty="0" smtClean="0">
                <a:solidFill>
                  <a:schemeClr val="tx1"/>
                </a:solidFill>
              </a:rPr>
              <a:t>.</a:t>
            </a:r>
          </a:p>
          <a:p>
            <a:pPr marL="45720" indent="0" algn="just">
              <a:buNone/>
            </a:pPr>
            <a:r>
              <a:rPr lang="ru-RU" dirty="0" smtClean="0">
                <a:solidFill>
                  <a:srgbClr val="FF0000"/>
                </a:solidFill>
              </a:rPr>
              <a:t>Священник читает </a:t>
            </a:r>
            <a:r>
              <a:rPr lang="ru-RU" dirty="0" err="1" smtClean="0">
                <a:solidFill>
                  <a:srgbClr val="FF0000"/>
                </a:solidFill>
              </a:rPr>
              <a:t>Заамвонную</a:t>
            </a:r>
            <a:r>
              <a:rPr lang="ru-RU" dirty="0" smtClean="0">
                <a:solidFill>
                  <a:srgbClr val="FF0000"/>
                </a:solidFill>
              </a:rPr>
              <a:t> молитву:</a:t>
            </a:r>
            <a:r>
              <a:rPr lang="ru-RU" dirty="0" smtClean="0"/>
              <a:t> </a:t>
            </a:r>
            <a:r>
              <a:rPr lang="ru-RU" b="1" dirty="0"/>
              <a:t> </a:t>
            </a:r>
            <a:r>
              <a:rPr lang="ru-RU" b="1" dirty="0">
                <a:solidFill>
                  <a:schemeClr val="tx1"/>
                </a:solidFill>
              </a:rPr>
              <a:t>Господи, благословляющий благословляющих Тебя, и освящающий на Тебя уповающих! Спаси народ Твой и благослови наследие Твое, полноту Церкви Твоей сохрани, освяти любящих благолепие дома Твоего! Ты их прославь божественной Твоею силою, и не оставь нас, надеющихся на Тебя. Даруй мир миру Твоему, церквам Твоим, священникам, воинству и всему народу Твоему. Ибо всякое даяние доброе и всякий дар совершенный свыше есть, нисходя от Тебя, Отца светов, и Тебе славу, и благодарение, и поклонение воссылаем, Отцу и Сыну и Святому Духу, ныне и всегда, и во веки веков</a:t>
            </a:r>
            <a:r>
              <a:rPr lang="ru-RU" b="1" dirty="0" smtClean="0">
                <a:solidFill>
                  <a:schemeClr val="tx1"/>
                </a:solidFill>
              </a:rPr>
              <a:t>.</a:t>
            </a:r>
          </a:p>
          <a:p>
            <a:pPr marL="45720" indent="0">
              <a:buNone/>
            </a:pPr>
            <a:r>
              <a:rPr lang="ru-RU" dirty="0">
                <a:solidFill>
                  <a:srgbClr val="FF0000"/>
                </a:solidFill>
              </a:rPr>
              <a:t>Хор: </a:t>
            </a:r>
            <a:r>
              <a:rPr lang="ru-RU" b="1" dirty="0">
                <a:solidFill>
                  <a:schemeClr val="tx1"/>
                </a:solidFill>
              </a:rPr>
              <a:t>Аминь.</a:t>
            </a:r>
            <a:endParaRPr lang="ru-RU" b="1" dirty="0" smtClean="0">
              <a:solidFill>
                <a:schemeClr val="tx1"/>
              </a:solidFill>
            </a:endParaRPr>
          </a:p>
          <a:p>
            <a:pPr marL="45720" indent="0">
              <a:buNone/>
            </a:pPr>
            <a:endParaRPr lang="ru-RU" dirty="0"/>
          </a:p>
        </p:txBody>
      </p:sp>
    </p:spTree>
    <p:extLst>
      <p:ext uri="{BB962C8B-B14F-4D97-AF65-F5344CB8AC3E}">
        <p14:creationId xmlns:p14="http://schemas.microsoft.com/office/powerpoint/2010/main" val="595393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331640" y="116632"/>
            <a:ext cx="6400800" cy="465232"/>
          </a:xfrm>
        </p:spPr>
        <p:txBody>
          <a:bodyPr/>
          <a:lstStyle/>
          <a:p>
            <a:pPr marL="45720" indent="0" algn="ctr">
              <a:buNone/>
            </a:pPr>
            <a:r>
              <a:rPr lang="ru-RU" dirty="0" smtClean="0"/>
              <a:t>Священник читает </a:t>
            </a:r>
            <a:r>
              <a:rPr lang="ru-RU" dirty="0" err="1" smtClean="0"/>
              <a:t>Заамвонную</a:t>
            </a:r>
            <a:r>
              <a:rPr lang="ru-RU" dirty="0" smtClean="0"/>
              <a:t> молитву</a:t>
            </a:r>
            <a:endParaRPr lang="ru-RU" dirty="0"/>
          </a:p>
        </p:txBody>
      </p:sp>
      <p:pic>
        <p:nvPicPr>
          <p:cNvPr id="30722" name="Picture 2" descr="C:\Users\Василий\Desktop\библейско-богсловские курсы\10 ЛЕКЦИЯ\fotor67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530158" cy="5686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17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87016" y="0"/>
            <a:ext cx="8856984" cy="1440160"/>
          </a:xfrm>
        </p:spPr>
        <p:txBody>
          <a:bodyPr>
            <a:normAutofit fontScale="92500" lnSpcReduction="20000"/>
          </a:bodyPr>
          <a:lstStyle/>
          <a:p>
            <a:pPr marL="45720" indent="0" algn="ctr">
              <a:buNone/>
            </a:pPr>
            <a:r>
              <a:rPr lang="ru-RU" b="1" dirty="0"/>
              <a:t>Диакон во время </a:t>
            </a:r>
            <a:r>
              <a:rPr lang="ru-RU" b="1" i="1" dirty="0" err="1"/>
              <a:t>Заамвонной</a:t>
            </a:r>
            <a:r>
              <a:rPr lang="ru-RU" b="1" i="1" dirty="0"/>
              <a:t> молитвы</a:t>
            </a:r>
            <a:r>
              <a:rPr lang="ru-RU" b="1" dirty="0"/>
              <a:t> стоит перед царскими вратами, преклонив голову и простирая руку с орарем.</a:t>
            </a:r>
            <a:br>
              <a:rPr lang="ru-RU" b="1" dirty="0"/>
            </a:br>
            <a:r>
              <a:rPr lang="ru-RU" b="1" dirty="0"/>
              <a:t>Незадолго до окончания молитвы он крестится, кланяется </a:t>
            </a:r>
            <a:r>
              <a:rPr lang="ru-RU" b="1" dirty="0" smtClean="0"/>
              <a:t>священнику </a:t>
            </a:r>
            <a:r>
              <a:rPr lang="ru-RU" b="1" dirty="0"/>
              <a:t>и идет в алтарь</a:t>
            </a:r>
            <a:r>
              <a:rPr lang="ru-RU" b="1" dirty="0" smtClean="0"/>
              <a:t>. Там он встает </a:t>
            </a:r>
            <a:r>
              <a:rPr lang="ru-RU" b="1" dirty="0"/>
              <a:t>на одно колено перед престолом и кладет на край престола голову.</a:t>
            </a:r>
          </a:p>
        </p:txBody>
      </p:sp>
      <p:pic>
        <p:nvPicPr>
          <p:cNvPr id="31746" name="Picture 2" descr="C:\Users\Василий\Desktop\библейско-богсловские курсы\10 ЛЕКЦИЯ\fotor67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666062" cy="511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9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23724"/>
            <a:ext cx="9144000" cy="1245035"/>
          </a:xfrm>
        </p:spPr>
        <p:txBody>
          <a:bodyPr>
            <a:normAutofit fontScale="77500" lnSpcReduction="20000"/>
          </a:bodyPr>
          <a:lstStyle/>
          <a:p>
            <a:pPr marL="45720" indent="0" algn="ctr">
              <a:buNone/>
            </a:pPr>
            <a:r>
              <a:rPr lang="ru-RU" b="1" dirty="0">
                <a:solidFill>
                  <a:srgbClr val="FF0000"/>
                </a:solidFill>
              </a:rPr>
              <a:t>Священник, зайдя в алтарь, читает над диаконом особую </a:t>
            </a:r>
            <a:r>
              <a:rPr lang="ru-RU" b="1" dirty="0" smtClean="0">
                <a:solidFill>
                  <a:srgbClr val="FF0000"/>
                </a:solidFill>
              </a:rPr>
              <a:t>молитву </a:t>
            </a:r>
            <a:r>
              <a:rPr lang="ru-RU" b="1" dirty="0">
                <a:solidFill>
                  <a:srgbClr val="FF0000"/>
                </a:solidFill>
              </a:rPr>
              <a:t>на потребление Святых </a:t>
            </a:r>
            <a:r>
              <a:rPr lang="ru-RU" b="1" dirty="0" smtClean="0">
                <a:solidFill>
                  <a:srgbClr val="FF0000"/>
                </a:solidFill>
              </a:rPr>
              <a:t>Даров:</a:t>
            </a:r>
            <a:endParaRPr lang="ru-RU" b="1" dirty="0">
              <a:solidFill>
                <a:srgbClr val="FF0000"/>
              </a:solidFill>
            </a:endParaRPr>
          </a:p>
          <a:p>
            <a:pPr marL="45720" indent="0" algn="ctr">
              <a:buNone/>
            </a:pPr>
            <a:r>
              <a:rPr lang="ru-RU" b="1" dirty="0" smtClean="0">
                <a:solidFill>
                  <a:schemeClr val="tx1"/>
                </a:solidFill>
              </a:rPr>
              <a:t>«Исполнение </a:t>
            </a:r>
            <a:r>
              <a:rPr lang="ru-RU" b="1" dirty="0">
                <a:solidFill>
                  <a:schemeClr val="tx1"/>
                </a:solidFill>
              </a:rPr>
              <a:t>закона и пророков – Ты Сам, Христе Боже наш, исполнивший все Отеческое </a:t>
            </a:r>
            <a:r>
              <a:rPr lang="ru-RU" b="1" dirty="0" err="1">
                <a:solidFill>
                  <a:schemeClr val="tx1"/>
                </a:solidFill>
              </a:rPr>
              <a:t>промышление</a:t>
            </a:r>
            <a:r>
              <a:rPr lang="ru-RU" b="1" dirty="0">
                <a:solidFill>
                  <a:schemeClr val="tx1"/>
                </a:solidFill>
              </a:rPr>
              <a:t>; исполни радости и веселия сердца наши, всегда, ныне и присно, и во веки </a:t>
            </a:r>
            <a:r>
              <a:rPr lang="ru-RU" b="1" dirty="0" smtClean="0">
                <a:solidFill>
                  <a:schemeClr val="tx1"/>
                </a:solidFill>
              </a:rPr>
              <a:t>веков»</a:t>
            </a:r>
            <a:r>
              <a:rPr lang="ru-RU" dirty="0" smtClean="0"/>
              <a:t>.</a:t>
            </a:r>
            <a:endParaRPr lang="ru-RU" dirty="0"/>
          </a:p>
        </p:txBody>
      </p:sp>
      <p:pic>
        <p:nvPicPr>
          <p:cNvPr id="32770" name="Picture 2" descr="C:\Users\Василий\Desktop\библейско-богсловские курсы\10 ЛЕКЦИЯ\fotor67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66630"/>
            <a:ext cx="8170118" cy="544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581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0"/>
            <a:ext cx="8712968" cy="6858000"/>
          </a:xfrm>
        </p:spPr>
        <p:txBody>
          <a:bodyPr>
            <a:normAutofit fontScale="92500" lnSpcReduction="20000"/>
          </a:bodyPr>
          <a:lstStyle/>
          <a:p>
            <a:pPr marL="45720" indent="0">
              <a:buNone/>
            </a:pPr>
            <a:r>
              <a:rPr lang="ru-RU" dirty="0"/>
              <a:t> </a:t>
            </a:r>
            <a:r>
              <a:rPr lang="ru-RU" b="1" dirty="0" smtClean="0">
                <a:solidFill>
                  <a:srgbClr val="FF0000"/>
                </a:solidFill>
              </a:rPr>
              <a:t>Хор поет трижды: </a:t>
            </a:r>
            <a:r>
              <a:rPr lang="ru-RU" b="1" dirty="0" smtClean="0">
                <a:solidFill>
                  <a:schemeClr val="tx1"/>
                </a:solidFill>
              </a:rPr>
              <a:t>Да </a:t>
            </a:r>
            <a:r>
              <a:rPr lang="ru-RU" b="1" dirty="0">
                <a:solidFill>
                  <a:schemeClr val="tx1"/>
                </a:solidFill>
              </a:rPr>
              <a:t>будет имя Господне благословенно отныне и до века</a:t>
            </a:r>
            <a:r>
              <a:rPr lang="ru-RU" b="1" dirty="0" smtClean="0">
                <a:solidFill>
                  <a:schemeClr val="tx1"/>
                </a:solidFill>
              </a:rPr>
              <a:t>.</a:t>
            </a:r>
          </a:p>
          <a:p>
            <a:pPr marL="45720" indent="0" algn="just">
              <a:buNone/>
            </a:pPr>
            <a:r>
              <a:rPr lang="ru-RU" b="1" dirty="0">
                <a:solidFill>
                  <a:srgbClr val="FF0000"/>
                </a:solidFill>
              </a:rPr>
              <a:t>И </a:t>
            </a:r>
            <a:r>
              <a:rPr lang="ru-RU" b="1" dirty="0" smtClean="0">
                <a:solidFill>
                  <a:srgbClr val="FF0000"/>
                </a:solidFill>
              </a:rPr>
              <a:t>псалом 33:</a:t>
            </a:r>
            <a:r>
              <a:rPr lang="ru-RU" dirty="0">
                <a:solidFill>
                  <a:srgbClr val="FF0000"/>
                </a:solidFill>
              </a:rPr>
              <a:t> </a:t>
            </a:r>
            <a:r>
              <a:rPr lang="ru-RU" b="1" dirty="0" smtClean="0">
                <a:solidFill>
                  <a:schemeClr val="tx1"/>
                </a:solidFill>
              </a:rPr>
              <a:t>Буду </a:t>
            </a:r>
            <a:r>
              <a:rPr lang="ru-RU" b="1" dirty="0">
                <a:solidFill>
                  <a:schemeClr val="tx1"/>
                </a:solidFill>
              </a:rPr>
              <a:t>благословлять Господа во всякое время</a:t>
            </a:r>
            <a:r>
              <a:rPr lang="ru-RU" b="1" dirty="0" smtClean="0">
                <a:solidFill>
                  <a:schemeClr val="tx1"/>
                </a:solidFill>
              </a:rPr>
              <a:t>, </a:t>
            </a:r>
            <a:r>
              <a:rPr lang="ru-RU" b="1" dirty="0">
                <a:solidFill>
                  <a:schemeClr val="tx1"/>
                </a:solidFill>
              </a:rPr>
              <a:t>хвала Ему всегда на устах моих</a:t>
            </a:r>
            <a:r>
              <a:rPr lang="ru-RU" b="1" dirty="0" smtClean="0">
                <a:solidFill>
                  <a:schemeClr val="tx1"/>
                </a:solidFill>
              </a:rPr>
              <a:t>. </a:t>
            </a:r>
            <a:r>
              <a:rPr lang="ru-RU" b="1" dirty="0">
                <a:solidFill>
                  <a:schemeClr val="tx1"/>
                </a:solidFill>
              </a:rPr>
              <a:t>В Господе </a:t>
            </a:r>
            <a:r>
              <a:rPr lang="ru-RU" b="1" dirty="0" err="1">
                <a:solidFill>
                  <a:schemeClr val="tx1"/>
                </a:solidFill>
              </a:rPr>
              <a:t>восхвалится</a:t>
            </a:r>
            <a:r>
              <a:rPr lang="ru-RU" b="1" dirty="0">
                <a:solidFill>
                  <a:schemeClr val="tx1"/>
                </a:solidFill>
              </a:rPr>
              <a:t> душа моя, </a:t>
            </a:r>
            <a:r>
              <a:rPr lang="ru-RU" b="1" dirty="0" smtClean="0">
                <a:solidFill>
                  <a:schemeClr val="tx1"/>
                </a:solidFill>
              </a:rPr>
              <a:t>– </a:t>
            </a:r>
            <a:r>
              <a:rPr lang="ru-RU" b="1" dirty="0">
                <a:solidFill>
                  <a:schemeClr val="tx1"/>
                </a:solidFill>
              </a:rPr>
              <a:t>да услышат кроткие и возвеселятся</a:t>
            </a:r>
            <a:r>
              <a:rPr lang="ru-RU" b="1" dirty="0" smtClean="0">
                <a:solidFill>
                  <a:schemeClr val="tx1"/>
                </a:solidFill>
              </a:rPr>
              <a:t>. </a:t>
            </a:r>
            <a:r>
              <a:rPr lang="ru-RU" b="1" dirty="0">
                <a:solidFill>
                  <a:schemeClr val="tx1"/>
                </a:solidFill>
              </a:rPr>
              <a:t>Возвеличьте Господа со </a:t>
            </a:r>
            <a:r>
              <a:rPr lang="ru-RU" b="1" dirty="0" smtClean="0">
                <a:solidFill>
                  <a:schemeClr val="tx1"/>
                </a:solidFill>
              </a:rPr>
              <a:t>мною </a:t>
            </a:r>
            <a:r>
              <a:rPr lang="ru-RU" b="1" dirty="0">
                <a:solidFill>
                  <a:schemeClr val="tx1"/>
                </a:solidFill>
              </a:rPr>
              <a:t>и вознесём имя Его вместе. </a:t>
            </a:r>
            <a:r>
              <a:rPr lang="ru-RU" b="1" dirty="0" smtClean="0">
                <a:solidFill>
                  <a:schemeClr val="tx1"/>
                </a:solidFill>
              </a:rPr>
              <a:t>Я </a:t>
            </a:r>
            <a:r>
              <a:rPr lang="ru-RU" b="1" dirty="0">
                <a:solidFill>
                  <a:schemeClr val="tx1"/>
                </a:solidFill>
              </a:rPr>
              <a:t>взыскал Господа, и Он услышал меня, </a:t>
            </a:r>
            <a:r>
              <a:rPr lang="ru-RU" b="1" dirty="0" smtClean="0">
                <a:solidFill>
                  <a:schemeClr val="tx1"/>
                </a:solidFill>
              </a:rPr>
              <a:t>и </a:t>
            </a:r>
            <a:r>
              <a:rPr lang="ru-RU" b="1" dirty="0">
                <a:solidFill>
                  <a:schemeClr val="tx1"/>
                </a:solidFill>
              </a:rPr>
              <a:t>от всех скорбей моих избавил меня</a:t>
            </a:r>
            <a:r>
              <a:rPr lang="ru-RU" b="1" dirty="0" smtClean="0">
                <a:solidFill>
                  <a:schemeClr val="tx1"/>
                </a:solidFill>
              </a:rPr>
              <a:t>. </a:t>
            </a:r>
            <a:r>
              <a:rPr lang="ru-RU" b="1" dirty="0">
                <a:solidFill>
                  <a:schemeClr val="tx1"/>
                </a:solidFill>
              </a:rPr>
              <a:t>Придите к Нему и просветитесь, </a:t>
            </a:r>
            <a:r>
              <a:rPr lang="ru-RU" b="1" dirty="0" smtClean="0">
                <a:solidFill>
                  <a:schemeClr val="tx1"/>
                </a:solidFill>
              </a:rPr>
              <a:t>и </a:t>
            </a:r>
            <a:r>
              <a:rPr lang="ru-RU" b="1" dirty="0">
                <a:solidFill>
                  <a:schemeClr val="tx1"/>
                </a:solidFill>
              </a:rPr>
              <a:t>лица ваши не постыдятся</a:t>
            </a:r>
            <a:r>
              <a:rPr lang="ru-RU" b="1" dirty="0" smtClean="0">
                <a:solidFill>
                  <a:schemeClr val="tx1"/>
                </a:solidFill>
              </a:rPr>
              <a:t>. </a:t>
            </a:r>
            <a:r>
              <a:rPr lang="ru-RU" b="1" dirty="0">
                <a:solidFill>
                  <a:schemeClr val="tx1"/>
                </a:solidFill>
              </a:rPr>
              <a:t>Этот нищий воззвал, и Господь услышал его, </a:t>
            </a:r>
            <a:r>
              <a:rPr lang="ru-RU" b="1" dirty="0" smtClean="0">
                <a:solidFill>
                  <a:schemeClr val="tx1"/>
                </a:solidFill>
              </a:rPr>
              <a:t>и </a:t>
            </a:r>
            <a:r>
              <a:rPr lang="ru-RU" b="1" dirty="0">
                <a:solidFill>
                  <a:schemeClr val="tx1"/>
                </a:solidFill>
              </a:rPr>
              <a:t>от всех скорбей его спас его. </a:t>
            </a:r>
            <a:r>
              <a:rPr lang="ru-RU" b="1" dirty="0" smtClean="0">
                <a:solidFill>
                  <a:schemeClr val="tx1"/>
                </a:solidFill>
              </a:rPr>
              <a:t>Ополчится </a:t>
            </a:r>
            <a:r>
              <a:rPr lang="ru-RU" b="1" dirty="0">
                <a:solidFill>
                  <a:schemeClr val="tx1"/>
                </a:solidFill>
              </a:rPr>
              <a:t>Ангел Господень вокруг боящихся Его </a:t>
            </a:r>
            <a:r>
              <a:rPr lang="ru-RU" b="1" dirty="0" smtClean="0">
                <a:solidFill>
                  <a:schemeClr val="tx1"/>
                </a:solidFill>
              </a:rPr>
              <a:t>и </a:t>
            </a:r>
            <a:r>
              <a:rPr lang="ru-RU" b="1" dirty="0">
                <a:solidFill>
                  <a:schemeClr val="tx1"/>
                </a:solidFill>
              </a:rPr>
              <a:t>избавит их. </a:t>
            </a:r>
            <a:r>
              <a:rPr lang="ru-RU" b="1" dirty="0" smtClean="0">
                <a:solidFill>
                  <a:schemeClr val="tx1"/>
                </a:solidFill>
              </a:rPr>
              <a:t>Вкусите</a:t>
            </a:r>
            <a:r>
              <a:rPr lang="ru-RU" b="1" dirty="0">
                <a:solidFill>
                  <a:schemeClr val="tx1"/>
                </a:solidFill>
              </a:rPr>
              <a:t>, и увидите, что благ Господь, – </a:t>
            </a:r>
            <a:r>
              <a:rPr lang="ru-RU" b="1" dirty="0" smtClean="0">
                <a:solidFill>
                  <a:schemeClr val="tx1"/>
                </a:solidFill>
              </a:rPr>
              <a:t>блажен </a:t>
            </a:r>
            <a:r>
              <a:rPr lang="ru-RU" b="1" dirty="0">
                <a:solidFill>
                  <a:schemeClr val="tx1"/>
                </a:solidFill>
              </a:rPr>
              <a:t>муж, который уповает на Него. </a:t>
            </a:r>
            <a:r>
              <a:rPr lang="ru-RU" b="1" dirty="0" smtClean="0">
                <a:solidFill>
                  <a:schemeClr val="tx1"/>
                </a:solidFill>
              </a:rPr>
              <a:t>Бойтесь </a:t>
            </a:r>
            <a:r>
              <a:rPr lang="ru-RU" b="1" dirty="0">
                <a:solidFill>
                  <a:schemeClr val="tx1"/>
                </a:solidFill>
              </a:rPr>
              <a:t>Господа, все святые Его</a:t>
            </a:r>
            <a:r>
              <a:rPr lang="ru-RU" b="1" dirty="0" smtClean="0">
                <a:solidFill>
                  <a:schemeClr val="tx1"/>
                </a:solidFill>
              </a:rPr>
              <a:t>, </a:t>
            </a:r>
            <a:r>
              <a:rPr lang="ru-RU" b="1" dirty="0">
                <a:solidFill>
                  <a:schemeClr val="tx1"/>
                </a:solidFill>
              </a:rPr>
              <a:t>ибо нет недостатка у боящихся Его</a:t>
            </a:r>
            <a:r>
              <a:rPr lang="ru-RU" b="1" dirty="0" smtClean="0">
                <a:solidFill>
                  <a:schemeClr val="tx1"/>
                </a:solidFill>
              </a:rPr>
              <a:t>. </a:t>
            </a:r>
            <a:r>
              <a:rPr lang="ru-RU" b="1" dirty="0">
                <a:solidFill>
                  <a:schemeClr val="tx1"/>
                </a:solidFill>
              </a:rPr>
              <a:t>Богатые обнищали и стали голодать, </a:t>
            </a:r>
            <a:r>
              <a:rPr lang="ru-RU" b="1" dirty="0" smtClean="0">
                <a:solidFill>
                  <a:schemeClr val="tx1"/>
                </a:solidFill>
              </a:rPr>
              <a:t>а </a:t>
            </a:r>
            <a:r>
              <a:rPr lang="ru-RU" b="1" dirty="0">
                <a:solidFill>
                  <a:schemeClr val="tx1"/>
                </a:solidFill>
              </a:rPr>
              <a:t>ищущие Господа не потерпят нужды ни в каком благе</a:t>
            </a:r>
            <a:r>
              <a:rPr lang="ru-RU" b="1" dirty="0" smtClean="0">
                <a:solidFill>
                  <a:schemeClr val="tx1"/>
                </a:solidFill>
              </a:rPr>
              <a:t>. </a:t>
            </a:r>
            <a:r>
              <a:rPr lang="ru-RU" b="1" dirty="0">
                <a:solidFill>
                  <a:schemeClr val="tx1"/>
                </a:solidFill>
              </a:rPr>
              <a:t>Придите, дети, послушайте меня, </a:t>
            </a:r>
            <a:r>
              <a:rPr lang="ru-RU" b="1" dirty="0" smtClean="0">
                <a:solidFill>
                  <a:schemeClr val="tx1"/>
                </a:solidFill>
              </a:rPr>
              <a:t>страху </a:t>
            </a:r>
            <a:r>
              <a:rPr lang="ru-RU" b="1" dirty="0">
                <a:solidFill>
                  <a:schemeClr val="tx1"/>
                </a:solidFill>
              </a:rPr>
              <a:t>Господню научу вас</a:t>
            </a:r>
            <a:r>
              <a:rPr lang="ru-RU" b="1" dirty="0" smtClean="0">
                <a:solidFill>
                  <a:schemeClr val="tx1"/>
                </a:solidFill>
              </a:rPr>
              <a:t>. </a:t>
            </a:r>
            <a:r>
              <a:rPr lang="ru-RU" b="1" dirty="0">
                <a:solidFill>
                  <a:schemeClr val="tx1"/>
                </a:solidFill>
              </a:rPr>
              <a:t>Кто – человек, желающий жить, </a:t>
            </a:r>
            <a:r>
              <a:rPr lang="ru-RU" b="1" dirty="0" smtClean="0">
                <a:solidFill>
                  <a:schemeClr val="tx1"/>
                </a:solidFill>
              </a:rPr>
              <a:t>кто </a:t>
            </a:r>
            <a:r>
              <a:rPr lang="ru-RU" b="1" dirty="0">
                <a:solidFill>
                  <a:schemeClr val="tx1"/>
                </a:solidFill>
              </a:rPr>
              <a:t>хочет увидеть добрые дни? </a:t>
            </a:r>
            <a:r>
              <a:rPr lang="ru-RU" b="1" dirty="0" smtClean="0">
                <a:solidFill>
                  <a:schemeClr val="tx1"/>
                </a:solidFill>
              </a:rPr>
              <a:t>Удержи </a:t>
            </a:r>
            <a:r>
              <a:rPr lang="ru-RU" b="1" dirty="0">
                <a:solidFill>
                  <a:schemeClr val="tx1"/>
                </a:solidFill>
              </a:rPr>
              <a:t>язык свой от </a:t>
            </a:r>
            <a:r>
              <a:rPr lang="ru-RU" b="1" dirty="0" smtClean="0">
                <a:solidFill>
                  <a:schemeClr val="tx1"/>
                </a:solidFill>
              </a:rPr>
              <a:t>зла </a:t>
            </a:r>
            <a:r>
              <a:rPr lang="ru-RU" b="1" dirty="0">
                <a:solidFill>
                  <a:schemeClr val="tx1"/>
                </a:solidFill>
              </a:rPr>
              <a:t>и уста свои от коварных речей. </a:t>
            </a:r>
            <a:r>
              <a:rPr lang="ru-RU" b="1" dirty="0" smtClean="0">
                <a:solidFill>
                  <a:schemeClr val="tx1"/>
                </a:solidFill>
              </a:rPr>
              <a:t>Уклонись </a:t>
            </a:r>
            <a:r>
              <a:rPr lang="ru-RU" b="1" dirty="0">
                <a:solidFill>
                  <a:schemeClr val="tx1"/>
                </a:solidFill>
              </a:rPr>
              <a:t>от зла и сотвори добро, </a:t>
            </a:r>
            <a:r>
              <a:rPr lang="ru-RU" b="1" dirty="0" smtClean="0">
                <a:solidFill>
                  <a:schemeClr val="tx1"/>
                </a:solidFill>
              </a:rPr>
              <a:t>взыщи </a:t>
            </a:r>
            <a:r>
              <a:rPr lang="ru-RU" b="1" dirty="0">
                <a:solidFill>
                  <a:schemeClr val="tx1"/>
                </a:solidFill>
              </a:rPr>
              <a:t>мира и устремись к нему</a:t>
            </a:r>
            <a:r>
              <a:rPr lang="ru-RU" b="1" dirty="0" smtClean="0">
                <a:solidFill>
                  <a:schemeClr val="tx1"/>
                </a:solidFill>
              </a:rPr>
              <a:t>: </a:t>
            </a:r>
            <a:r>
              <a:rPr lang="ru-RU" b="1" dirty="0">
                <a:solidFill>
                  <a:schemeClr val="tx1"/>
                </a:solidFill>
              </a:rPr>
              <a:t>очи Господни – на праведных, </a:t>
            </a:r>
            <a:r>
              <a:rPr lang="ru-RU" b="1" dirty="0" smtClean="0">
                <a:solidFill>
                  <a:schemeClr val="tx1"/>
                </a:solidFill>
              </a:rPr>
              <a:t>и </a:t>
            </a:r>
            <a:r>
              <a:rPr lang="ru-RU" b="1" dirty="0">
                <a:solidFill>
                  <a:schemeClr val="tx1"/>
                </a:solidFill>
              </a:rPr>
              <a:t>уши Его – к молитве их; </a:t>
            </a:r>
            <a:r>
              <a:rPr lang="ru-RU" b="1" dirty="0" smtClean="0">
                <a:solidFill>
                  <a:schemeClr val="tx1"/>
                </a:solidFill>
              </a:rPr>
              <a:t>но </a:t>
            </a:r>
            <a:r>
              <a:rPr lang="ru-RU" b="1" dirty="0">
                <a:solidFill>
                  <a:schemeClr val="tx1"/>
                </a:solidFill>
              </a:rPr>
              <a:t>лицо Господне – на творящих зло, </a:t>
            </a:r>
            <a:r>
              <a:rPr lang="ru-RU" b="1" dirty="0" smtClean="0">
                <a:solidFill>
                  <a:schemeClr val="tx1"/>
                </a:solidFill>
              </a:rPr>
              <a:t>чтобы </a:t>
            </a:r>
            <a:r>
              <a:rPr lang="ru-RU" b="1" dirty="0">
                <a:solidFill>
                  <a:schemeClr val="tx1"/>
                </a:solidFill>
              </a:rPr>
              <a:t>истребить с земли память о них. </a:t>
            </a:r>
            <a:r>
              <a:rPr lang="ru-RU" b="1" dirty="0" smtClean="0">
                <a:solidFill>
                  <a:schemeClr val="tx1"/>
                </a:solidFill>
              </a:rPr>
              <a:t>Воззвали </a:t>
            </a:r>
            <a:r>
              <a:rPr lang="ru-RU" b="1" dirty="0">
                <a:solidFill>
                  <a:schemeClr val="tx1"/>
                </a:solidFill>
              </a:rPr>
              <a:t>праведные – и Господь услышал их, </a:t>
            </a:r>
            <a:r>
              <a:rPr lang="ru-RU" b="1" dirty="0" smtClean="0">
                <a:solidFill>
                  <a:schemeClr val="tx1"/>
                </a:solidFill>
              </a:rPr>
              <a:t>и </a:t>
            </a:r>
            <a:r>
              <a:rPr lang="ru-RU" b="1" dirty="0">
                <a:solidFill>
                  <a:schemeClr val="tx1"/>
                </a:solidFill>
              </a:rPr>
              <a:t>от всех скорбей их избавил их. </a:t>
            </a:r>
            <a:r>
              <a:rPr lang="ru-RU" b="1" dirty="0" smtClean="0">
                <a:solidFill>
                  <a:schemeClr val="tx1"/>
                </a:solidFill>
              </a:rPr>
              <a:t>Близко </a:t>
            </a:r>
            <a:r>
              <a:rPr lang="ru-RU" b="1" dirty="0">
                <a:solidFill>
                  <a:schemeClr val="tx1"/>
                </a:solidFill>
              </a:rPr>
              <a:t>Господь к сокрушённым сердцем </a:t>
            </a:r>
            <a:r>
              <a:rPr lang="ru-RU" b="1" dirty="0" smtClean="0">
                <a:solidFill>
                  <a:schemeClr val="tx1"/>
                </a:solidFill>
              </a:rPr>
              <a:t>и </a:t>
            </a:r>
            <a:r>
              <a:rPr lang="ru-RU" b="1" dirty="0">
                <a:solidFill>
                  <a:schemeClr val="tx1"/>
                </a:solidFill>
              </a:rPr>
              <a:t>смиренных духом спасёт. </a:t>
            </a:r>
            <a:r>
              <a:rPr lang="ru-RU" b="1" dirty="0" smtClean="0">
                <a:solidFill>
                  <a:schemeClr val="tx1"/>
                </a:solidFill>
              </a:rPr>
              <a:t>Много </a:t>
            </a:r>
            <a:r>
              <a:rPr lang="ru-RU" b="1" dirty="0">
                <a:solidFill>
                  <a:schemeClr val="tx1"/>
                </a:solidFill>
              </a:rPr>
              <a:t>скорбей у праведных – </a:t>
            </a:r>
            <a:r>
              <a:rPr lang="ru-RU" b="1" dirty="0" smtClean="0">
                <a:solidFill>
                  <a:schemeClr val="tx1"/>
                </a:solidFill>
              </a:rPr>
              <a:t>и </a:t>
            </a:r>
            <a:r>
              <a:rPr lang="ru-RU" b="1" dirty="0">
                <a:solidFill>
                  <a:schemeClr val="tx1"/>
                </a:solidFill>
              </a:rPr>
              <a:t>от всех их избавит их Господь</a:t>
            </a:r>
            <a:r>
              <a:rPr lang="ru-RU" b="1" dirty="0" smtClean="0">
                <a:solidFill>
                  <a:schemeClr val="tx1"/>
                </a:solidFill>
              </a:rPr>
              <a:t>. </a:t>
            </a:r>
            <a:r>
              <a:rPr lang="ru-RU" b="1" dirty="0">
                <a:solidFill>
                  <a:schemeClr val="tx1"/>
                </a:solidFill>
              </a:rPr>
              <a:t>Хранит Господь все кости их, </a:t>
            </a:r>
            <a:r>
              <a:rPr lang="ru-RU" b="1" dirty="0" smtClean="0">
                <a:solidFill>
                  <a:schemeClr val="tx1"/>
                </a:solidFill>
              </a:rPr>
              <a:t>ни </a:t>
            </a:r>
            <a:r>
              <a:rPr lang="ru-RU" b="1" dirty="0">
                <a:solidFill>
                  <a:schemeClr val="tx1"/>
                </a:solidFill>
              </a:rPr>
              <a:t>одна из них не сокрушится. </a:t>
            </a:r>
            <a:r>
              <a:rPr lang="ru-RU" b="1" dirty="0" smtClean="0">
                <a:solidFill>
                  <a:schemeClr val="tx1"/>
                </a:solidFill>
              </a:rPr>
              <a:t>Смерть </a:t>
            </a:r>
            <a:r>
              <a:rPr lang="ru-RU" b="1" dirty="0">
                <a:solidFill>
                  <a:schemeClr val="tx1"/>
                </a:solidFill>
              </a:rPr>
              <a:t>грешников зла, </a:t>
            </a:r>
            <a:r>
              <a:rPr lang="ru-RU" b="1" dirty="0" smtClean="0">
                <a:solidFill>
                  <a:schemeClr val="tx1"/>
                </a:solidFill>
              </a:rPr>
              <a:t>и </a:t>
            </a:r>
            <a:r>
              <a:rPr lang="ru-RU" b="1" dirty="0">
                <a:solidFill>
                  <a:schemeClr val="tx1"/>
                </a:solidFill>
              </a:rPr>
              <a:t>ненавидящие праведного погрешат. </a:t>
            </a:r>
            <a:r>
              <a:rPr lang="ru-RU" b="1" dirty="0" smtClean="0">
                <a:solidFill>
                  <a:schemeClr val="tx1"/>
                </a:solidFill>
              </a:rPr>
              <a:t>Избавит </a:t>
            </a:r>
            <a:r>
              <a:rPr lang="ru-RU" b="1" dirty="0">
                <a:solidFill>
                  <a:schemeClr val="tx1"/>
                </a:solidFill>
              </a:rPr>
              <a:t>Господь души рабов Своих, </a:t>
            </a:r>
            <a:r>
              <a:rPr lang="ru-RU" b="1" dirty="0" smtClean="0">
                <a:solidFill>
                  <a:schemeClr val="tx1"/>
                </a:solidFill>
              </a:rPr>
              <a:t>и </a:t>
            </a:r>
            <a:r>
              <a:rPr lang="ru-RU" b="1" dirty="0">
                <a:solidFill>
                  <a:schemeClr val="tx1"/>
                </a:solidFill>
              </a:rPr>
              <a:t>не погрешат все, уповающие на Него</a:t>
            </a:r>
            <a:r>
              <a:rPr lang="ru-RU" b="1" dirty="0" smtClean="0">
                <a:solidFill>
                  <a:schemeClr val="tx1"/>
                </a:solidFill>
              </a:rPr>
              <a:t>.</a:t>
            </a:r>
          </a:p>
        </p:txBody>
      </p:sp>
    </p:spTree>
    <p:extLst>
      <p:ext uri="{BB962C8B-B14F-4D97-AF65-F5344CB8AC3E}">
        <p14:creationId xmlns:p14="http://schemas.microsoft.com/office/powerpoint/2010/main" val="6299654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1556792"/>
          </a:xfrm>
        </p:spPr>
        <p:txBody>
          <a:bodyPr>
            <a:normAutofit lnSpcReduction="10000"/>
          </a:bodyPr>
          <a:lstStyle/>
          <a:p>
            <a:pPr marL="45720" indent="0" algn="ctr">
              <a:buNone/>
            </a:pPr>
            <a:r>
              <a:rPr lang="ru-RU" b="1" dirty="0" smtClean="0">
                <a:solidFill>
                  <a:srgbClr val="FF0000"/>
                </a:solidFill>
              </a:rPr>
              <a:t>Священник благословляет народ, говоря:</a:t>
            </a:r>
            <a:r>
              <a:rPr lang="ru-RU" dirty="0">
                <a:solidFill>
                  <a:srgbClr val="FF0000"/>
                </a:solidFill>
              </a:rPr>
              <a:t> </a:t>
            </a:r>
            <a:r>
              <a:rPr lang="ru-RU" b="1" dirty="0">
                <a:solidFill>
                  <a:schemeClr val="tx1"/>
                </a:solidFill>
              </a:rPr>
              <a:t>Благословение </a:t>
            </a:r>
            <a:r>
              <a:rPr lang="ru-RU" b="1" dirty="0" smtClean="0">
                <a:solidFill>
                  <a:schemeClr val="tx1"/>
                </a:solidFill>
              </a:rPr>
              <a:t>Господне </a:t>
            </a:r>
            <a:r>
              <a:rPr lang="ru-RU" b="1" dirty="0">
                <a:solidFill>
                  <a:schemeClr val="tx1"/>
                </a:solidFill>
              </a:rPr>
              <a:t>на вас, по Его </a:t>
            </a:r>
            <a:r>
              <a:rPr lang="ru-RU" b="1" dirty="0" smtClean="0">
                <a:solidFill>
                  <a:schemeClr val="tx1"/>
                </a:solidFill>
              </a:rPr>
              <a:t>благодати </a:t>
            </a:r>
            <a:r>
              <a:rPr lang="ru-RU" b="1" dirty="0">
                <a:solidFill>
                  <a:schemeClr val="tx1"/>
                </a:solidFill>
              </a:rPr>
              <a:t>и человеколюбию, всегда, ныне и присно, и во веки веков.</a:t>
            </a:r>
          </a:p>
          <a:p>
            <a:pPr marL="45720" indent="0" algn="ctr">
              <a:buNone/>
            </a:pPr>
            <a:r>
              <a:rPr lang="ru-RU" b="1" dirty="0">
                <a:solidFill>
                  <a:srgbClr val="FF0000"/>
                </a:solidFill>
              </a:rPr>
              <a:t>Хор:</a:t>
            </a:r>
            <a:r>
              <a:rPr lang="ru-RU" b="1" dirty="0"/>
              <a:t> </a:t>
            </a:r>
            <a:r>
              <a:rPr lang="ru-RU" b="1" dirty="0">
                <a:solidFill>
                  <a:schemeClr val="tx1"/>
                </a:solidFill>
              </a:rPr>
              <a:t>Аминь.</a:t>
            </a:r>
          </a:p>
          <a:p>
            <a:pPr marL="45720" indent="0" algn="ctr">
              <a:buNone/>
            </a:pPr>
            <a:endParaRPr lang="ru-RU" dirty="0"/>
          </a:p>
        </p:txBody>
      </p:sp>
      <p:pic>
        <p:nvPicPr>
          <p:cNvPr id="33794" name="Picture 2" descr="C:\Users\Василий\Desktop\библейско-богсловские курсы\10 ЛЕКЦИЯ\fotor67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37212"/>
            <a:ext cx="8135640" cy="530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6045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0"/>
            <a:ext cx="8568952" cy="6741368"/>
          </a:xfrm>
        </p:spPr>
        <p:txBody>
          <a:bodyPr>
            <a:normAutofit lnSpcReduction="10000"/>
          </a:bodyPr>
          <a:lstStyle/>
          <a:p>
            <a:pPr marL="0" indent="0">
              <a:spcBef>
                <a:spcPts val="0"/>
              </a:spcBef>
              <a:spcAft>
                <a:spcPts val="0"/>
              </a:spcAft>
              <a:buNone/>
            </a:pPr>
            <a:r>
              <a:rPr lang="ru-RU" b="1" dirty="0">
                <a:solidFill>
                  <a:srgbClr val="FF0000"/>
                </a:solidFill>
              </a:rPr>
              <a:t>Священник:</a:t>
            </a:r>
            <a:r>
              <a:rPr lang="ru-RU" b="1" dirty="0"/>
              <a:t> </a:t>
            </a:r>
            <a:r>
              <a:rPr lang="ru-RU" b="1" dirty="0">
                <a:solidFill>
                  <a:schemeClr val="tx1"/>
                </a:solidFill>
              </a:rPr>
              <a:t>Слава Тебе, Христе Боже, надежда наша, слава Тебе!</a:t>
            </a:r>
          </a:p>
          <a:p>
            <a:pPr marL="0" indent="0">
              <a:spcBef>
                <a:spcPts val="0"/>
              </a:spcBef>
              <a:spcAft>
                <a:spcPts val="0"/>
              </a:spcAft>
              <a:buNone/>
            </a:pPr>
            <a:r>
              <a:rPr lang="ru-RU" b="1" dirty="0">
                <a:solidFill>
                  <a:srgbClr val="FF0000"/>
                </a:solidFill>
              </a:rPr>
              <a:t>Хор:</a:t>
            </a:r>
            <a:r>
              <a:rPr lang="ru-RU" b="1" dirty="0"/>
              <a:t> </a:t>
            </a:r>
            <a:r>
              <a:rPr lang="ru-RU" b="1" dirty="0">
                <a:solidFill>
                  <a:schemeClr val="tx1"/>
                </a:solidFill>
              </a:rPr>
              <a:t>Слава, и ныне: Господи, </a:t>
            </a:r>
            <a:r>
              <a:rPr lang="ru-RU" b="1" dirty="0" smtClean="0">
                <a:solidFill>
                  <a:schemeClr val="tx1"/>
                </a:solidFill>
              </a:rPr>
              <a:t>помилуй</a:t>
            </a:r>
            <a:r>
              <a:rPr lang="ru-RU" b="1" dirty="0">
                <a:solidFill>
                  <a:schemeClr val="tx1"/>
                </a:solidFill>
              </a:rPr>
              <a:t> </a:t>
            </a:r>
            <a:r>
              <a:rPr lang="ru-RU" dirty="0">
                <a:solidFill>
                  <a:schemeClr val="tx1"/>
                </a:solidFill>
              </a:rPr>
              <a:t>(трижды</a:t>
            </a:r>
            <a:r>
              <a:rPr lang="ru-RU" dirty="0" smtClean="0">
                <a:solidFill>
                  <a:schemeClr val="tx1"/>
                </a:solidFill>
              </a:rPr>
              <a:t>)</a:t>
            </a:r>
            <a:r>
              <a:rPr lang="ru-RU" b="1" dirty="0" smtClean="0">
                <a:solidFill>
                  <a:schemeClr val="tx1"/>
                </a:solidFill>
              </a:rPr>
              <a:t>.</a:t>
            </a:r>
            <a:r>
              <a:rPr lang="ru-RU" b="1" dirty="0">
                <a:solidFill>
                  <a:schemeClr val="tx1"/>
                </a:solidFill>
              </a:rPr>
              <a:t> Благослови.</a:t>
            </a:r>
          </a:p>
          <a:p>
            <a:pPr marL="0" indent="0" algn="just">
              <a:spcBef>
                <a:spcPts val="0"/>
              </a:spcBef>
              <a:spcAft>
                <a:spcPts val="0"/>
              </a:spcAft>
              <a:buNone/>
            </a:pPr>
            <a:r>
              <a:rPr lang="ru-RU" b="1" dirty="0">
                <a:solidFill>
                  <a:srgbClr val="FF0000"/>
                </a:solidFill>
              </a:rPr>
              <a:t>Священник произносит </a:t>
            </a:r>
            <a:r>
              <a:rPr lang="ru-RU" b="1" dirty="0" err="1">
                <a:solidFill>
                  <a:srgbClr val="FF0000"/>
                </a:solidFill>
              </a:rPr>
              <a:t>отпуст</a:t>
            </a:r>
            <a:r>
              <a:rPr lang="ru-RU" b="1" dirty="0">
                <a:solidFill>
                  <a:srgbClr val="FF0000"/>
                </a:solidFill>
              </a:rPr>
              <a:t>: </a:t>
            </a:r>
            <a:r>
              <a:rPr lang="ru-RU" b="1" dirty="0">
                <a:solidFill>
                  <a:schemeClr val="tx1"/>
                </a:solidFill>
              </a:rPr>
              <a:t>Воскресший из мертвых Христос, истинный Бог наш, по молитвам Пречистой Своей Матери, святых славных и </a:t>
            </a:r>
            <a:r>
              <a:rPr lang="ru-RU" b="1" dirty="0" err="1">
                <a:solidFill>
                  <a:schemeClr val="tx1"/>
                </a:solidFill>
              </a:rPr>
              <a:t>всехвальных</a:t>
            </a:r>
            <a:r>
              <a:rPr lang="ru-RU" b="1" dirty="0">
                <a:solidFill>
                  <a:schemeClr val="tx1"/>
                </a:solidFill>
              </a:rPr>
              <a:t> Апостолов, святых (имена святых храма и дня), святого отца нашего Иоанна, архиепископа Константинопольского, Златоуста, святых праведных </a:t>
            </a:r>
            <a:r>
              <a:rPr lang="ru-RU" b="1" dirty="0" err="1">
                <a:solidFill>
                  <a:schemeClr val="tx1"/>
                </a:solidFill>
              </a:rPr>
              <a:t>богоотцов</a:t>
            </a:r>
            <a:r>
              <a:rPr lang="ru-RU" b="1" dirty="0">
                <a:solidFill>
                  <a:schemeClr val="tx1"/>
                </a:solidFill>
              </a:rPr>
              <a:t> </a:t>
            </a:r>
            <a:r>
              <a:rPr lang="ru-RU" b="1" dirty="0" err="1">
                <a:solidFill>
                  <a:schemeClr val="tx1"/>
                </a:solidFill>
              </a:rPr>
              <a:t>Иоакима</a:t>
            </a:r>
            <a:r>
              <a:rPr lang="ru-RU" b="1" dirty="0">
                <a:solidFill>
                  <a:schemeClr val="tx1"/>
                </a:solidFill>
              </a:rPr>
              <a:t> и Анны и всех святых, помилует и спасёт нас, как Благой и Человеколюбец</a:t>
            </a:r>
            <a:r>
              <a:rPr lang="ru-RU" b="1" dirty="0" smtClean="0">
                <a:solidFill>
                  <a:schemeClr val="tx1"/>
                </a:solidFill>
              </a:rPr>
              <a:t>.</a:t>
            </a:r>
          </a:p>
          <a:p>
            <a:pPr marL="0" indent="0" algn="just">
              <a:spcBef>
                <a:spcPts val="0"/>
              </a:spcBef>
              <a:spcAft>
                <a:spcPts val="0"/>
              </a:spcAft>
              <a:buNone/>
            </a:pPr>
            <a:endParaRPr lang="ru-RU" sz="1000" b="1" dirty="0">
              <a:solidFill>
                <a:schemeClr val="tx1"/>
              </a:solidFill>
            </a:endParaRPr>
          </a:p>
          <a:p>
            <a:pPr marL="0" indent="0">
              <a:spcBef>
                <a:spcPts val="0"/>
              </a:spcBef>
              <a:spcAft>
                <a:spcPts val="0"/>
              </a:spcAft>
              <a:buNone/>
            </a:pPr>
            <a:r>
              <a:rPr lang="ru-RU" b="1" dirty="0">
                <a:solidFill>
                  <a:srgbClr val="FF0000"/>
                </a:solidFill>
              </a:rPr>
              <a:t>Хор поет многолетие</a:t>
            </a:r>
            <a:r>
              <a:rPr lang="ru-RU" b="1" dirty="0" smtClean="0">
                <a:solidFill>
                  <a:srgbClr val="FF0000"/>
                </a:solidFill>
              </a:rPr>
              <a:t>:</a:t>
            </a:r>
          </a:p>
          <a:p>
            <a:pPr marL="0" indent="0" algn="just">
              <a:spcBef>
                <a:spcPts val="0"/>
              </a:spcBef>
              <a:spcAft>
                <a:spcPts val="0"/>
              </a:spcAft>
              <a:buNone/>
            </a:pPr>
            <a:r>
              <a:rPr lang="ru-RU" b="1" dirty="0" smtClean="0">
                <a:solidFill>
                  <a:schemeClr val="tx1"/>
                </a:solidFill>
              </a:rPr>
              <a:t>Великого </a:t>
            </a:r>
            <a:r>
              <a:rPr lang="ru-RU" b="1" dirty="0">
                <a:solidFill>
                  <a:schemeClr val="tx1"/>
                </a:solidFill>
              </a:rPr>
              <a:t>господина и отца нашего </a:t>
            </a:r>
            <a:r>
              <a:rPr lang="ru-RU" b="1" dirty="0" smtClean="0">
                <a:solidFill>
                  <a:schemeClr val="tx1"/>
                </a:solidFill>
              </a:rPr>
              <a:t>Кирилла Святейшего </a:t>
            </a:r>
            <a:r>
              <a:rPr lang="ru-RU" b="1" dirty="0">
                <a:solidFill>
                  <a:schemeClr val="tx1"/>
                </a:solidFill>
              </a:rPr>
              <a:t>Патриарха Московского и всея Руси</a:t>
            </a:r>
            <a:r>
              <a:rPr lang="ru-RU" b="1" dirty="0" smtClean="0">
                <a:solidFill>
                  <a:schemeClr val="tx1"/>
                </a:solidFill>
              </a:rPr>
              <a:t>, </a:t>
            </a:r>
            <a:r>
              <a:rPr lang="ru-RU" b="1" dirty="0">
                <a:solidFill>
                  <a:schemeClr val="tx1"/>
                </a:solidFill>
              </a:rPr>
              <a:t>и господина нашего </a:t>
            </a:r>
            <a:r>
              <a:rPr lang="ru-RU" b="1" dirty="0" err="1" smtClean="0">
                <a:solidFill>
                  <a:schemeClr val="tx1"/>
                </a:solidFill>
              </a:rPr>
              <a:t>высокопреосвященнейшего</a:t>
            </a:r>
            <a:r>
              <a:rPr lang="ru-RU" b="1" dirty="0">
                <a:solidFill>
                  <a:schemeClr val="tx1"/>
                </a:solidFill>
              </a:rPr>
              <a:t>  </a:t>
            </a:r>
            <a:r>
              <a:rPr lang="ru-RU" b="1" dirty="0" err="1" smtClean="0">
                <a:solidFill>
                  <a:schemeClr val="tx1"/>
                </a:solidFill>
              </a:rPr>
              <a:t>Ювеналия</a:t>
            </a:r>
            <a:r>
              <a:rPr lang="ru-RU" b="1" dirty="0" smtClean="0">
                <a:solidFill>
                  <a:schemeClr val="tx1"/>
                </a:solidFill>
              </a:rPr>
              <a:t>, </a:t>
            </a:r>
            <a:r>
              <a:rPr lang="ru-RU" b="1" dirty="0" err="1" smtClean="0">
                <a:solidFill>
                  <a:schemeClr val="tx1"/>
                </a:solidFill>
              </a:rPr>
              <a:t>митрополи</a:t>
            </a:r>
            <a:r>
              <a:rPr lang="ru-RU" b="1" dirty="0" smtClean="0">
                <a:solidFill>
                  <a:schemeClr val="tx1"/>
                </a:solidFill>
              </a:rPr>
              <a:t>-та</a:t>
            </a:r>
            <a:r>
              <a:rPr lang="ru-RU" b="1" dirty="0">
                <a:solidFill>
                  <a:schemeClr val="tx1"/>
                </a:solidFill>
              </a:rPr>
              <a:t> </a:t>
            </a:r>
            <a:r>
              <a:rPr lang="ru-RU" b="1" dirty="0" err="1" smtClean="0">
                <a:solidFill>
                  <a:schemeClr val="tx1"/>
                </a:solidFill>
              </a:rPr>
              <a:t>Крутицкого</a:t>
            </a:r>
            <a:r>
              <a:rPr lang="ru-RU" b="1" dirty="0" smtClean="0">
                <a:solidFill>
                  <a:schemeClr val="tx1"/>
                </a:solidFill>
              </a:rPr>
              <a:t> и Коломенского, </a:t>
            </a:r>
            <a:r>
              <a:rPr lang="ru-RU" b="1" dirty="0" err="1">
                <a:solidFill>
                  <a:schemeClr val="tx1"/>
                </a:solidFill>
              </a:rPr>
              <a:t>богохранимую</a:t>
            </a:r>
            <a:r>
              <a:rPr lang="ru-RU" b="1" dirty="0">
                <a:solidFill>
                  <a:schemeClr val="tx1"/>
                </a:solidFill>
              </a:rPr>
              <a:t> страну нашу Российскую</a:t>
            </a:r>
            <a:r>
              <a:rPr lang="ru-RU" b="1" dirty="0" smtClean="0">
                <a:solidFill>
                  <a:schemeClr val="tx1"/>
                </a:solidFill>
              </a:rPr>
              <a:t>, </a:t>
            </a:r>
            <a:r>
              <a:rPr lang="ru-RU" b="1" dirty="0">
                <a:solidFill>
                  <a:schemeClr val="tx1"/>
                </a:solidFill>
              </a:rPr>
              <a:t>настоятеля, братию и прихожан святого храма сего (или: игумена с братией святой обители сей</a:t>
            </a:r>
            <a:r>
              <a:rPr lang="ru-RU" b="1" dirty="0" smtClean="0">
                <a:solidFill>
                  <a:schemeClr val="tx1"/>
                </a:solidFill>
              </a:rPr>
              <a:t>) </a:t>
            </a:r>
            <a:r>
              <a:rPr lang="ru-RU" b="1" dirty="0">
                <a:solidFill>
                  <a:schemeClr val="tx1"/>
                </a:solidFill>
              </a:rPr>
              <a:t>и всех православных христиан</a:t>
            </a:r>
            <a:r>
              <a:rPr lang="ru-RU" b="1" dirty="0" smtClean="0">
                <a:solidFill>
                  <a:schemeClr val="tx1"/>
                </a:solidFill>
              </a:rPr>
              <a:t>, </a:t>
            </a:r>
            <a:r>
              <a:rPr lang="ru-RU" b="1" dirty="0">
                <a:solidFill>
                  <a:schemeClr val="tx1"/>
                </a:solidFill>
              </a:rPr>
              <a:t>Господи, сохрани на многие лета.</a:t>
            </a:r>
          </a:p>
          <a:p>
            <a:pPr marL="0" indent="0">
              <a:spcBef>
                <a:spcPts val="0"/>
              </a:spcBef>
              <a:spcAft>
                <a:spcPts val="0"/>
              </a:spcAft>
              <a:buNone/>
            </a:pPr>
            <a:endParaRPr lang="ru-RU" dirty="0"/>
          </a:p>
        </p:txBody>
      </p:sp>
    </p:spTree>
    <p:extLst>
      <p:ext uri="{BB962C8B-B14F-4D97-AF65-F5344CB8AC3E}">
        <p14:creationId xmlns:p14="http://schemas.microsoft.com/office/powerpoint/2010/main" val="540971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475656" y="188640"/>
            <a:ext cx="6400800" cy="393224"/>
          </a:xfrm>
        </p:spPr>
        <p:txBody>
          <a:bodyPr>
            <a:normAutofit lnSpcReduction="10000"/>
          </a:bodyPr>
          <a:lstStyle/>
          <a:p>
            <a:pPr marL="45720" indent="0" algn="ctr">
              <a:buNone/>
            </a:pPr>
            <a:r>
              <a:rPr lang="ru-RU" b="1" dirty="0" smtClean="0">
                <a:solidFill>
                  <a:schemeClr val="tx1"/>
                </a:solidFill>
              </a:rPr>
              <a:t>Священник, произносящий </a:t>
            </a:r>
            <a:r>
              <a:rPr lang="ru-RU" b="1" dirty="0" err="1" smtClean="0">
                <a:solidFill>
                  <a:schemeClr val="tx1"/>
                </a:solidFill>
              </a:rPr>
              <a:t>отпуст</a:t>
            </a:r>
            <a:endParaRPr lang="ru-RU" b="1" dirty="0">
              <a:solidFill>
                <a:schemeClr val="tx1"/>
              </a:solidFill>
            </a:endParaRPr>
          </a:p>
        </p:txBody>
      </p:sp>
      <p:pic>
        <p:nvPicPr>
          <p:cNvPr id="34818" name="Picture 2" descr="C:\Users\Василий\Desktop\библейско-богсловские курсы\10 ЛЕКЦИЯ\fotor67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22" y="838572"/>
            <a:ext cx="8530158" cy="5686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417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71600" y="332656"/>
            <a:ext cx="7344816" cy="465232"/>
          </a:xfrm>
        </p:spPr>
        <p:txBody>
          <a:bodyPr>
            <a:normAutofit/>
          </a:bodyPr>
          <a:lstStyle/>
          <a:p>
            <a:pPr marL="45720" indent="0" algn="ctr">
              <a:buNone/>
            </a:pPr>
            <a:r>
              <a:rPr lang="ru-RU" b="1" dirty="0">
                <a:solidFill>
                  <a:schemeClr val="tx1"/>
                </a:solidFill>
              </a:rPr>
              <a:t>Священник дает </a:t>
            </a:r>
            <a:r>
              <a:rPr lang="ru-RU" b="1">
                <a:solidFill>
                  <a:schemeClr val="tx1"/>
                </a:solidFill>
              </a:rPr>
              <a:t>прихожанам </a:t>
            </a:r>
            <a:r>
              <a:rPr lang="ru-RU" b="1" smtClean="0">
                <a:solidFill>
                  <a:schemeClr val="tx1"/>
                </a:solidFill>
              </a:rPr>
              <a:t>целовать </a:t>
            </a:r>
            <a:r>
              <a:rPr lang="ru-RU" b="1" dirty="0">
                <a:solidFill>
                  <a:schemeClr val="tx1"/>
                </a:solidFill>
              </a:rPr>
              <a:t>крест</a:t>
            </a:r>
          </a:p>
        </p:txBody>
      </p:sp>
      <p:pic>
        <p:nvPicPr>
          <p:cNvPr id="35842" name="Picture 2" descr="C:\Users\Василий\Desktop\библейско-богсловские курсы\10 ЛЕКЦИЯ\fotor67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58585"/>
            <a:ext cx="8674174" cy="578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349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lnSpcReduction="10000"/>
          </a:bodyPr>
          <a:lstStyle/>
          <a:p>
            <a:pPr marL="45720" indent="0">
              <a:buNone/>
            </a:pPr>
            <a:r>
              <a:rPr lang="ru-RU" dirty="0" smtClean="0">
                <a:solidFill>
                  <a:srgbClr val="FF0000"/>
                </a:solidFill>
              </a:rPr>
              <a:t>Священник</a:t>
            </a:r>
            <a:r>
              <a:rPr lang="ru-RU" dirty="0">
                <a:solidFill>
                  <a:srgbClr val="FF0000"/>
                </a:solidFill>
              </a:rPr>
              <a:t>:</a:t>
            </a:r>
            <a:r>
              <a:rPr lang="ru-RU" b="1" dirty="0"/>
              <a:t> </a:t>
            </a:r>
            <a:r>
              <a:rPr lang="ru-RU" b="1" dirty="0">
                <a:solidFill>
                  <a:schemeClr val="tx1"/>
                </a:solidFill>
              </a:rPr>
              <a:t>Мир всем</a:t>
            </a:r>
            <a:r>
              <a:rPr lang="ru-RU" b="1" dirty="0" smtClean="0">
                <a:solidFill>
                  <a:schemeClr val="tx1"/>
                </a:solidFill>
              </a:rPr>
              <a:t>!</a:t>
            </a:r>
          </a:p>
          <a:p>
            <a:pPr marL="45720" indent="0">
              <a:buNone/>
            </a:pPr>
            <a:r>
              <a:rPr lang="ru-RU" dirty="0">
                <a:solidFill>
                  <a:srgbClr val="FF0000"/>
                </a:solidFill>
              </a:rPr>
              <a:t>Хор:</a:t>
            </a:r>
            <a:r>
              <a:rPr lang="ru-RU" b="1" dirty="0"/>
              <a:t> </a:t>
            </a:r>
            <a:r>
              <a:rPr lang="ru-RU" b="1" dirty="0">
                <a:solidFill>
                  <a:schemeClr val="tx1"/>
                </a:solidFill>
              </a:rPr>
              <a:t>И духу твоему</a:t>
            </a:r>
            <a:r>
              <a:rPr lang="ru-RU" b="1" dirty="0" smtClean="0">
                <a:solidFill>
                  <a:schemeClr val="tx1"/>
                </a:solidFill>
              </a:rPr>
              <a:t>.</a:t>
            </a:r>
          </a:p>
          <a:p>
            <a:pPr marL="45720" indent="0">
              <a:buNone/>
            </a:pPr>
            <a:r>
              <a:rPr lang="ru-RU" dirty="0">
                <a:solidFill>
                  <a:srgbClr val="FF0000"/>
                </a:solidFill>
              </a:rPr>
              <a:t>Диакон:</a:t>
            </a:r>
            <a:r>
              <a:rPr lang="ru-RU" b="1" dirty="0"/>
              <a:t> </a:t>
            </a:r>
            <a:r>
              <a:rPr lang="ru-RU" b="1" dirty="0">
                <a:solidFill>
                  <a:schemeClr val="tx1"/>
                </a:solidFill>
              </a:rPr>
              <a:t>Главы ваши пред Господом преклоните</a:t>
            </a:r>
            <a:r>
              <a:rPr lang="ru-RU" b="1" dirty="0" smtClean="0">
                <a:solidFill>
                  <a:schemeClr val="tx1"/>
                </a:solidFill>
              </a:rPr>
              <a:t>!</a:t>
            </a:r>
          </a:p>
          <a:p>
            <a:pPr marL="45720" indent="0">
              <a:buNone/>
            </a:pPr>
            <a:r>
              <a:rPr lang="ru-RU" dirty="0">
                <a:solidFill>
                  <a:srgbClr val="FF0000"/>
                </a:solidFill>
              </a:rPr>
              <a:t>Хор: </a:t>
            </a:r>
            <a:r>
              <a:rPr lang="ru-RU" b="1" dirty="0">
                <a:solidFill>
                  <a:schemeClr val="tx1"/>
                </a:solidFill>
              </a:rPr>
              <a:t>Тебе, Господи</a:t>
            </a:r>
            <a:r>
              <a:rPr lang="ru-RU" b="1" dirty="0" smtClean="0">
                <a:solidFill>
                  <a:schemeClr val="tx1"/>
                </a:solidFill>
              </a:rPr>
              <a:t>.</a:t>
            </a:r>
          </a:p>
          <a:p>
            <a:pPr marL="45720" indent="0" algn="just">
              <a:buNone/>
            </a:pPr>
            <a:r>
              <a:rPr lang="ru-RU" dirty="0" smtClean="0">
                <a:solidFill>
                  <a:srgbClr val="FF0000"/>
                </a:solidFill>
              </a:rPr>
              <a:t>Священник читает Молитву </a:t>
            </a:r>
            <a:r>
              <a:rPr lang="ru-RU" dirty="0" err="1" smtClean="0">
                <a:solidFill>
                  <a:srgbClr val="FF0000"/>
                </a:solidFill>
              </a:rPr>
              <a:t>главопреклонения</a:t>
            </a:r>
            <a:r>
              <a:rPr lang="ru-RU" dirty="0" smtClean="0">
                <a:solidFill>
                  <a:srgbClr val="FF0000"/>
                </a:solidFill>
              </a:rPr>
              <a:t>: </a:t>
            </a:r>
            <a:r>
              <a:rPr lang="ru-RU" b="1" dirty="0">
                <a:solidFill>
                  <a:schemeClr val="tx1"/>
                </a:solidFill>
              </a:rPr>
              <a:t>Благодарим Тебя, Царь невидимый, неизмеримой Своей силою все создавший и по множеству милости Своей из небытия в бытие все приведший! Сам, Владыка, с небес воззри на склонивших пред Тобою главы свои, ибо они склонили их не пред плотью и кровью, но пред Тобою, страшным Богом. Ты же, Владыка, </a:t>
            </a:r>
            <a:r>
              <a:rPr lang="ru-RU" b="1" dirty="0" err="1">
                <a:solidFill>
                  <a:schemeClr val="tx1"/>
                </a:solidFill>
              </a:rPr>
              <a:t>соделай</a:t>
            </a:r>
            <a:r>
              <a:rPr lang="ru-RU" b="1" dirty="0">
                <a:solidFill>
                  <a:schemeClr val="tx1"/>
                </a:solidFill>
              </a:rPr>
              <a:t>, чтобы предлежащее всем нам в равной мере послужило ко благу, по собственной потребности каждого: плавающих сопровождай, путешествующим сопутствуй, больных исцели, Врач душ и тел наших.</a:t>
            </a:r>
          </a:p>
          <a:p>
            <a:pPr marL="45720" indent="0" algn="just">
              <a:buNone/>
            </a:pPr>
            <a:r>
              <a:rPr lang="ru-RU" dirty="0">
                <a:solidFill>
                  <a:srgbClr val="FF0000"/>
                </a:solidFill>
              </a:rPr>
              <a:t>В</a:t>
            </a:r>
            <a:r>
              <a:rPr lang="ru-RU" dirty="0" smtClean="0">
                <a:solidFill>
                  <a:srgbClr val="FF0000"/>
                </a:solidFill>
              </a:rPr>
              <a:t>озглашает</a:t>
            </a:r>
            <a:r>
              <a:rPr lang="ru-RU" dirty="0">
                <a:solidFill>
                  <a:srgbClr val="FF0000"/>
                </a:solidFill>
              </a:rPr>
              <a:t>: </a:t>
            </a:r>
            <a:r>
              <a:rPr lang="ru-RU" b="1" dirty="0">
                <a:solidFill>
                  <a:schemeClr val="tx1"/>
                </a:solidFill>
              </a:rPr>
              <a:t>По благодати, и милосердию, и человеколюбию единородного Сына Твоего, с Которым благословен Ты, со </a:t>
            </a:r>
            <a:r>
              <a:rPr lang="ru-RU" b="1" dirty="0" err="1">
                <a:solidFill>
                  <a:schemeClr val="tx1"/>
                </a:solidFill>
              </a:rPr>
              <a:t>всесвятым</a:t>
            </a:r>
            <a:r>
              <a:rPr lang="ru-RU" b="1" dirty="0">
                <a:solidFill>
                  <a:schemeClr val="tx1"/>
                </a:solidFill>
              </a:rPr>
              <a:t> и благим и животворящим Твоим Духом, ныне и всегда, и во веки веков</a:t>
            </a:r>
            <a:r>
              <a:rPr lang="ru-RU" b="1" dirty="0" smtClean="0">
                <a:solidFill>
                  <a:schemeClr val="tx1"/>
                </a:solidFill>
              </a:rPr>
              <a:t>.</a:t>
            </a:r>
          </a:p>
          <a:p>
            <a:pPr marL="45720" indent="0">
              <a:buNone/>
            </a:pPr>
            <a:r>
              <a:rPr lang="ru-RU" dirty="0" smtClean="0">
                <a:solidFill>
                  <a:srgbClr val="FF0000"/>
                </a:solidFill>
              </a:rPr>
              <a:t>Хор: </a:t>
            </a:r>
            <a:r>
              <a:rPr lang="ru-RU" b="1" dirty="0" smtClean="0">
                <a:solidFill>
                  <a:schemeClr val="tx1"/>
                </a:solidFill>
              </a:rPr>
              <a:t>Аминь.</a:t>
            </a:r>
            <a:endParaRPr lang="ru-RU" b="1" dirty="0">
              <a:solidFill>
                <a:schemeClr val="tx1"/>
              </a:solidFill>
            </a:endParaRPr>
          </a:p>
        </p:txBody>
      </p:sp>
    </p:spTree>
    <p:extLst>
      <p:ext uri="{BB962C8B-B14F-4D97-AF65-F5344CB8AC3E}">
        <p14:creationId xmlns:p14="http://schemas.microsoft.com/office/powerpoint/2010/main" val="94331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731520"/>
            <a:ext cx="8856984" cy="5001736"/>
          </a:xfrm>
        </p:spPr>
        <p:txBody>
          <a:bodyPr/>
          <a:lstStyle/>
          <a:p>
            <a:pPr marL="45720" indent="0">
              <a:buNone/>
            </a:pPr>
            <a:r>
              <a:rPr lang="ru-RU" dirty="0" smtClean="0">
                <a:solidFill>
                  <a:srgbClr val="FF0000"/>
                </a:solidFill>
              </a:rPr>
              <a:t>Хор (протяжно): </a:t>
            </a:r>
            <a:r>
              <a:rPr lang="ru-RU" b="1" dirty="0">
                <a:solidFill>
                  <a:schemeClr val="tx1"/>
                </a:solidFill>
              </a:rPr>
              <a:t>Аминь.</a:t>
            </a:r>
          </a:p>
          <a:p>
            <a:pPr marL="45720" indent="0" algn="just">
              <a:buNone/>
            </a:pPr>
            <a:r>
              <a:rPr lang="ru-RU" dirty="0">
                <a:solidFill>
                  <a:srgbClr val="FF0000"/>
                </a:solidFill>
              </a:rPr>
              <a:t>Священник же молится:</a:t>
            </a:r>
            <a:r>
              <a:rPr lang="ru-RU" dirty="0"/>
              <a:t> </a:t>
            </a:r>
            <a:r>
              <a:rPr lang="ru-RU" b="1" dirty="0">
                <a:solidFill>
                  <a:schemeClr val="tx1"/>
                </a:solidFill>
              </a:rPr>
              <a:t>Внемли, Господи Иисусе Христе, Боже наш, из святого жилища Твоего и с престола Славы Царствия Твоего, и приди, чтобы освятить нас, Ты, на высоте с Отцом восседающий, и здесь с нами невидимо пребывающий. И благоволи могущественной Твоей рукою преподать нам пречистое Тело Твое и драгоценную Кровь, и через нас – всему народу</a:t>
            </a:r>
            <a:r>
              <a:rPr lang="ru-RU" b="1" dirty="0" smtClean="0">
                <a:solidFill>
                  <a:schemeClr val="tx1"/>
                </a:solidFill>
              </a:rPr>
              <a:t>.</a:t>
            </a:r>
          </a:p>
          <a:p>
            <a:pPr marL="45720" indent="0" algn="just">
              <a:buNone/>
            </a:pPr>
            <a:r>
              <a:rPr lang="ru-RU" dirty="0" smtClean="0">
                <a:solidFill>
                  <a:srgbClr val="FF0000"/>
                </a:solidFill>
              </a:rPr>
              <a:t>Затем священник и диакон трижды молятся:</a:t>
            </a:r>
            <a:r>
              <a:rPr lang="ru-RU" dirty="0" smtClean="0">
                <a:solidFill>
                  <a:schemeClr val="tx1"/>
                </a:solidFill>
              </a:rPr>
              <a:t> </a:t>
            </a:r>
            <a:r>
              <a:rPr lang="ru-RU" b="1" dirty="0">
                <a:solidFill>
                  <a:schemeClr val="tx1"/>
                </a:solidFill>
              </a:rPr>
              <a:t>Боже, очисти меня, грешного и </a:t>
            </a:r>
            <a:r>
              <a:rPr lang="ru-RU" b="1" dirty="0" smtClean="0">
                <a:solidFill>
                  <a:schemeClr val="tx1"/>
                </a:solidFill>
              </a:rPr>
              <a:t>помилуй </a:t>
            </a:r>
            <a:r>
              <a:rPr lang="ru-RU" b="1" dirty="0">
                <a:solidFill>
                  <a:schemeClr val="tx1"/>
                </a:solidFill>
              </a:rPr>
              <a:t>меня</a:t>
            </a:r>
            <a:r>
              <a:rPr lang="ru-RU" b="1" dirty="0" smtClean="0">
                <a:solidFill>
                  <a:schemeClr val="tx1"/>
                </a:solidFill>
              </a:rPr>
              <a:t>.</a:t>
            </a:r>
          </a:p>
          <a:p>
            <a:pPr marL="45720" indent="0" algn="just">
              <a:buNone/>
            </a:pPr>
            <a:r>
              <a:rPr lang="ru-RU" dirty="0" smtClean="0">
                <a:solidFill>
                  <a:srgbClr val="FF0000"/>
                </a:solidFill>
              </a:rPr>
              <a:t>Диакон: </a:t>
            </a:r>
            <a:r>
              <a:rPr lang="ru-RU" b="1" dirty="0" err="1">
                <a:solidFill>
                  <a:schemeClr val="tx1"/>
                </a:solidFill>
              </a:rPr>
              <a:t>Вонмем</a:t>
            </a:r>
            <a:r>
              <a:rPr lang="ru-RU" b="1" dirty="0" smtClean="0">
                <a:solidFill>
                  <a:schemeClr val="tx1"/>
                </a:solidFill>
              </a:rPr>
              <a:t>.</a:t>
            </a:r>
          </a:p>
          <a:p>
            <a:pPr marL="45720" indent="0" algn="just">
              <a:buNone/>
            </a:pPr>
            <a:endParaRPr lang="ru-RU" b="1" dirty="0">
              <a:solidFill>
                <a:schemeClr val="tx1"/>
              </a:solidFill>
            </a:endParaRPr>
          </a:p>
        </p:txBody>
      </p:sp>
    </p:spTree>
    <p:extLst>
      <p:ext uri="{BB962C8B-B14F-4D97-AF65-F5344CB8AC3E}">
        <p14:creationId xmlns:p14="http://schemas.microsoft.com/office/powerpoint/2010/main" val="1192925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187430"/>
            <a:ext cx="4716016" cy="6337914"/>
          </a:xfrm>
        </p:spPr>
        <p:txBody>
          <a:bodyPr>
            <a:normAutofit/>
          </a:bodyPr>
          <a:lstStyle/>
          <a:p>
            <a:pPr marL="45720" indent="0" algn="ctr">
              <a:buNone/>
            </a:pPr>
            <a:endParaRPr lang="ru-RU" sz="2800" dirty="0" smtClean="0">
              <a:solidFill>
                <a:srgbClr val="FF0000"/>
              </a:solidFill>
            </a:endParaRPr>
          </a:p>
          <a:p>
            <a:pPr marL="45720" indent="0" algn="ctr">
              <a:buNone/>
            </a:pPr>
            <a:r>
              <a:rPr lang="ru-RU" sz="2800" dirty="0" smtClean="0">
                <a:solidFill>
                  <a:srgbClr val="FF0000"/>
                </a:solidFill>
              </a:rPr>
              <a:t>Священник, </a:t>
            </a:r>
            <a:r>
              <a:rPr lang="ru-RU" sz="2800" dirty="0">
                <a:solidFill>
                  <a:srgbClr val="FF0000"/>
                </a:solidFill>
              </a:rPr>
              <a:t>вознося </a:t>
            </a:r>
            <a:r>
              <a:rPr lang="ru-RU" sz="2800" dirty="0" err="1">
                <a:solidFill>
                  <a:srgbClr val="FF0000"/>
                </a:solidFill>
              </a:rPr>
              <a:t>Святый</a:t>
            </a:r>
            <a:r>
              <a:rPr lang="ru-RU" sz="2800" dirty="0">
                <a:solidFill>
                  <a:srgbClr val="FF0000"/>
                </a:solidFill>
              </a:rPr>
              <a:t> Хлеб, </a:t>
            </a:r>
            <a:r>
              <a:rPr lang="ru-RU" sz="2800" dirty="0" smtClean="0">
                <a:solidFill>
                  <a:srgbClr val="FF0000"/>
                </a:solidFill>
              </a:rPr>
              <a:t>возглашает</a:t>
            </a:r>
            <a:r>
              <a:rPr lang="ru-RU" sz="2800" b="1" dirty="0" smtClean="0"/>
              <a:t>: </a:t>
            </a:r>
            <a:r>
              <a:rPr lang="ru-RU" sz="2800" b="1" dirty="0" smtClean="0">
                <a:solidFill>
                  <a:schemeClr val="tx1"/>
                </a:solidFill>
              </a:rPr>
              <a:t>Святая святым.</a:t>
            </a:r>
          </a:p>
          <a:p>
            <a:pPr marL="45720" indent="0" algn="ctr">
              <a:buNone/>
            </a:pPr>
            <a:endParaRPr lang="ru-RU" sz="2800" dirty="0" smtClean="0">
              <a:solidFill>
                <a:srgbClr val="FF0000"/>
              </a:solidFill>
            </a:endParaRPr>
          </a:p>
          <a:p>
            <a:pPr marL="45720" indent="0" algn="ctr">
              <a:buNone/>
            </a:pPr>
            <a:r>
              <a:rPr lang="ru-RU" sz="2800" dirty="0" smtClean="0">
                <a:solidFill>
                  <a:srgbClr val="FF0000"/>
                </a:solidFill>
              </a:rPr>
              <a:t>Хор:</a:t>
            </a:r>
            <a:r>
              <a:rPr lang="ru-RU" sz="2800" b="1" dirty="0" smtClean="0">
                <a:solidFill>
                  <a:schemeClr val="tx1"/>
                </a:solidFill>
              </a:rPr>
              <a:t> </a:t>
            </a:r>
            <a:r>
              <a:rPr lang="ru-RU" sz="2800" b="1" dirty="0">
                <a:solidFill>
                  <a:schemeClr val="tx1"/>
                </a:solidFill>
              </a:rPr>
              <a:t>Один свят, один </a:t>
            </a:r>
            <a:r>
              <a:rPr lang="ru-RU" sz="2800" b="1" dirty="0" smtClean="0">
                <a:solidFill>
                  <a:schemeClr val="tx1"/>
                </a:solidFill>
              </a:rPr>
              <a:t>Господь </a:t>
            </a:r>
            <a:r>
              <a:rPr lang="ru-RU" sz="2800" b="1" dirty="0">
                <a:solidFill>
                  <a:schemeClr val="tx1"/>
                </a:solidFill>
              </a:rPr>
              <a:t>Иисус Христос, во славу Бога Отца. Аминь</a:t>
            </a:r>
            <a:r>
              <a:rPr lang="ru-RU" sz="2800" b="1" dirty="0" smtClean="0">
                <a:solidFill>
                  <a:schemeClr val="tx1"/>
                </a:solidFill>
              </a:rPr>
              <a:t>.</a:t>
            </a:r>
          </a:p>
          <a:p>
            <a:pPr marL="45720" indent="0" algn="ctr">
              <a:buNone/>
            </a:pPr>
            <a:r>
              <a:rPr lang="ru-RU" sz="2800" dirty="0" smtClean="0">
                <a:solidFill>
                  <a:srgbClr val="FF0000"/>
                </a:solidFill>
              </a:rPr>
              <a:t>Затем поется положенный по Уставу Причастен.</a:t>
            </a:r>
            <a:endParaRPr lang="ru-RU" sz="2800" dirty="0">
              <a:solidFill>
                <a:srgbClr val="FF0000"/>
              </a:solidFill>
            </a:endParaRPr>
          </a:p>
        </p:txBody>
      </p:sp>
      <p:pic>
        <p:nvPicPr>
          <p:cNvPr id="2050" name="Picture 2" descr="C:\Users\Василий\Desktop\библейско-богсловские курсы\10 ЛЕКЦИЯ\fotor65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384"/>
            <a:ext cx="4572000" cy="686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14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1473344"/>
          </a:xfrm>
        </p:spPr>
        <p:txBody>
          <a:bodyPr/>
          <a:lstStyle/>
          <a:p>
            <a:pPr marL="45720" indent="0" algn="just">
              <a:buNone/>
            </a:pPr>
            <a:r>
              <a:rPr lang="ru-RU" dirty="0" smtClean="0">
                <a:solidFill>
                  <a:srgbClr val="FF0000"/>
                </a:solidFill>
              </a:rPr>
              <a:t>Затем священник раздробляет Святой Хлеб на </a:t>
            </a:r>
            <a:r>
              <a:rPr lang="ru-RU" dirty="0">
                <a:solidFill>
                  <a:srgbClr val="FF0000"/>
                </a:solidFill>
              </a:rPr>
              <a:t>четыре части, произнося</a:t>
            </a:r>
            <a:r>
              <a:rPr lang="ru-RU" dirty="0" smtClean="0">
                <a:solidFill>
                  <a:srgbClr val="FF0000"/>
                </a:solidFill>
              </a:rPr>
              <a:t>: </a:t>
            </a:r>
            <a:r>
              <a:rPr lang="ru-RU" b="1" dirty="0" smtClean="0">
                <a:solidFill>
                  <a:schemeClr val="tx1"/>
                </a:solidFill>
              </a:rPr>
              <a:t>Раздробляется </a:t>
            </a:r>
            <a:r>
              <a:rPr lang="ru-RU" b="1" dirty="0">
                <a:solidFill>
                  <a:schemeClr val="tx1"/>
                </a:solidFill>
              </a:rPr>
              <a:t>и разделяется Агнец Божий, раздробляемый и неразделяемый, всегда вкушаемый и никогда не истощающийся, но причащающихся освящающий.</a:t>
            </a:r>
          </a:p>
        </p:txBody>
      </p:sp>
      <p:pic>
        <p:nvPicPr>
          <p:cNvPr id="3074" name="Picture 2" descr="C:\Users\Василий\Desktop\библейско-богсловские курсы\10 ЛЕКЦИЯ\fotor65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54" y="1558652"/>
            <a:ext cx="7882086" cy="525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52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404664"/>
            <a:ext cx="8784976" cy="1296144"/>
          </a:xfrm>
        </p:spPr>
        <p:txBody>
          <a:bodyPr>
            <a:normAutofit/>
          </a:bodyPr>
          <a:lstStyle/>
          <a:p>
            <a:pPr marL="45720" indent="0" algn="ctr">
              <a:buNone/>
            </a:pPr>
            <a:r>
              <a:rPr lang="ru-RU" b="1" dirty="0" smtClean="0">
                <a:solidFill>
                  <a:srgbClr val="FF0000"/>
                </a:solidFill>
              </a:rPr>
              <a:t>Священник размещает </a:t>
            </a:r>
            <a:r>
              <a:rPr lang="ru-RU" b="1" dirty="0">
                <a:solidFill>
                  <a:srgbClr val="FF0000"/>
                </a:solidFill>
              </a:rPr>
              <a:t>четыре части на дискосе крестообразно: частицу IC – к </a:t>
            </a:r>
            <a:r>
              <a:rPr lang="ru-RU" b="1" dirty="0" smtClean="0">
                <a:solidFill>
                  <a:srgbClr val="FF0000"/>
                </a:solidFill>
              </a:rPr>
              <a:t>востоку</a:t>
            </a:r>
            <a:r>
              <a:rPr lang="ru-RU" b="1" dirty="0">
                <a:solidFill>
                  <a:srgbClr val="FF0000"/>
                </a:solidFill>
              </a:rPr>
              <a:t>, частицу ХС – к западу, частицу NI – к северу, частицу КА – к югу.</a:t>
            </a:r>
            <a:endParaRPr lang="ru-RU" dirty="0">
              <a:solidFill>
                <a:srgbClr val="FF0000"/>
              </a:solidFill>
            </a:endParaRPr>
          </a:p>
        </p:txBody>
      </p:sp>
      <p:pic>
        <p:nvPicPr>
          <p:cNvPr id="4098" name="Picture 2" descr="C:\Users\Василий\Desktop\библейско-богсловские курсы\10 ЛЕКЦИЯ\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707" y="2022373"/>
            <a:ext cx="5715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150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1300</TotalTime>
  <Words>1449</Words>
  <Application>Microsoft Office PowerPoint</Application>
  <PresentationFormat>Экран (4:3)</PresentationFormat>
  <Paragraphs>131</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Воздушный поток</vt:lpstr>
      <vt:lpstr>Лекция 10. Литургия верных (окончание).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Василий</dc:creator>
  <cp:lastModifiedBy>Преподаватель</cp:lastModifiedBy>
  <cp:revision>46</cp:revision>
  <dcterms:created xsi:type="dcterms:W3CDTF">2013-11-28T11:13:50Z</dcterms:created>
  <dcterms:modified xsi:type="dcterms:W3CDTF">2013-12-07T08:09:19Z</dcterms:modified>
</cp:coreProperties>
</file>